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CC66FF"/>
    <a:srgbClr val="FF5050"/>
    <a:srgbClr val="FFFF66"/>
    <a:srgbClr val="6699FF"/>
    <a:srgbClr val="808080"/>
    <a:srgbClr val="FF9966"/>
    <a:srgbClr val="9966FF"/>
    <a:srgbClr val="33CC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h Grange" userId="6d7b4d0c-d1ca-478d-8ff8-dfcf0f45ebcd" providerId="ADAL" clId="{921D6517-E39A-446E-882E-2CB83CDEFF3F}"/>
    <pc:docChg chg="addSld modSld sldOrd">
      <pc:chgData name="Hannah Grange" userId="6d7b4d0c-d1ca-478d-8ff8-dfcf0f45ebcd" providerId="ADAL" clId="{921D6517-E39A-446E-882E-2CB83CDEFF3F}" dt="2021-01-07T06:47:30.544" v="3" actId="207"/>
      <pc:docMkLst>
        <pc:docMk/>
      </pc:docMkLst>
      <pc:sldChg chg="modSp mod ord">
        <pc:chgData name="Hannah Grange" userId="6d7b4d0c-d1ca-478d-8ff8-dfcf0f45ebcd" providerId="ADAL" clId="{921D6517-E39A-446E-882E-2CB83CDEFF3F}" dt="2021-01-07T06:47:30.544" v="3" actId="207"/>
        <pc:sldMkLst>
          <pc:docMk/>
          <pc:sldMk cId="2377145916" sldId="256"/>
        </pc:sldMkLst>
        <pc:spChg chg="mod">
          <ac:chgData name="Hannah Grange" userId="6d7b4d0c-d1ca-478d-8ff8-dfcf0f45ebcd" providerId="ADAL" clId="{921D6517-E39A-446E-882E-2CB83CDEFF3F}" dt="2021-01-07T06:47:30.544" v="3" actId="207"/>
          <ac:spMkLst>
            <pc:docMk/>
            <pc:sldMk cId="2377145916" sldId="256"/>
            <ac:spMk id="7" creationId="{1A4CECB7-FCD8-4C36-B0E4-2BE683F93058}"/>
          </ac:spMkLst>
        </pc:spChg>
      </pc:sldChg>
      <pc:sldChg chg="new">
        <pc:chgData name="Hannah Grange" userId="6d7b4d0c-d1ca-478d-8ff8-dfcf0f45ebcd" providerId="ADAL" clId="{921D6517-E39A-446E-882E-2CB83CDEFF3F}" dt="2021-01-07T06:45:33.363" v="2" actId="680"/>
        <pc:sldMkLst>
          <pc:docMk/>
          <pc:sldMk cId="4248657866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1315A-A201-419D-B320-46E42389B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B1661-416D-49B8-9A15-6901B11A41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A3BB6-3CF4-44BC-B260-8E7904D61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DAAF-1FDD-428E-8FD6-DAFAB46523C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42A73-418B-4A5D-8EFA-7B6571D02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0D1C6-B927-4FBE-A654-BBA98135D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FFBC-49CF-440B-8368-6603DA08E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3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B7230-9CF8-4C5E-A3B7-8B7A22DAD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1FD74D-1957-4C16-88E1-3CDF6D0C2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BC4A5-CB86-4DE6-B193-CA869AEB2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DAAF-1FDD-428E-8FD6-DAFAB46523C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3DE51-4F0A-4EAF-9498-B789EDEC5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CB3C8-3311-4A12-B83C-D752B8FD0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FFBC-49CF-440B-8368-6603DA08E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6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4A9DFA-00FA-425F-A04E-C5CA40966F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CC3FD7-40F1-4B8C-8A87-C2B707558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B2DD1-6A1C-457D-9E76-A6591027D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DAAF-1FDD-428E-8FD6-DAFAB46523C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5C3AC-4F73-432B-B1DC-E2752EE25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7748D-AEE6-49DA-98F0-2FA260857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FFBC-49CF-440B-8368-6603DA08E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2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6B21E-3113-450B-8242-AEBF0D15F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254DB-0555-4EF2-A50F-8722605ED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D4F03-F5A8-4E72-9BA3-F7F730E3D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DAAF-1FDD-428E-8FD6-DAFAB46523C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8F797-E098-4A65-918D-23705D2E9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3CB03-4412-4B93-B7F7-3CF81F94C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FFBC-49CF-440B-8368-6603DA08E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72B9D-6882-4FB4-9305-A3FB1D075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9CFE5-DA4E-460B-B6B5-A5B4AAA5E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59580-CE8F-4F35-8B5B-9D783AC15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DAAF-1FDD-428E-8FD6-DAFAB46523C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84655-2FCA-4FEC-AF9E-04C8831FE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F500F-A407-4C4D-AAD8-81D028F61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FFBC-49CF-440B-8368-6603DA08E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9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B3643-363C-4AE7-AC7D-ED38E4D9D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DB4C4-ACDC-4C42-8B05-D78D8934CA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30A81-9A36-4366-803F-061F5123D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D3A52-9742-486A-B87B-6E2961EEC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DAAF-1FDD-428E-8FD6-DAFAB46523C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0A24A-0F95-4E4F-9A4F-0C4C6534B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A5512-60C1-4624-86EF-8B54EADA0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FFBC-49CF-440B-8368-6603DA08E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2215D-EDDF-4F06-B7D6-F38974C34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DE054-7CF1-4ED9-BC80-4C3ECE714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BC1109-42F8-4F8D-B27D-3609D3841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26DA0D-77E5-41F0-8BC2-C3730B2934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81AEE5-553E-4DE5-B3B6-A13A7877DF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3BB914-D820-4B3C-AE99-CC27EB92D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DAAF-1FDD-428E-8FD6-DAFAB46523C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A03282-3BE6-44EE-B7E5-F4123178B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1A6E0-019C-42EF-A5DA-7164ED1F1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FFBC-49CF-440B-8368-6603DA08E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9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664F4-F2FB-4E43-9C28-F6D1CD33C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BC65A1-EC7B-4906-9A15-A591CA806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DAAF-1FDD-428E-8FD6-DAFAB46523C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14AC12-18DF-4BE5-9135-26E026181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E1E57A-4889-49D3-B778-E49E6DD3A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FFBC-49CF-440B-8368-6603DA08E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1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52D063-5645-47DE-83BE-F856A019F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DAAF-1FDD-428E-8FD6-DAFAB46523C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9FDF87-0DD3-40A8-8A81-52DB86F3C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AF094-4892-4A4A-91B3-D7A7AF53E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FFBC-49CF-440B-8368-6603DA08E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1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7E20F-28C0-416E-BD7B-DFD5406C4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C537A-1E2A-4723-A049-7DF3B7681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0FFEF-B141-4DED-9642-9F34D7148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4D0E8-8C3D-4D3D-9335-82224DEEB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DAAF-1FDD-428E-8FD6-DAFAB46523C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07138-AC42-4093-84B9-A71C105E5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FC752-7404-4118-95B9-20CC009E5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FFBC-49CF-440B-8368-6603DA08E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4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9856F-5C82-4B40-A036-2EAA71FF0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F9CBF6-835F-4A42-89EB-0C4D7772B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84E4CE-A3CD-4C78-ACE1-A7F871B3C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A81B1-DF25-481D-9B9F-C5D23161A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1DAAF-1FDD-428E-8FD6-DAFAB46523C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76165-9A5E-4597-8AED-E29D381ED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7DD51-B541-4B98-A8AA-EDCCC858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FFBC-49CF-440B-8368-6603DA08E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6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1D7B8D-F283-4E86-9C27-94F105601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51F203-4DA9-42DA-9018-A056861B2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849E5-B56D-43A0-91D6-F253D18F0A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1DAAF-1FDD-428E-8FD6-DAFAB46523C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55C1E-FB2E-485B-B573-0E2C4C880C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C68C3-D323-4BBB-8EBE-6692F8B94D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1FFBC-49CF-440B-8368-6603DA08E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9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5DA0EFE-9AE2-417B-9298-0B0EB4A7F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9" t="52524" r="51769" b="34968"/>
          <a:stretch/>
        </p:blipFill>
        <p:spPr>
          <a:xfrm>
            <a:off x="185735" y="79513"/>
            <a:ext cx="5718461" cy="742121"/>
          </a:xfrm>
          <a:prstGeom prst="rect">
            <a:avLst/>
          </a:prstGeom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B82A6DE-92B3-490F-8B68-EEA449291103}"/>
              </a:ext>
            </a:extLst>
          </p:cNvPr>
          <p:cNvSpPr/>
          <p:nvPr/>
        </p:nvSpPr>
        <p:spPr>
          <a:xfrm>
            <a:off x="291153" y="821635"/>
            <a:ext cx="2866750" cy="2418522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chemeClr val="tx1"/>
                </a:solidFill>
              </a:rPr>
              <a:t>The writer uses </a:t>
            </a:r>
            <a:r>
              <a:rPr lang="en-GB" b="1" i="1" u="sng" dirty="0">
                <a:solidFill>
                  <a:schemeClr val="tx1"/>
                </a:solidFill>
              </a:rPr>
              <a:t>alliteration</a:t>
            </a:r>
            <a:r>
              <a:rPr lang="en-GB" b="1" u="sng" dirty="0">
                <a:solidFill>
                  <a:schemeClr val="tx1"/>
                </a:solidFill>
              </a:rPr>
              <a:t> to create an effect of:</a:t>
            </a:r>
            <a:endParaRPr lang="en-US" b="1" u="sng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making the words more memorable due to their matching initial sound</a:t>
            </a:r>
            <a:endParaRPr lang="en-US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humour</a:t>
            </a:r>
            <a:endParaRPr lang="en-US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creating or imitating a newspaper headline style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78283D-0E1F-45D0-9A0A-853D9D011923}"/>
              </a:ext>
            </a:extLst>
          </p:cNvPr>
          <p:cNvSpPr/>
          <p:nvPr/>
        </p:nvSpPr>
        <p:spPr>
          <a:xfrm>
            <a:off x="291153" y="3429000"/>
            <a:ext cx="2866750" cy="334948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chemeClr val="tx1"/>
                </a:solidFill>
              </a:rPr>
              <a:t>Several words or phrases which are </a:t>
            </a:r>
            <a:r>
              <a:rPr lang="en-GB" b="1" i="1" u="sng" dirty="0">
                <a:solidFill>
                  <a:schemeClr val="tx1"/>
                </a:solidFill>
              </a:rPr>
              <a:t>semantically linked</a:t>
            </a:r>
            <a:r>
              <a:rPr lang="en-GB" b="1" u="sng" dirty="0">
                <a:solidFill>
                  <a:schemeClr val="tx1"/>
                </a:solidFill>
              </a:rPr>
              <a:t> are used by the writer to create an effect of:</a:t>
            </a:r>
            <a:endParaRPr lang="en-US" u="sng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building up a mood or atmosphere</a:t>
            </a:r>
            <a:endParaRPr lang="en-US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reinforcing an idea or theme</a:t>
            </a:r>
            <a:endParaRPr lang="en-US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creating a strong image</a:t>
            </a:r>
            <a:endParaRPr lang="en-US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establishing a character’s personality</a:t>
            </a:r>
            <a:endParaRPr lang="en-US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creating an effect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4CECB7-FCD8-4C36-B0E4-2BE683F93058}"/>
              </a:ext>
            </a:extLst>
          </p:cNvPr>
          <p:cNvSpPr/>
          <p:nvPr/>
        </p:nvSpPr>
        <p:spPr>
          <a:xfrm>
            <a:off x="3286744" y="821635"/>
            <a:ext cx="2866750" cy="58574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u="sng" dirty="0">
                <a:solidFill>
                  <a:schemeClr val="tx1"/>
                </a:solidFill>
              </a:rPr>
              <a:t>This writer uses </a:t>
            </a:r>
            <a:r>
              <a:rPr lang="en-GB" sz="1600" b="1" i="1" u="sng" dirty="0">
                <a:solidFill>
                  <a:schemeClr val="tx1"/>
                </a:solidFill>
              </a:rPr>
              <a:t>descriptions</a:t>
            </a:r>
            <a:r>
              <a:rPr lang="en-GB" sz="1600" b="1" u="sng" dirty="0">
                <a:solidFill>
                  <a:schemeClr val="tx1"/>
                </a:solidFill>
              </a:rPr>
              <a:t> using the five senses to create an effect of:</a:t>
            </a:r>
            <a:endParaRPr lang="en-US" sz="1600" b="1" u="sng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appealing to all senses via the reader’s imagination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enticing the reader to enter into a world outside of their own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provoking the reader to have empathy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absorbing the reader into the scene being described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viewing situations from different angles / perspectives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varied imagery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giving the reader a sense of “being there”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bringing the text to life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making the description more realistic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engaging the reader in text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creating an image in the reader’s mind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6EB815-D25E-4EE6-81CF-079F407AAF51}"/>
              </a:ext>
            </a:extLst>
          </p:cNvPr>
          <p:cNvSpPr/>
          <p:nvPr/>
        </p:nvSpPr>
        <p:spPr>
          <a:xfrm>
            <a:off x="9028628" y="79513"/>
            <a:ext cx="2977636" cy="1987826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i="1" u="sng" dirty="0">
                <a:solidFill>
                  <a:schemeClr val="tx1"/>
                </a:solidFill>
              </a:rPr>
              <a:t>Onomatopoeia</a:t>
            </a:r>
            <a:r>
              <a:rPr lang="en-GB" b="1" u="sng" dirty="0">
                <a:solidFill>
                  <a:schemeClr val="tx1"/>
                </a:solidFill>
              </a:rPr>
              <a:t> is used by the writer to create an effect of:</a:t>
            </a:r>
            <a:endParaRPr lang="en-US" u="sng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appealing to the senses</a:t>
            </a:r>
            <a:endParaRPr lang="en-US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making descriptions of       sound even more real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4FC3E6-117A-4335-B588-DEAE37F09701}"/>
              </a:ext>
            </a:extLst>
          </p:cNvPr>
          <p:cNvSpPr/>
          <p:nvPr/>
        </p:nvSpPr>
        <p:spPr>
          <a:xfrm>
            <a:off x="6282335" y="2279373"/>
            <a:ext cx="5656129" cy="2312507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GB" sz="1550" u="sng" dirty="0">
                <a:solidFill>
                  <a:schemeClr val="tx1"/>
                </a:solidFill>
              </a:rPr>
              <a:t>This writer uses </a:t>
            </a:r>
            <a:r>
              <a:rPr lang="en-GB" sz="1550" i="1" u="sng" dirty="0">
                <a:solidFill>
                  <a:schemeClr val="tx1"/>
                </a:solidFill>
              </a:rPr>
              <a:t>powerful verbs</a:t>
            </a:r>
            <a:r>
              <a:rPr lang="en-GB" sz="1550" u="sng" dirty="0">
                <a:solidFill>
                  <a:schemeClr val="tx1"/>
                </a:solidFill>
              </a:rPr>
              <a:t> to create an effect of:</a:t>
            </a:r>
            <a:endParaRPr lang="en-US" sz="1550" u="sng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allowing the reader to understand the emotion being portrayed</a:t>
            </a:r>
            <a:endParaRPr lang="en-US" sz="15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helping the reader to understand the action</a:t>
            </a:r>
            <a:endParaRPr lang="en-US" sz="15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allowing the writer to articulate specific ideas that the reader should imagine</a:t>
            </a:r>
            <a:endParaRPr lang="en-US" sz="15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depicting exciting settings and atmospheres in specific ways</a:t>
            </a:r>
            <a:endParaRPr lang="en-US" sz="15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helping to create a clear picture of what is happening</a:t>
            </a:r>
            <a:endParaRPr lang="en-US" sz="15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helping to create a clear impression of how things are being done</a:t>
            </a:r>
            <a:endParaRPr lang="en-US" sz="15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tx1"/>
                </a:solidFill>
              </a:rPr>
              <a:t>elaborating on the mood and developing the pace</a:t>
            </a:r>
            <a:endParaRPr lang="en-US" sz="1500" dirty="0">
              <a:solidFill>
                <a:schemeClr val="tx1"/>
              </a:solidFill>
            </a:endParaRPr>
          </a:p>
          <a:p>
            <a:r>
              <a:rPr lang="en-GB" dirty="0"/>
              <a:t> 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3259A5-BF4C-4289-8B66-219F9B3D953C}"/>
              </a:ext>
            </a:extLst>
          </p:cNvPr>
          <p:cNvSpPr/>
          <p:nvPr/>
        </p:nvSpPr>
        <p:spPr>
          <a:xfrm>
            <a:off x="6319951" y="4691270"/>
            <a:ext cx="5580895" cy="1987826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i="1" u="sng" dirty="0">
                <a:solidFill>
                  <a:schemeClr val="tx1"/>
                </a:solidFill>
              </a:rPr>
              <a:t>Emotive language</a:t>
            </a:r>
            <a:r>
              <a:rPr lang="en-GB" b="1" u="sng" dirty="0">
                <a:solidFill>
                  <a:schemeClr val="tx1"/>
                </a:solidFill>
              </a:rPr>
              <a:t> is used to create an effect of:</a:t>
            </a:r>
            <a:endParaRPr lang="en-US" u="sng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sympathy/anger to involve the reader</a:t>
            </a:r>
            <a:endParaRPr lang="en-US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having empathy with the character / narrator / writer etc.</a:t>
            </a:r>
            <a:endParaRPr lang="en-US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appealing directly to the reader to elicit an opinion/to sway one into believing/agreeing/disagreeing</a:t>
            </a:r>
            <a:endParaRPr lang="en-US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sensationalising a subject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721A57-A470-42A5-AE86-DAF5AFE8AFEC}"/>
              </a:ext>
            </a:extLst>
          </p:cNvPr>
          <p:cNvSpPr/>
          <p:nvPr/>
        </p:nvSpPr>
        <p:spPr>
          <a:xfrm>
            <a:off x="6282335" y="79513"/>
            <a:ext cx="2540081" cy="198782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u="sng" dirty="0">
                <a:solidFill>
                  <a:schemeClr val="tx1"/>
                </a:solidFill>
              </a:rPr>
              <a:t>The writer uses </a:t>
            </a:r>
            <a:r>
              <a:rPr lang="en-GB" sz="1600" b="1" i="1" u="sng" dirty="0">
                <a:solidFill>
                  <a:schemeClr val="tx1"/>
                </a:solidFill>
              </a:rPr>
              <a:t>repetition</a:t>
            </a:r>
            <a:r>
              <a:rPr lang="en-GB" sz="1600" b="1" u="sng" dirty="0">
                <a:solidFill>
                  <a:schemeClr val="tx1"/>
                </a:solidFill>
              </a:rPr>
              <a:t> to create an effect of:</a:t>
            </a:r>
            <a:endParaRPr lang="en-US" sz="1600" u="sng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emphasising an idea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emphasis of a feeling / point / idea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elaboration, providing reinforcement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51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5DA0EFE-9AE2-417B-9298-0B0EB4A7F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9" t="52524" r="51769" b="34968"/>
          <a:stretch/>
        </p:blipFill>
        <p:spPr>
          <a:xfrm>
            <a:off x="185735" y="79513"/>
            <a:ext cx="5718461" cy="742121"/>
          </a:xfrm>
          <a:prstGeom prst="rect">
            <a:avLst/>
          </a:prstGeom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B82A6DE-92B3-490F-8B68-EEA449291103}"/>
              </a:ext>
            </a:extLst>
          </p:cNvPr>
          <p:cNvSpPr/>
          <p:nvPr/>
        </p:nvSpPr>
        <p:spPr>
          <a:xfrm>
            <a:off x="291153" y="821634"/>
            <a:ext cx="2866750" cy="2623931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This writer has used </a:t>
            </a:r>
            <a:r>
              <a:rPr lang="en-GB" sz="1200" b="1" i="1" u="sng" dirty="0">
                <a:solidFill>
                  <a:schemeClr val="tx1"/>
                </a:solidFill>
              </a:rPr>
              <a:t>exclamation marks</a:t>
            </a:r>
            <a:r>
              <a:rPr lang="en-GB" sz="1200" b="1" u="sng" dirty="0">
                <a:solidFill>
                  <a:schemeClr val="tx1"/>
                </a:solidFill>
              </a:rPr>
              <a:t> to create an effect of: </a:t>
            </a:r>
            <a:endParaRPr lang="en-US" sz="1200" b="1" u="sng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allowing the reader to add emotional weighting to the sentence and feel its impact</a:t>
            </a:r>
            <a:endParaRPr lang="en-US" sz="12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adding urgency to a text</a:t>
            </a:r>
            <a:endParaRPr lang="en-US" sz="12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showing someone’s/something’s power</a:t>
            </a:r>
            <a:endParaRPr lang="en-US" sz="12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adding tone to dialogue</a:t>
            </a:r>
            <a:endParaRPr lang="en-US" sz="12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signalling shock or surprise</a:t>
            </a:r>
            <a:endParaRPr lang="en-US" sz="12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conveying the anger or humour of the writer</a:t>
            </a:r>
            <a:endParaRPr lang="en-US" sz="12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making key moments stand out</a:t>
            </a:r>
            <a:endParaRPr lang="en-US" sz="12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drawing the reader’s attention to parts of the text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78283D-0E1F-45D0-9A0A-853D9D011923}"/>
              </a:ext>
            </a:extLst>
          </p:cNvPr>
          <p:cNvSpPr/>
          <p:nvPr/>
        </p:nvSpPr>
        <p:spPr>
          <a:xfrm>
            <a:off x="291153" y="3617844"/>
            <a:ext cx="2866750" cy="3160644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50" b="1" i="1" u="sng" dirty="0">
                <a:solidFill>
                  <a:schemeClr val="tx1"/>
                </a:solidFill>
              </a:rPr>
              <a:t>Rhetorical Questions</a:t>
            </a:r>
            <a:r>
              <a:rPr lang="en-GB" sz="1050" b="1" u="sng" dirty="0">
                <a:solidFill>
                  <a:schemeClr val="tx1"/>
                </a:solidFill>
              </a:rPr>
              <a:t> are used, by this writer, to create an effect of:</a:t>
            </a:r>
            <a:endParaRPr lang="en-US" sz="1050" b="1" u="sng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withholding information and provoking the reader to read on in the text in hope of finding the answer</a:t>
            </a:r>
            <a:endParaRPr lang="en-US" sz="105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showing an ironic point or humorous idea that requires no answer in the text</a:t>
            </a:r>
            <a:endParaRPr lang="en-US" sz="105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expressing outrage or anger at a particular situation</a:t>
            </a:r>
            <a:endParaRPr lang="en-US" sz="105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revealing the inner thoughts of a person</a:t>
            </a:r>
            <a:endParaRPr lang="en-US" sz="105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making the reader have some kind or emotional response</a:t>
            </a:r>
            <a:endParaRPr lang="en-US" sz="105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making the reader question</a:t>
            </a:r>
            <a:endParaRPr lang="en-US" sz="105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engaging the reader’s interest</a:t>
            </a:r>
            <a:endParaRPr lang="en-US" sz="105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making the reader get involved by creating their own answers</a:t>
            </a:r>
            <a:endParaRPr lang="en-US" sz="105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emphasising the message/moral of the story</a:t>
            </a:r>
            <a:endParaRPr lang="en-US" sz="105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provoking a response</a:t>
            </a:r>
            <a:endParaRPr lang="en-US" sz="105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appealing to the reader on an emotional level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4CECB7-FCD8-4C36-B0E4-2BE683F93058}"/>
              </a:ext>
            </a:extLst>
          </p:cNvPr>
          <p:cNvSpPr/>
          <p:nvPr/>
        </p:nvSpPr>
        <p:spPr>
          <a:xfrm>
            <a:off x="3286744" y="1033669"/>
            <a:ext cx="2866750" cy="56454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u="sng" dirty="0">
                <a:solidFill>
                  <a:schemeClr val="tx1"/>
                </a:solidFill>
              </a:rPr>
              <a:t>This writer uses </a:t>
            </a:r>
            <a:r>
              <a:rPr lang="en-GB" sz="1400" b="1" i="1" u="sng" dirty="0">
                <a:solidFill>
                  <a:schemeClr val="tx1"/>
                </a:solidFill>
              </a:rPr>
              <a:t>connectives</a:t>
            </a:r>
            <a:r>
              <a:rPr lang="en-GB" sz="1400" b="1" u="sng" dirty="0">
                <a:solidFill>
                  <a:schemeClr val="tx1"/>
                </a:solidFill>
              </a:rPr>
              <a:t> to great effect so that:</a:t>
            </a:r>
            <a:endParaRPr lang="en-US" sz="1400" u="sng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points in arguments follow on logically seeming considered and convincing</a:t>
            </a:r>
            <a:endParaRPr lang="en-US" sz="14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a sequence of points is established</a:t>
            </a:r>
            <a:endParaRPr lang="en-US" sz="14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ideas are linked and the relationship between them is explained</a:t>
            </a:r>
            <a:endParaRPr lang="en-US" sz="14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points can be made for emphasis or opposition</a:t>
            </a:r>
            <a:endParaRPr lang="en-US" sz="14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comparisons can be clearly made</a:t>
            </a:r>
            <a:endParaRPr lang="en-US" sz="14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cause and effect relationships become clear and concise</a:t>
            </a:r>
            <a:endParaRPr lang="en-US" sz="14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contrasting points are balanced</a:t>
            </a:r>
            <a:endParaRPr lang="en-US" sz="14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the reader can evaluate the ideas</a:t>
            </a:r>
            <a:endParaRPr lang="en-US" sz="14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more information is added</a:t>
            </a:r>
            <a:endParaRPr lang="en-US" sz="14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key points are developed</a:t>
            </a:r>
            <a:endParaRPr lang="en-US" sz="14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there is textual cohesion</a:t>
            </a:r>
            <a:endParaRPr lang="en-US" sz="14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a change in subject matter is clearly indicated</a:t>
            </a:r>
            <a:endParaRPr lang="en-US" sz="14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changes in tone are signalled</a:t>
            </a:r>
            <a:endParaRPr lang="en-US" sz="14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changes in mood and atmosphere are signalled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6EB815-D25E-4EE6-81CF-079F407AAF51}"/>
              </a:ext>
            </a:extLst>
          </p:cNvPr>
          <p:cNvSpPr/>
          <p:nvPr/>
        </p:nvSpPr>
        <p:spPr>
          <a:xfrm>
            <a:off x="9028627" y="79513"/>
            <a:ext cx="2977637" cy="2087216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100" b="1" i="1" dirty="0">
              <a:solidFill>
                <a:schemeClr val="tx1"/>
              </a:solidFill>
            </a:endParaRPr>
          </a:p>
          <a:p>
            <a:r>
              <a:rPr lang="en-GB" sz="1100" b="1" i="1" u="sng" dirty="0">
                <a:solidFill>
                  <a:schemeClr val="tx1"/>
                </a:solidFill>
              </a:rPr>
              <a:t>Simple sentences</a:t>
            </a:r>
            <a:r>
              <a:rPr lang="en-GB" sz="1100" b="1" u="sng" dirty="0">
                <a:solidFill>
                  <a:schemeClr val="tx1"/>
                </a:solidFill>
              </a:rPr>
              <a:t> are used, by this writer, to have the effect of:</a:t>
            </a:r>
            <a:endParaRPr lang="en-US" sz="1100" b="1" u="sng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urgency</a:t>
            </a:r>
            <a:endParaRPr lang="en-US" sz="11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shock/fear/surprise</a:t>
            </a:r>
            <a:endParaRPr lang="en-US" sz="11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imperative instructions</a:t>
            </a:r>
            <a:endParaRPr lang="en-US" sz="11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being memorable in their simplicity</a:t>
            </a:r>
            <a:endParaRPr lang="en-US" sz="11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emphasising an idea</a:t>
            </a:r>
            <a:endParaRPr lang="en-US" sz="11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clarity</a:t>
            </a:r>
            <a:endParaRPr lang="en-US" sz="11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simplicity</a:t>
            </a:r>
            <a:endParaRPr lang="en-US" sz="11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importance</a:t>
            </a:r>
            <a:endParaRPr lang="en-US" sz="11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creating statements</a:t>
            </a:r>
            <a:endParaRPr lang="en-US" sz="11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normality </a:t>
            </a:r>
            <a:endParaRPr lang="en-US" sz="1100" dirty="0">
              <a:solidFill>
                <a:schemeClr val="tx1"/>
              </a:solidFill>
            </a:endParaRPr>
          </a:p>
          <a:p>
            <a:pPr lvl="0"/>
            <a:endParaRPr lang="en-US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F70054-A811-48F6-AFFA-37FE2816965B}"/>
              </a:ext>
            </a:extLst>
          </p:cNvPr>
          <p:cNvSpPr/>
          <p:nvPr/>
        </p:nvSpPr>
        <p:spPr>
          <a:xfrm>
            <a:off x="9110399" y="4691271"/>
            <a:ext cx="2866750" cy="1987826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i="1" u="sng" dirty="0">
                <a:solidFill>
                  <a:schemeClr val="tx1"/>
                </a:solidFill>
              </a:rPr>
              <a:t>Similes</a:t>
            </a:r>
            <a:r>
              <a:rPr lang="en-GB" b="1" u="sng" dirty="0">
                <a:solidFill>
                  <a:schemeClr val="tx1"/>
                </a:solidFill>
              </a:rPr>
              <a:t> are used, by this writer, to create an effect of:</a:t>
            </a:r>
            <a:endParaRPr lang="en-US" u="sng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 clearer image /picture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GB" dirty="0">
                <a:solidFill>
                  <a:schemeClr val="tx1"/>
                </a:solidFill>
              </a:rPr>
              <a:t>      appealing to one’s senses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GB" dirty="0">
                <a:solidFill>
                  <a:schemeClr val="tx1"/>
                </a:solidFill>
              </a:rPr>
              <a:t>      developing an image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4FC3E6-117A-4335-B588-DEAE37F09701}"/>
              </a:ext>
            </a:extLst>
          </p:cNvPr>
          <p:cNvSpPr/>
          <p:nvPr/>
        </p:nvSpPr>
        <p:spPr>
          <a:xfrm>
            <a:off x="6282335" y="2279373"/>
            <a:ext cx="5656129" cy="2312507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500" b="1" i="1" u="sng" dirty="0">
                <a:solidFill>
                  <a:schemeClr val="tx1"/>
                </a:solidFill>
              </a:rPr>
              <a:t>Complex sentences</a:t>
            </a:r>
            <a:r>
              <a:rPr lang="en-GB" sz="1500" b="1" u="sng" dirty="0">
                <a:solidFill>
                  <a:schemeClr val="tx1"/>
                </a:solidFill>
              </a:rPr>
              <a:t> have been used effectively because they have:</a:t>
            </a:r>
            <a:endParaRPr lang="en-US" sz="1500" u="sng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50" dirty="0">
                <a:solidFill>
                  <a:schemeClr val="tx1"/>
                </a:solidFill>
              </a:rPr>
              <a:t>provided extra layers of meaning</a:t>
            </a:r>
            <a:endParaRPr lang="en-US" sz="145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50" dirty="0">
                <a:solidFill>
                  <a:schemeClr val="tx1"/>
                </a:solidFill>
              </a:rPr>
              <a:t>been used to express more complex ideas and concepts</a:t>
            </a:r>
            <a:endParaRPr lang="en-US" sz="145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50" dirty="0">
                <a:solidFill>
                  <a:schemeClr val="tx1"/>
                </a:solidFill>
              </a:rPr>
              <a:t>added sophistication to the style of writing</a:t>
            </a:r>
            <a:endParaRPr lang="en-US" sz="145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50" dirty="0">
                <a:solidFill>
                  <a:schemeClr val="tx1"/>
                </a:solidFill>
              </a:rPr>
              <a:t>provided additional information</a:t>
            </a:r>
            <a:endParaRPr lang="en-US" sz="145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50" dirty="0">
                <a:solidFill>
                  <a:schemeClr val="tx1"/>
                </a:solidFill>
              </a:rPr>
              <a:t>been contrasted to simple sentences</a:t>
            </a:r>
            <a:endParaRPr lang="en-US" sz="145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50" dirty="0">
                <a:solidFill>
                  <a:schemeClr val="tx1"/>
                </a:solidFill>
              </a:rPr>
              <a:t>introduced complicated ideas</a:t>
            </a:r>
            <a:endParaRPr lang="en-US" sz="145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50" dirty="0">
                <a:solidFill>
                  <a:schemeClr val="tx1"/>
                </a:solidFill>
              </a:rPr>
              <a:t>added variety</a:t>
            </a:r>
            <a:endParaRPr lang="en-US" sz="145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50" dirty="0">
                <a:solidFill>
                  <a:schemeClr val="tx1"/>
                </a:solidFill>
              </a:rPr>
              <a:t>stretched the imagination</a:t>
            </a:r>
            <a:endParaRPr lang="en-US" sz="145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50" dirty="0">
                <a:solidFill>
                  <a:schemeClr val="tx1"/>
                </a:solidFill>
              </a:rPr>
              <a:t>helped to vary written style through sentence structure</a:t>
            </a:r>
            <a:endParaRPr lang="en-US" sz="145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50" dirty="0">
                <a:solidFill>
                  <a:schemeClr val="tx1"/>
                </a:solidFill>
              </a:rPr>
              <a:t>created more vivid descriptions</a:t>
            </a:r>
            <a:endParaRPr lang="en-US" sz="145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50" dirty="0">
                <a:solidFill>
                  <a:schemeClr val="tx1"/>
                </a:solidFill>
              </a:rPr>
              <a:t>developed ideas related to character / plot</a:t>
            </a:r>
            <a:endParaRPr lang="en-US" sz="145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3259A5-BF4C-4289-8B66-219F9B3D953C}"/>
              </a:ext>
            </a:extLst>
          </p:cNvPr>
          <p:cNvSpPr/>
          <p:nvPr/>
        </p:nvSpPr>
        <p:spPr>
          <a:xfrm>
            <a:off x="6319952" y="4691270"/>
            <a:ext cx="2660740" cy="1987826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i="1" u="sng" dirty="0">
                <a:solidFill>
                  <a:schemeClr val="tx1"/>
                </a:solidFill>
              </a:rPr>
              <a:t>Metaphors</a:t>
            </a:r>
            <a:r>
              <a:rPr lang="en-GB" sz="1400" b="1" u="sng" dirty="0">
                <a:solidFill>
                  <a:schemeClr val="tx1"/>
                </a:solidFill>
              </a:rPr>
              <a:t> are used, by this writer, to create an effect of:</a:t>
            </a:r>
            <a:endParaRPr lang="en-US" sz="1400" b="1" u="sng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a clearer image / picture</a:t>
            </a:r>
            <a:endParaRPr lang="en-US" sz="14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speaking of one thing in terms of another to enable the reader to understand/picture what the writer is saying</a:t>
            </a:r>
            <a:endParaRPr lang="en-US" sz="14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building an image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721A57-A470-42A5-AE86-DAF5AFE8AFEC}"/>
              </a:ext>
            </a:extLst>
          </p:cNvPr>
          <p:cNvSpPr/>
          <p:nvPr/>
        </p:nvSpPr>
        <p:spPr>
          <a:xfrm>
            <a:off x="6282335" y="79513"/>
            <a:ext cx="2540081" cy="198782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u="sng" dirty="0">
                <a:solidFill>
                  <a:schemeClr val="tx1"/>
                </a:solidFill>
              </a:rPr>
              <a:t>This writer has used </a:t>
            </a:r>
            <a:r>
              <a:rPr lang="en-GB" sz="1400" b="1" i="1" u="sng" dirty="0">
                <a:solidFill>
                  <a:schemeClr val="tx1"/>
                </a:solidFill>
              </a:rPr>
              <a:t>compound sentences</a:t>
            </a:r>
            <a:r>
              <a:rPr lang="en-GB" sz="1400" b="1" u="sng" dirty="0">
                <a:solidFill>
                  <a:schemeClr val="tx1"/>
                </a:solidFill>
              </a:rPr>
              <a:t> to have the effect of:</a:t>
            </a:r>
            <a:endParaRPr lang="en-US" sz="1400" b="1" u="sng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continuing the ‘flow’ of text</a:t>
            </a:r>
            <a:endParaRPr lang="en-US" sz="1400" dirty="0">
              <a:solidFill>
                <a:schemeClr val="tx1"/>
              </a:solidFill>
            </a:endParaRPr>
          </a:p>
          <a:p>
            <a:pPr lvl="0"/>
            <a:r>
              <a:rPr lang="en-GB" sz="1400" dirty="0">
                <a:solidFill>
                  <a:schemeClr val="tx1"/>
                </a:solidFill>
              </a:rPr>
              <a:t>       drawing together two or                      more ideas of equal weighting</a:t>
            </a:r>
            <a:endParaRPr lang="en-US" sz="14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adding additional information</a:t>
            </a:r>
            <a:endParaRPr lang="en-US" sz="14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adding further detail</a:t>
            </a:r>
            <a:endParaRPr lang="en-US" sz="14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linking ideas together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145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8657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821</Words>
  <Application>Microsoft Office PowerPoint</Application>
  <PresentationFormat>Widescreen</PresentationFormat>
  <Paragraphs>117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Grange</dc:creator>
  <cp:lastModifiedBy>Hannah Grange</cp:lastModifiedBy>
  <cp:revision>13</cp:revision>
  <cp:lastPrinted>2019-01-07T10:39:46Z</cp:lastPrinted>
  <dcterms:created xsi:type="dcterms:W3CDTF">2018-12-06T10:58:33Z</dcterms:created>
  <dcterms:modified xsi:type="dcterms:W3CDTF">2021-01-07T06:48:03Z</dcterms:modified>
</cp:coreProperties>
</file>