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3" r:id="rId2"/>
    <p:sldId id="294" r:id="rId3"/>
    <p:sldId id="295" r:id="rId4"/>
    <p:sldId id="266" r:id="rId5"/>
    <p:sldId id="275" r:id="rId6"/>
    <p:sldId id="262" r:id="rId7"/>
    <p:sldId id="286" r:id="rId8"/>
    <p:sldId id="256" r:id="rId9"/>
    <p:sldId id="287" r:id="rId10"/>
    <p:sldId id="288" r:id="rId11"/>
    <p:sldId id="289" r:id="rId12"/>
    <p:sldId id="290" r:id="rId13"/>
    <p:sldId id="291" r:id="rId14"/>
    <p:sldId id="292" r:id="rId15"/>
    <p:sldId id="260" r:id="rId16"/>
    <p:sldId id="27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5844" autoAdjust="0"/>
  </p:normalViewPr>
  <p:slideViewPr>
    <p:cSldViewPr snapToGrid="0">
      <p:cViewPr varScale="1">
        <p:scale>
          <a:sx n="61" d="100"/>
          <a:sy n="61" d="100"/>
        </p:scale>
        <p:origin x="1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F8C257A-E9F1-4679-BC59-0FCCE2F80D16}" type="datetimeFigureOut">
              <a:rPr lang="en-US" smtClean="0"/>
              <a:t>1/10/2018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737DEE4-651C-4456-93E5-21496F566094}" type="slidenum">
              <a:rPr lang="en-US" smtClean="0"/>
              <a:t>‹#›</a:t>
            </a:fld>
            <a:endParaRPr lang="en-US"/>
          </a:p>
        </p:txBody>
      </p:sp>
    </p:spTree>
    <p:extLst>
      <p:ext uri="{BB962C8B-B14F-4D97-AF65-F5344CB8AC3E}">
        <p14:creationId xmlns:p14="http://schemas.microsoft.com/office/powerpoint/2010/main" val="162198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7DEE4-651C-4456-93E5-21496F566094}" type="slidenum">
              <a:rPr lang="en-US" smtClean="0"/>
              <a:t>4</a:t>
            </a:fld>
            <a:endParaRPr lang="en-US"/>
          </a:p>
        </p:txBody>
      </p:sp>
    </p:spTree>
    <p:extLst>
      <p:ext uri="{BB962C8B-B14F-4D97-AF65-F5344CB8AC3E}">
        <p14:creationId xmlns:p14="http://schemas.microsoft.com/office/powerpoint/2010/main" val="25727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383764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01438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83833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9311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6DF96-4B7B-4588-B7DC-0C51D87F4C6B}"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51224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6DF96-4B7B-4588-B7DC-0C51D87F4C6B}"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49513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6DF96-4B7B-4588-B7DC-0C51D87F4C6B}"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220712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6DF96-4B7B-4588-B7DC-0C51D87F4C6B}"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69075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6DF96-4B7B-4588-B7DC-0C51D87F4C6B}"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80595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6DF96-4B7B-4588-B7DC-0C51D87F4C6B}"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74752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6DF96-4B7B-4588-B7DC-0C51D87F4C6B}"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251367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wolseyacadem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6DF96-4B7B-4588-B7DC-0C51D87F4C6B}" type="datetimeFigureOut">
              <a:rPr lang="en-US" smtClean="0"/>
              <a:t>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43E99-C548-467B-B162-D360A6A6755C}"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53800" y="5411612"/>
            <a:ext cx="701040" cy="788670"/>
          </a:xfrm>
          <a:prstGeom prst="rect">
            <a:avLst/>
          </a:prstGeom>
        </p:spPr>
      </p:pic>
      <p:sp>
        <p:nvSpPr>
          <p:cNvPr id="8" name="TextBox 7"/>
          <p:cNvSpPr txBox="1"/>
          <p:nvPr userDrawn="1"/>
        </p:nvSpPr>
        <p:spPr>
          <a:xfrm>
            <a:off x="11285220" y="6200282"/>
            <a:ext cx="838200" cy="553998"/>
          </a:xfrm>
          <a:prstGeom prst="rect">
            <a:avLst/>
          </a:prstGeom>
          <a:noFill/>
        </p:spPr>
        <p:txBody>
          <a:bodyPr wrap="square" rtlCol="0">
            <a:spAutoFit/>
          </a:bodyPr>
          <a:lstStyle/>
          <a:p>
            <a:pPr algn="ctr"/>
            <a:r>
              <a:rPr lang="en-US" sz="1000" dirty="0" smtClean="0">
                <a:latin typeface="Segoe Script" panose="020B0504020000000003" pitchFamily="34" charset="0"/>
              </a:rPr>
              <a:t>Wolsey Academy</a:t>
            </a:r>
          </a:p>
          <a:p>
            <a:pPr algn="ctr"/>
            <a:r>
              <a:rPr lang="en-US" sz="1000" dirty="0" smtClean="0">
                <a:latin typeface="Segoe Script" panose="020B0504020000000003" pitchFamily="34" charset="0"/>
              </a:rPr>
              <a:t>EAL</a:t>
            </a:r>
            <a:endParaRPr lang="en-US" sz="1000" dirty="0">
              <a:latin typeface="Segoe Script" panose="020B0504020000000003" pitchFamily="34" charset="0"/>
            </a:endParaRPr>
          </a:p>
        </p:txBody>
      </p:sp>
    </p:spTree>
    <p:extLst>
      <p:ext uri="{BB962C8B-B14F-4D97-AF65-F5344CB8AC3E}">
        <p14:creationId xmlns:p14="http://schemas.microsoft.com/office/powerpoint/2010/main" val="390723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olseyacademy.com/geography"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olseyacademy.com/" TargetMode="External"/><Relationship Id="rId4" Type="http://schemas.openxmlformats.org/officeDocument/2006/relationships/hyperlink" Target="https://www.wolseyacademy.com/quizz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p:cNvPicPr>
          <p:nvPr/>
        </p:nvPicPr>
        <p:blipFill rotWithShape="1">
          <a:blip r:embed="rId3"/>
          <a:srcRect l="19181" t="26832" r="18104" b="10452"/>
          <a:stretch/>
        </p:blipFill>
        <p:spPr>
          <a:xfrm>
            <a:off x="3111716" y="544567"/>
            <a:ext cx="6117021" cy="4587766"/>
          </a:xfrm>
          <a:prstGeom prst="rect">
            <a:avLst/>
          </a:prstGeom>
        </p:spPr>
      </p:pic>
    </p:spTree>
    <p:extLst>
      <p:ext uri="{BB962C8B-B14F-4D97-AF65-F5344CB8AC3E}">
        <p14:creationId xmlns:p14="http://schemas.microsoft.com/office/powerpoint/2010/main" val="72272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349" y="433606"/>
            <a:ext cx="8842250" cy="1323439"/>
          </a:xfrm>
          <a:prstGeom prst="rect">
            <a:avLst/>
          </a:prstGeom>
          <a:noFill/>
        </p:spPr>
        <p:txBody>
          <a:bodyPr wrap="square" rtlCol="0">
            <a:spAutoFit/>
          </a:bodyPr>
          <a:lstStyle/>
          <a:p>
            <a:pPr algn="ctr"/>
            <a:r>
              <a:rPr lang="en-US" sz="4000" u="sng" dirty="0" smtClean="0"/>
              <a:t>CASE STUDY IN GLOBALIZATION</a:t>
            </a:r>
          </a:p>
          <a:p>
            <a:pPr algn="ctr"/>
            <a:r>
              <a:rPr lang="en-US" sz="4000" u="sng" dirty="0" smtClean="0"/>
              <a:t>THE UAE</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7975" y="2304874"/>
            <a:ext cx="4855513" cy="3622960"/>
          </a:xfrm>
          <a:prstGeom prst="rect">
            <a:avLst/>
          </a:prstGeom>
        </p:spPr>
      </p:pic>
      <p:sp>
        <p:nvSpPr>
          <p:cNvPr id="3" name="TextBox 2"/>
          <p:cNvSpPr txBox="1"/>
          <p:nvPr/>
        </p:nvSpPr>
        <p:spPr>
          <a:xfrm>
            <a:off x="5360276" y="2238703"/>
            <a:ext cx="5959365"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But oil is not the first time the UAE has made money selling a NATURAL RESOURCE.</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Between 1900 and 1920 the Emirates made lots of money selling pearls.</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29501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349" y="433606"/>
            <a:ext cx="8842250" cy="707886"/>
          </a:xfrm>
          <a:prstGeom prst="rect">
            <a:avLst/>
          </a:prstGeom>
          <a:noFill/>
        </p:spPr>
        <p:txBody>
          <a:bodyPr wrap="square" rtlCol="0">
            <a:spAutoFit/>
          </a:bodyPr>
          <a:lstStyle/>
          <a:p>
            <a:pPr algn="ctr"/>
            <a:r>
              <a:rPr lang="en-US" sz="4000" u="sng" dirty="0" smtClean="0"/>
              <a:t>PEARL DIVING</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5360276" y="2238703"/>
            <a:ext cx="5959365"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The money made from pearls was one of the Emirate’s biggest money makers…</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dirty="0" smtClean="0"/>
              <a:t>Until another country… Japan, found a way to make pearl’s cheaper than the UAE.</a:t>
            </a:r>
          </a:p>
          <a:p>
            <a:pPr marL="285750" indent="-285750">
              <a:buFont typeface="Arial" panose="020B0604020202020204" pitchFamily="34" charset="0"/>
              <a:buChar char="•"/>
            </a:pPr>
            <a:endParaRPr lang="en-US" sz="3200" dirty="0"/>
          </a:p>
        </p:txBody>
      </p:sp>
      <p:pic>
        <p:nvPicPr>
          <p:cNvPr id="2" name="Picture 1"/>
          <p:cNvPicPr>
            <a:picLocks noChangeAspect="1"/>
          </p:cNvPicPr>
          <p:nvPr/>
        </p:nvPicPr>
        <p:blipFill>
          <a:blip r:embed="rId2"/>
          <a:stretch>
            <a:fillRect/>
          </a:stretch>
        </p:blipFill>
        <p:spPr>
          <a:xfrm>
            <a:off x="155575" y="715823"/>
            <a:ext cx="3168755" cy="1901253"/>
          </a:xfrm>
          <a:prstGeom prst="rect">
            <a:avLst/>
          </a:prstGeom>
        </p:spPr>
      </p:pic>
      <p:pic>
        <p:nvPicPr>
          <p:cNvPr id="5" name="Picture 4"/>
          <p:cNvPicPr>
            <a:picLocks noChangeAspect="1"/>
          </p:cNvPicPr>
          <p:nvPr/>
        </p:nvPicPr>
        <p:blipFill>
          <a:blip r:embed="rId3"/>
          <a:stretch>
            <a:fillRect/>
          </a:stretch>
        </p:blipFill>
        <p:spPr>
          <a:xfrm>
            <a:off x="1673348" y="4827249"/>
            <a:ext cx="3644579" cy="1631901"/>
          </a:xfrm>
          <a:prstGeom prst="rect">
            <a:avLst/>
          </a:prstGeom>
        </p:spPr>
      </p:pic>
      <p:pic>
        <p:nvPicPr>
          <p:cNvPr id="7" name="Picture 6"/>
          <p:cNvPicPr>
            <a:picLocks noChangeAspect="1"/>
          </p:cNvPicPr>
          <p:nvPr/>
        </p:nvPicPr>
        <p:blipFill>
          <a:blip r:embed="rId4"/>
          <a:stretch>
            <a:fillRect/>
          </a:stretch>
        </p:blipFill>
        <p:spPr>
          <a:xfrm>
            <a:off x="790796" y="2458838"/>
            <a:ext cx="3551507" cy="2368411"/>
          </a:xfrm>
          <a:prstGeom prst="rect">
            <a:avLst/>
          </a:prstGeom>
        </p:spPr>
      </p:pic>
    </p:spTree>
    <p:extLst>
      <p:ext uri="{BB962C8B-B14F-4D97-AF65-F5344CB8AC3E}">
        <p14:creationId xmlns:p14="http://schemas.microsoft.com/office/powerpoint/2010/main" val="328669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349" y="433606"/>
            <a:ext cx="8842250" cy="707886"/>
          </a:xfrm>
          <a:prstGeom prst="rect">
            <a:avLst/>
          </a:prstGeom>
          <a:noFill/>
        </p:spPr>
        <p:txBody>
          <a:bodyPr wrap="square" rtlCol="0">
            <a:spAutoFit/>
          </a:bodyPr>
          <a:lstStyle/>
          <a:p>
            <a:pPr algn="ctr"/>
            <a:r>
              <a:rPr lang="en-US" sz="4000" u="sng" dirty="0" smtClean="0"/>
              <a:t>CULTURED PEARLS IN JAPAN</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5360276" y="2238703"/>
            <a:ext cx="595936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In 1916 this man, </a:t>
            </a:r>
            <a:r>
              <a:rPr lang="en-US" sz="3200" dirty="0" err="1" smtClean="0"/>
              <a:t>Tatsuhei</a:t>
            </a:r>
            <a:r>
              <a:rPr lang="en-US" sz="3200" dirty="0" smtClean="0"/>
              <a:t> </a:t>
            </a:r>
            <a:r>
              <a:rPr lang="en-US" sz="3200" dirty="0" err="1" smtClean="0"/>
              <a:t>Mise</a:t>
            </a:r>
            <a:r>
              <a:rPr lang="en-US" sz="3200" dirty="0" smtClean="0"/>
              <a:t>, from Japan invented a process of making pearls. He called them ‘cultured pearls’.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These were much cheaper and of a higher quality than pearls from the Emirates.</a:t>
            </a:r>
          </a:p>
          <a:p>
            <a:pPr marL="285750" indent="-285750">
              <a:buFont typeface="Arial" panose="020B0604020202020204" pitchFamily="34" charset="0"/>
              <a:buChar char="•"/>
            </a:pPr>
            <a:endParaRPr lang="en-US" sz="3200" dirty="0"/>
          </a:p>
        </p:txBody>
      </p:sp>
      <p:pic>
        <p:nvPicPr>
          <p:cNvPr id="6" name="Picture 5"/>
          <p:cNvPicPr>
            <a:picLocks noChangeAspect="1"/>
          </p:cNvPicPr>
          <p:nvPr/>
        </p:nvPicPr>
        <p:blipFill>
          <a:blip r:embed="rId2"/>
          <a:stretch>
            <a:fillRect/>
          </a:stretch>
        </p:blipFill>
        <p:spPr>
          <a:xfrm>
            <a:off x="460375" y="1141492"/>
            <a:ext cx="1905000" cy="3181350"/>
          </a:xfrm>
          <a:prstGeom prst="rect">
            <a:avLst/>
          </a:prstGeom>
        </p:spPr>
      </p:pic>
      <p:pic>
        <p:nvPicPr>
          <p:cNvPr id="8" name="Picture 7"/>
          <p:cNvPicPr>
            <a:picLocks noChangeAspect="1"/>
          </p:cNvPicPr>
          <p:nvPr/>
        </p:nvPicPr>
        <p:blipFill>
          <a:blip r:embed="rId3"/>
          <a:stretch>
            <a:fillRect/>
          </a:stretch>
        </p:blipFill>
        <p:spPr>
          <a:xfrm>
            <a:off x="833876" y="3325753"/>
            <a:ext cx="4208959" cy="2369194"/>
          </a:xfrm>
          <a:prstGeom prst="rect">
            <a:avLst/>
          </a:prstGeom>
        </p:spPr>
      </p:pic>
    </p:spTree>
    <p:extLst>
      <p:ext uri="{BB962C8B-B14F-4D97-AF65-F5344CB8AC3E}">
        <p14:creationId xmlns:p14="http://schemas.microsoft.com/office/powerpoint/2010/main" val="325429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349" y="433606"/>
            <a:ext cx="8842250" cy="707886"/>
          </a:xfrm>
          <a:prstGeom prst="rect">
            <a:avLst/>
          </a:prstGeom>
          <a:noFill/>
        </p:spPr>
        <p:txBody>
          <a:bodyPr wrap="square" rtlCol="0">
            <a:spAutoFit/>
          </a:bodyPr>
          <a:lstStyle/>
          <a:p>
            <a:pPr algn="ctr"/>
            <a:r>
              <a:rPr lang="en-US" sz="4000" u="sng" dirty="0" smtClean="0"/>
              <a:t>UNEMPLOYMENT</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219076" y="1668379"/>
            <a:ext cx="745349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As a result the world stopped buying pearls from the Emirates and bought them from Japan instead.</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This led to a lot of job losses in the Emirates and people became poor.</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Until in 1930 they discovered… OIL!</a:t>
            </a:r>
            <a:endParaRPr lang="en-US" sz="3200" dirty="0"/>
          </a:p>
        </p:txBody>
      </p:sp>
      <p:pic>
        <p:nvPicPr>
          <p:cNvPr id="2" name="Picture 1"/>
          <p:cNvPicPr>
            <a:picLocks noChangeAspect="1"/>
          </p:cNvPicPr>
          <p:nvPr/>
        </p:nvPicPr>
        <p:blipFill>
          <a:blip r:embed="rId2"/>
          <a:stretch>
            <a:fillRect/>
          </a:stretch>
        </p:blipFill>
        <p:spPr>
          <a:xfrm>
            <a:off x="460375" y="2471737"/>
            <a:ext cx="3464090" cy="2774032"/>
          </a:xfrm>
          <a:prstGeom prst="rect">
            <a:avLst/>
          </a:prstGeom>
        </p:spPr>
      </p:pic>
    </p:spTree>
    <p:extLst>
      <p:ext uri="{BB962C8B-B14F-4D97-AF65-F5344CB8AC3E}">
        <p14:creationId xmlns:p14="http://schemas.microsoft.com/office/powerpoint/2010/main" val="3824645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7" y="134268"/>
            <a:ext cx="10515600" cy="1325563"/>
          </a:xfrm>
        </p:spPr>
        <p:txBody>
          <a:bodyPr/>
          <a:lstStyle/>
          <a:p>
            <a:r>
              <a:rPr lang="en-US" b="1" u="sng" dirty="0" smtClean="0"/>
              <a:t>COPY AND COMPLETE</a:t>
            </a:r>
            <a:endParaRPr lang="en-US" b="1" u="sng" dirty="0"/>
          </a:p>
        </p:txBody>
      </p:sp>
      <p:sp>
        <p:nvSpPr>
          <p:cNvPr id="3" name="Content Placeholder 2"/>
          <p:cNvSpPr>
            <a:spLocks noGrp="1"/>
          </p:cNvSpPr>
          <p:nvPr>
            <p:ph idx="1"/>
          </p:nvPr>
        </p:nvSpPr>
        <p:spPr>
          <a:xfrm>
            <a:off x="276727" y="1459831"/>
            <a:ext cx="7712242" cy="5181600"/>
          </a:xfrm>
        </p:spPr>
        <p:txBody>
          <a:bodyPr>
            <a:normAutofit fontScale="85000" lnSpcReduction="20000"/>
          </a:bodyPr>
          <a:lstStyle/>
          <a:p>
            <a:r>
              <a:rPr lang="en-US" dirty="0" smtClean="0"/>
              <a:t>In the early 1900s the Emirates made money from selling ____ to the world.</a:t>
            </a:r>
          </a:p>
          <a:p>
            <a:endParaRPr lang="en-US" dirty="0"/>
          </a:p>
          <a:p>
            <a:r>
              <a:rPr lang="en-US" dirty="0" smtClean="0"/>
              <a:t>In 1916 the Japanese _________ a new way to make pearls cheaper, they were called ______ _______.</a:t>
            </a:r>
          </a:p>
          <a:p>
            <a:endParaRPr lang="en-US" dirty="0" smtClean="0"/>
          </a:p>
          <a:p>
            <a:r>
              <a:rPr lang="en-US" dirty="0" smtClean="0"/>
              <a:t>This caused the economy in the Emirates to do _____, until in the 1930s they discovered oil.</a:t>
            </a:r>
          </a:p>
          <a:p>
            <a:endParaRPr lang="en-US" dirty="0"/>
          </a:p>
          <a:p>
            <a:r>
              <a:rPr lang="en-US" dirty="0" smtClean="0"/>
              <a:t>Selling oil has made the UAE very ___. But oil, like the pearls, will not last forever.</a:t>
            </a:r>
          </a:p>
          <a:p>
            <a:endParaRPr lang="en-US" dirty="0" smtClean="0"/>
          </a:p>
          <a:p>
            <a:r>
              <a:rPr lang="en-US" dirty="0" smtClean="0"/>
              <a:t>The UAE is looking for other _______ it can do well in so it can still be rich when people stop buying oil.</a:t>
            </a:r>
            <a:endParaRPr lang="en-US" dirty="0"/>
          </a:p>
        </p:txBody>
      </p:sp>
      <p:sp>
        <p:nvSpPr>
          <p:cNvPr id="4" name="Oval 3"/>
          <p:cNvSpPr/>
          <p:nvPr/>
        </p:nvSpPr>
        <p:spPr>
          <a:xfrm>
            <a:off x="8293267" y="4282821"/>
            <a:ext cx="1427747" cy="10908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pearls</a:t>
            </a:r>
            <a:endParaRPr lang="en-US" dirty="0">
              <a:solidFill>
                <a:schemeClr val="tx1"/>
              </a:solidFill>
            </a:endParaRPr>
          </a:p>
        </p:txBody>
      </p:sp>
      <p:sp>
        <p:nvSpPr>
          <p:cNvPr id="5" name="Oval 4"/>
          <p:cNvSpPr/>
          <p:nvPr/>
        </p:nvSpPr>
        <p:spPr>
          <a:xfrm>
            <a:off x="8293267" y="1459831"/>
            <a:ext cx="1427747" cy="10908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invented</a:t>
            </a:r>
            <a:endParaRPr lang="en-US" dirty="0">
              <a:solidFill>
                <a:schemeClr val="tx1"/>
              </a:solidFill>
            </a:endParaRPr>
          </a:p>
        </p:txBody>
      </p:sp>
      <p:sp>
        <p:nvSpPr>
          <p:cNvPr id="6" name="Oval 5"/>
          <p:cNvSpPr/>
          <p:nvPr/>
        </p:nvSpPr>
        <p:spPr>
          <a:xfrm>
            <a:off x="9928057" y="2913817"/>
            <a:ext cx="1427747" cy="10908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Cultured pearls</a:t>
            </a:r>
            <a:endParaRPr lang="en-US" dirty="0">
              <a:solidFill>
                <a:schemeClr val="tx1"/>
              </a:solidFill>
            </a:endParaRPr>
          </a:p>
        </p:txBody>
      </p:sp>
      <p:sp>
        <p:nvSpPr>
          <p:cNvPr id="7" name="Oval 6"/>
          <p:cNvSpPr/>
          <p:nvPr/>
        </p:nvSpPr>
        <p:spPr>
          <a:xfrm>
            <a:off x="8293267" y="2913817"/>
            <a:ext cx="1427747" cy="10856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badly</a:t>
            </a:r>
            <a:endParaRPr lang="en-US" dirty="0">
              <a:solidFill>
                <a:schemeClr val="tx1"/>
              </a:solidFill>
            </a:endParaRPr>
          </a:p>
        </p:txBody>
      </p:sp>
      <p:sp>
        <p:nvSpPr>
          <p:cNvPr id="8" name="Oval 7"/>
          <p:cNvSpPr/>
          <p:nvPr/>
        </p:nvSpPr>
        <p:spPr>
          <a:xfrm>
            <a:off x="9928057" y="4288015"/>
            <a:ext cx="1427747" cy="10856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rich</a:t>
            </a:r>
            <a:endParaRPr lang="en-US" dirty="0">
              <a:solidFill>
                <a:schemeClr val="tx1"/>
              </a:solidFill>
            </a:endParaRPr>
          </a:p>
        </p:txBody>
      </p:sp>
      <p:sp>
        <p:nvSpPr>
          <p:cNvPr id="9" name="Oval 8"/>
          <p:cNvSpPr/>
          <p:nvPr/>
        </p:nvSpPr>
        <p:spPr>
          <a:xfrm>
            <a:off x="9928057" y="1459831"/>
            <a:ext cx="1427747" cy="1170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industries</a:t>
            </a:r>
            <a:endParaRPr lang="en-US" sz="1600" dirty="0">
              <a:solidFill>
                <a:schemeClr val="tx1"/>
              </a:solidFill>
            </a:endParaRPr>
          </a:p>
        </p:txBody>
      </p:sp>
    </p:spTree>
    <p:extLst>
      <p:ext uri="{BB962C8B-B14F-4D97-AF65-F5344CB8AC3E}">
        <p14:creationId xmlns:p14="http://schemas.microsoft.com/office/powerpoint/2010/main" val="208858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31050" y="92826"/>
            <a:ext cx="2329899" cy="544597"/>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REWARD ACTIVITY</a:t>
            </a:r>
          </a:p>
        </p:txBody>
      </p:sp>
      <p:sp>
        <p:nvSpPr>
          <p:cNvPr id="3" name="TextBox 2"/>
          <p:cNvSpPr txBox="1"/>
          <p:nvPr/>
        </p:nvSpPr>
        <p:spPr>
          <a:xfrm>
            <a:off x="1326274" y="2111588"/>
            <a:ext cx="2495550" cy="2308324"/>
          </a:xfrm>
          <a:prstGeom prst="rect">
            <a:avLst/>
          </a:prstGeom>
          <a:noFill/>
        </p:spPr>
        <p:txBody>
          <a:bodyPr wrap="square" rtlCol="0">
            <a:spAutoFit/>
          </a:bodyPr>
          <a:lstStyle/>
          <a:p>
            <a:r>
              <a:rPr lang="en-US" dirty="0" smtClean="0"/>
              <a:t>EXPORT</a:t>
            </a:r>
          </a:p>
          <a:p>
            <a:r>
              <a:rPr lang="en-US" dirty="0" smtClean="0"/>
              <a:t>IMPORT</a:t>
            </a:r>
          </a:p>
          <a:p>
            <a:r>
              <a:rPr lang="en-US" dirty="0" smtClean="0"/>
              <a:t>NATURAL</a:t>
            </a:r>
          </a:p>
          <a:p>
            <a:r>
              <a:rPr lang="en-US" dirty="0" smtClean="0"/>
              <a:t>PEARLS</a:t>
            </a:r>
          </a:p>
          <a:p>
            <a:r>
              <a:rPr lang="en-US" dirty="0" smtClean="0"/>
              <a:t>RESOURCES</a:t>
            </a:r>
          </a:p>
          <a:p>
            <a:r>
              <a:rPr lang="en-US" dirty="0" smtClean="0"/>
              <a:t>OIL</a:t>
            </a:r>
          </a:p>
          <a:p>
            <a:r>
              <a:rPr lang="en-US" dirty="0" smtClean="0"/>
              <a:t>OILWELL</a:t>
            </a:r>
          </a:p>
          <a:p>
            <a:r>
              <a:rPr lang="en-US" dirty="0" smtClean="0"/>
              <a:t>FARMING</a:t>
            </a:r>
          </a:p>
        </p:txBody>
      </p:sp>
      <p:pic>
        <p:nvPicPr>
          <p:cNvPr id="2" name="Picture 1"/>
          <p:cNvPicPr>
            <a:picLocks noChangeAspect="1"/>
          </p:cNvPicPr>
          <p:nvPr/>
        </p:nvPicPr>
        <p:blipFill rotWithShape="1">
          <a:blip r:embed="rId2"/>
          <a:srcRect l="28454" t="12774" r="29276" b="12884"/>
          <a:stretch/>
        </p:blipFill>
        <p:spPr>
          <a:xfrm>
            <a:off x="4034588" y="962111"/>
            <a:ext cx="4122821" cy="5438274"/>
          </a:xfrm>
          <a:prstGeom prst="rect">
            <a:avLst/>
          </a:prstGeom>
        </p:spPr>
      </p:pic>
    </p:spTree>
    <p:extLst>
      <p:ext uri="{BB962C8B-B14F-4D97-AF65-F5344CB8AC3E}">
        <p14:creationId xmlns:p14="http://schemas.microsoft.com/office/powerpoint/2010/main" val="3396437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1959" y="600435"/>
            <a:ext cx="8182303"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HAVE WE MET OUR 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January 10, 2018</a:t>
            </a:fld>
            <a:endParaRPr lang="en-US" sz="2000" dirty="0">
              <a:solidFill>
                <a:schemeClr val="tx1"/>
              </a:solidFill>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srcRect l="59267" t="38686" r="9698" b="25754"/>
          <a:stretch/>
        </p:blipFill>
        <p:spPr>
          <a:xfrm>
            <a:off x="1359010" y="2482664"/>
            <a:ext cx="3026979" cy="2601311"/>
          </a:xfrm>
          <a:prstGeom prst="rect">
            <a:avLst/>
          </a:prstGeom>
        </p:spPr>
      </p:pic>
      <p:sp>
        <p:nvSpPr>
          <p:cNvPr id="21" name="TextBox 20"/>
          <p:cNvSpPr txBox="1"/>
          <p:nvPr/>
        </p:nvSpPr>
        <p:spPr>
          <a:xfrm>
            <a:off x="901811" y="5261773"/>
            <a:ext cx="4332342" cy="954107"/>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DISCUSS THE ANSWERS</a:t>
            </a:r>
          </a:p>
          <a:p>
            <a:r>
              <a:rPr lang="en-US" sz="2800" u="sng" dirty="0" smtClean="0">
                <a:latin typeface="Aharoni" panose="02010803020104030203" pitchFamily="2" charset="-79"/>
                <a:cs typeface="Aharoni" panose="02010803020104030203" pitchFamily="2" charset="-79"/>
              </a:rPr>
              <a:t> WITH YOUR PARTNER</a:t>
            </a:r>
            <a:endParaRPr lang="en-US" sz="2800" u="sng" dirty="0">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rotWithShape="1">
          <a:blip r:embed="rId3"/>
          <a:srcRect l="62662" t="33513" r="14062" b="19720"/>
          <a:stretch/>
        </p:blipFill>
        <p:spPr>
          <a:xfrm>
            <a:off x="7236373" y="2364828"/>
            <a:ext cx="1804411" cy="2719147"/>
          </a:xfrm>
          <a:prstGeom prst="rect">
            <a:avLst/>
          </a:prstGeom>
        </p:spPr>
      </p:pic>
      <p:sp>
        <p:nvSpPr>
          <p:cNvPr id="24" name="TextBox 23"/>
          <p:cNvSpPr txBox="1"/>
          <p:nvPr/>
        </p:nvSpPr>
        <p:spPr>
          <a:xfrm>
            <a:off x="6310696" y="5309247"/>
            <a:ext cx="4332342"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SHARE WITH THE CLASS</a:t>
            </a:r>
            <a:endParaRPr lang="en-US" sz="2800" u="sng" dirty="0">
              <a:latin typeface="Aharoni" panose="02010803020104030203" pitchFamily="2" charset="-79"/>
              <a:cs typeface="Aharoni" panose="02010803020104030203" pitchFamily="2" charset="-79"/>
            </a:endParaRPr>
          </a:p>
        </p:txBody>
      </p:sp>
      <p:sp>
        <p:nvSpPr>
          <p:cNvPr id="9" name="Right Arrow 8"/>
          <p:cNvSpPr/>
          <p:nvPr/>
        </p:nvSpPr>
        <p:spPr>
          <a:xfrm>
            <a:off x="4959842" y="3306480"/>
            <a:ext cx="1787799" cy="11925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155575" y="1137272"/>
            <a:ext cx="11563459" cy="1359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a:t>I can describe two natural resources the UAE has sold.</a:t>
            </a:r>
          </a:p>
          <a:p>
            <a:pPr marL="457200" indent="-457200"/>
            <a:r>
              <a:rPr lang="en-US" sz="3200" dirty="0"/>
              <a:t>I will explain the impact of globalization on the UAE’s history.</a:t>
            </a:r>
          </a:p>
        </p:txBody>
      </p:sp>
    </p:spTree>
    <p:extLst>
      <p:ext uri="{BB962C8B-B14F-4D97-AF65-F5344CB8AC3E}">
        <p14:creationId xmlns:p14="http://schemas.microsoft.com/office/powerpoint/2010/main" val="255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rotWithShape="1">
          <a:blip r:embed="rId3"/>
          <a:srcRect l="36994" t="49311" r="25759" b="32660"/>
          <a:stretch/>
        </p:blipFill>
        <p:spPr>
          <a:xfrm>
            <a:off x="4086224" y="2552701"/>
            <a:ext cx="3905250" cy="1428750"/>
          </a:xfrm>
          <a:prstGeom prst="rect">
            <a:avLst/>
          </a:prstGeom>
        </p:spPr>
      </p:pic>
      <p:sp>
        <p:nvSpPr>
          <p:cNvPr id="7" name="Rounded Rectangle 6"/>
          <p:cNvSpPr/>
          <p:nvPr/>
        </p:nvSpPr>
        <p:spPr>
          <a:xfrm>
            <a:off x="797634" y="3981450"/>
            <a:ext cx="10518066" cy="2552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hlinkClick r:id="rId2"/>
              </a:rPr>
              <a:t>7 lessons</a:t>
            </a:r>
            <a:r>
              <a:rPr lang="en-US" sz="2000" dirty="0" smtClean="0">
                <a:solidFill>
                  <a:schemeClr val="tx1"/>
                </a:solidFill>
              </a:rPr>
              <a:t> with a revision guide and an </a:t>
            </a:r>
            <a:r>
              <a:rPr lang="en-US" sz="2000" dirty="0" smtClean="0">
                <a:solidFill>
                  <a:schemeClr val="tx1"/>
                </a:solidFill>
                <a:hlinkClick r:id="rId4"/>
              </a:rPr>
              <a:t>online end of unit test</a:t>
            </a:r>
            <a:r>
              <a:rPr lang="en-US" sz="2000" dirty="0" smtClean="0">
                <a:solidFill>
                  <a:schemeClr val="tx1"/>
                </a:solidFill>
              </a:rPr>
              <a:t>.</a:t>
            </a:r>
          </a:p>
          <a:p>
            <a:pPr algn="ctr"/>
            <a:endParaRPr lang="en-US" sz="2000" dirty="0">
              <a:solidFill>
                <a:schemeClr val="tx1"/>
              </a:solidFill>
            </a:endParaRPr>
          </a:p>
          <a:p>
            <a:pPr algn="ctr"/>
            <a:r>
              <a:rPr lang="en-US" sz="2000" dirty="0" smtClean="0">
                <a:solidFill>
                  <a:schemeClr val="tx1"/>
                </a:solidFill>
              </a:rPr>
              <a:t>Ideal for EAL or weak ability students, focus on keywords and repetition of familiar skills.</a:t>
            </a:r>
          </a:p>
          <a:p>
            <a:pPr algn="just"/>
            <a:endParaRPr lang="en-US" sz="2000" dirty="0" smtClean="0">
              <a:solidFill>
                <a:schemeClr val="tx1"/>
              </a:solidFill>
            </a:endParaRPr>
          </a:p>
          <a:p>
            <a:pPr algn="just"/>
            <a:r>
              <a:rPr lang="en-US" sz="2000" dirty="0" smtClean="0">
                <a:solidFill>
                  <a:schemeClr val="tx1"/>
                </a:solidFill>
              </a:rPr>
              <a:t>Originally made for students at a British school in the UAE. An attempt has been made to keep definitions and concepts simple. As the lessons advance more analysis, creativity and input is steadily required from the students.</a:t>
            </a:r>
          </a:p>
        </p:txBody>
      </p:sp>
      <p:pic>
        <p:nvPicPr>
          <p:cNvPr id="8" name="Picture 7">
            <a:hlinkClick r:id="rId5"/>
          </p:cNvPr>
          <p:cNvPicPr>
            <a:picLocks noChangeAspect="1"/>
          </p:cNvPicPr>
          <p:nvPr/>
        </p:nvPicPr>
        <p:blipFill rotWithShape="1">
          <a:blip r:embed="rId6"/>
          <a:srcRect l="39817" t="26832" r="41433" b="45716"/>
          <a:stretch/>
        </p:blipFill>
        <p:spPr>
          <a:xfrm>
            <a:off x="5124449" y="544567"/>
            <a:ext cx="1828801" cy="2008133"/>
          </a:xfrm>
          <a:prstGeom prst="rect">
            <a:avLst/>
          </a:prstGeom>
        </p:spPr>
      </p:pic>
    </p:spTree>
    <p:extLst>
      <p:ext uri="{BB962C8B-B14F-4D97-AF65-F5344CB8AC3E}">
        <p14:creationId xmlns:p14="http://schemas.microsoft.com/office/powerpoint/2010/main" val="390112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2526" y="890337"/>
            <a:ext cx="10058400" cy="4524315"/>
          </a:xfrm>
          <a:prstGeom prst="rect">
            <a:avLst/>
          </a:prstGeom>
          <a:noFill/>
        </p:spPr>
        <p:txBody>
          <a:bodyPr wrap="square" rtlCol="0">
            <a:spAutoFit/>
          </a:bodyPr>
          <a:lstStyle/>
          <a:p>
            <a:pPr algn="ctr"/>
            <a:r>
              <a:rPr lang="en-US" sz="7200" u="sng" dirty="0" smtClean="0">
                <a:latin typeface="Segoe UI Semibold" panose="020B0702040204020203" pitchFamily="34" charset="0"/>
              </a:rPr>
              <a:t>Lesson </a:t>
            </a:r>
            <a:r>
              <a:rPr lang="en-US" sz="7200" u="sng" dirty="0" smtClean="0">
                <a:latin typeface="Segoe UI Semibold" panose="020B0702040204020203" pitchFamily="34" charset="0"/>
              </a:rPr>
              <a:t>5 </a:t>
            </a:r>
            <a:endParaRPr lang="en-US" sz="7200" u="sng" dirty="0" smtClean="0">
              <a:latin typeface="Segoe UI Semibold" panose="020B0702040204020203" pitchFamily="34" charset="0"/>
            </a:endParaRPr>
          </a:p>
          <a:p>
            <a:pPr algn="ctr"/>
            <a:r>
              <a:rPr lang="en-US" sz="7200" u="sng" dirty="0" smtClean="0">
                <a:latin typeface="Segoe UI Semibold" panose="020B0702040204020203" pitchFamily="34" charset="0"/>
              </a:rPr>
              <a:t>Case study in Globalization: </a:t>
            </a:r>
          </a:p>
          <a:p>
            <a:pPr algn="ctr"/>
            <a:r>
              <a:rPr lang="en-US" sz="7200" u="sng" dirty="0" smtClean="0">
                <a:latin typeface="Segoe UI Semibold" panose="020B0702040204020203" pitchFamily="34" charset="0"/>
              </a:rPr>
              <a:t>United Ara</a:t>
            </a:r>
            <a:r>
              <a:rPr lang="en-US" sz="7200" u="sng" dirty="0" smtClean="0">
                <a:latin typeface="Segoe UI Semibold" panose="020B0702040204020203" pitchFamily="34" charset="0"/>
              </a:rPr>
              <a:t>b Emirates</a:t>
            </a:r>
            <a:endParaRPr lang="en-US" sz="7200" u="sng" dirty="0" smtClean="0">
              <a:latin typeface="Segoe UI Semibold" panose="020B0702040204020203" pitchFamily="34" charset="0"/>
            </a:endParaRPr>
          </a:p>
        </p:txBody>
      </p:sp>
    </p:spTree>
    <p:extLst>
      <p:ext uri="{BB962C8B-B14F-4D97-AF65-F5344CB8AC3E}">
        <p14:creationId xmlns:p14="http://schemas.microsoft.com/office/powerpoint/2010/main" val="353154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253" y="220002"/>
            <a:ext cx="679384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will we do today?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1391478" y="1151209"/>
            <a:ext cx="804478" cy="86677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1</a:t>
            </a:r>
            <a:endParaRPr lang="en-US" sz="8000" dirty="0">
              <a:latin typeface="Aharoni" panose="02010803020104030203" pitchFamily="2" charset="-79"/>
              <a:cs typeface="Aharoni" panose="02010803020104030203" pitchFamily="2" charset="-79"/>
            </a:endParaRPr>
          </a:p>
        </p:txBody>
      </p:sp>
      <p:sp>
        <p:nvSpPr>
          <p:cNvPr id="6" name="Oval 5"/>
          <p:cNvSpPr/>
          <p:nvPr/>
        </p:nvSpPr>
        <p:spPr>
          <a:xfrm>
            <a:off x="3994079" y="123626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2</a:t>
            </a:r>
            <a:endParaRPr lang="en-US" sz="8000" dirty="0">
              <a:latin typeface="Aharoni" panose="02010803020104030203" pitchFamily="2" charset="-79"/>
              <a:cs typeface="Aharoni" panose="02010803020104030203" pitchFamily="2" charset="-79"/>
            </a:endParaRPr>
          </a:p>
        </p:txBody>
      </p:sp>
      <p:sp>
        <p:nvSpPr>
          <p:cNvPr id="7" name="Oval 6"/>
          <p:cNvSpPr/>
          <p:nvPr/>
        </p:nvSpPr>
        <p:spPr>
          <a:xfrm>
            <a:off x="7129417" y="125392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Aharoni" panose="02010803020104030203" pitchFamily="2" charset="-79"/>
                <a:cs typeface="Aharoni" panose="02010803020104030203" pitchFamily="2" charset="-79"/>
              </a:rPr>
              <a:t>3</a:t>
            </a:r>
          </a:p>
        </p:txBody>
      </p:sp>
      <p:sp>
        <p:nvSpPr>
          <p:cNvPr id="8" name="Oval 7"/>
          <p:cNvSpPr/>
          <p:nvPr/>
        </p:nvSpPr>
        <p:spPr>
          <a:xfrm>
            <a:off x="10240734" y="1282438"/>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4</a:t>
            </a:r>
            <a:endParaRPr lang="en-US" sz="8000" dirty="0">
              <a:latin typeface="Aharoni" panose="02010803020104030203" pitchFamily="2" charset="-79"/>
              <a:cs typeface="Aharoni" panose="02010803020104030203" pitchFamily="2" charset="-79"/>
            </a:endParaRPr>
          </a:p>
        </p:txBody>
      </p:sp>
      <p:sp>
        <p:nvSpPr>
          <p:cNvPr id="12" name="Right Arrow 11"/>
          <p:cNvSpPr/>
          <p:nvPr/>
        </p:nvSpPr>
        <p:spPr>
          <a:xfrm>
            <a:off x="5985372"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793" y="4258935"/>
            <a:ext cx="2743200" cy="923330"/>
          </a:xfrm>
          <a:prstGeom prst="rect">
            <a:avLst/>
          </a:prstGeom>
          <a:noFill/>
        </p:spPr>
        <p:txBody>
          <a:bodyPr wrap="square" rtlCol="0">
            <a:spAutoFit/>
          </a:bodyPr>
          <a:lstStyle/>
          <a:p>
            <a:pPr algn="ctr"/>
            <a:r>
              <a:rPr lang="en-US" b="1" dirty="0" smtClean="0"/>
              <a:t>Write</a:t>
            </a:r>
            <a:r>
              <a:rPr lang="en-US" dirty="0" smtClean="0"/>
              <a:t> down the LOs and today’s keywords in your COPY BOOK and GLOSSARY</a:t>
            </a:r>
            <a:endParaRPr lang="en-US" dirty="0"/>
          </a:p>
        </p:txBody>
      </p:sp>
      <p:sp>
        <p:nvSpPr>
          <p:cNvPr id="14" name="TextBox 13"/>
          <p:cNvSpPr txBox="1"/>
          <p:nvPr/>
        </p:nvSpPr>
        <p:spPr>
          <a:xfrm>
            <a:off x="3242172" y="4532707"/>
            <a:ext cx="2743200" cy="646331"/>
          </a:xfrm>
          <a:prstGeom prst="rect">
            <a:avLst/>
          </a:prstGeom>
          <a:noFill/>
        </p:spPr>
        <p:txBody>
          <a:bodyPr wrap="square" rtlCol="0">
            <a:spAutoFit/>
          </a:bodyPr>
          <a:lstStyle/>
          <a:p>
            <a:pPr algn="ctr"/>
            <a:r>
              <a:rPr lang="en-US" b="1" dirty="0" smtClean="0"/>
              <a:t>Listen</a:t>
            </a:r>
            <a:r>
              <a:rPr lang="en-US" dirty="0" smtClean="0"/>
              <a:t> to the explanation of tariffs and laws</a:t>
            </a:r>
            <a:endParaRPr lang="en-US" dirty="0"/>
          </a:p>
        </p:txBody>
      </p:sp>
      <p:pic>
        <p:nvPicPr>
          <p:cNvPr id="1026" name="Picture 2" descr="Icon, Symbol, Pen, Pencil, Design, Art, Stroke,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44" y="5488527"/>
            <a:ext cx="1142994" cy="114299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12720" y="4347130"/>
            <a:ext cx="2743200" cy="646331"/>
          </a:xfrm>
          <a:prstGeom prst="rect">
            <a:avLst/>
          </a:prstGeom>
          <a:noFill/>
        </p:spPr>
        <p:txBody>
          <a:bodyPr wrap="square" rtlCol="0">
            <a:spAutoFit/>
          </a:bodyPr>
          <a:lstStyle/>
          <a:p>
            <a:pPr algn="ctr"/>
            <a:r>
              <a:rPr lang="en-US" b="1" dirty="0" smtClean="0"/>
              <a:t>Complete</a:t>
            </a:r>
            <a:r>
              <a:rPr lang="en-US" dirty="0" smtClean="0"/>
              <a:t> the table activity.</a:t>
            </a:r>
            <a:endParaRPr lang="en-US" b="1" dirty="0"/>
          </a:p>
        </p:txBody>
      </p:sp>
      <p:sp>
        <p:nvSpPr>
          <p:cNvPr id="21" name="TextBox 20"/>
          <p:cNvSpPr txBox="1"/>
          <p:nvPr/>
        </p:nvSpPr>
        <p:spPr>
          <a:xfrm>
            <a:off x="9613293" y="4394208"/>
            <a:ext cx="2397875" cy="646331"/>
          </a:xfrm>
          <a:prstGeom prst="rect">
            <a:avLst/>
          </a:prstGeom>
          <a:noFill/>
        </p:spPr>
        <p:txBody>
          <a:bodyPr wrap="square" rtlCol="0">
            <a:spAutoFit/>
          </a:bodyPr>
          <a:lstStyle/>
          <a:p>
            <a:pPr algn="ctr"/>
            <a:r>
              <a:rPr lang="en-US" b="1" dirty="0" smtClean="0"/>
              <a:t>Find</a:t>
            </a:r>
            <a:r>
              <a:rPr lang="en-US" dirty="0" smtClean="0"/>
              <a:t> the keywords in the reward activity.</a:t>
            </a:r>
            <a:endParaRPr lang="en-US" b="1" dirty="0"/>
          </a:p>
        </p:txBody>
      </p:sp>
      <p:pic>
        <p:nvPicPr>
          <p:cNvPr id="22" name="Picture 2" descr="Icon, Symbol, Pen, Pencil, Design, Art, Stroke,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823" y="5399582"/>
            <a:ext cx="1142994" cy="1142994"/>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a:xfrm>
            <a:off x="2730133" y="2852954"/>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9155920"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descr="Image result for chro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4"/>
          <a:srcRect l="56412" t="31250" r="329" b="18420"/>
          <a:stretch/>
        </p:blipFill>
        <p:spPr>
          <a:xfrm>
            <a:off x="4004684" y="5475504"/>
            <a:ext cx="991285" cy="865002"/>
          </a:xfrm>
          <a:prstGeom prst="rect">
            <a:avLst/>
          </a:prstGeom>
        </p:spPr>
      </p:pic>
      <p:pic>
        <p:nvPicPr>
          <p:cNvPr id="10" name="Picture 9"/>
          <p:cNvPicPr>
            <a:picLocks noChangeAspect="1"/>
          </p:cNvPicPr>
          <p:nvPr/>
        </p:nvPicPr>
        <p:blipFill rotWithShape="1">
          <a:blip r:embed="rId5"/>
          <a:srcRect l="66380" t="47306" r="18265" b="32867"/>
          <a:stretch/>
        </p:blipFill>
        <p:spPr>
          <a:xfrm>
            <a:off x="10317154" y="5488527"/>
            <a:ext cx="911586" cy="882799"/>
          </a:xfrm>
          <a:prstGeom prst="rect">
            <a:avLst/>
          </a:prstGeom>
        </p:spPr>
      </p:pic>
      <p:pic>
        <p:nvPicPr>
          <p:cNvPr id="25" name="Picture 24"/>
          <p:cNvPicPr>
            <a:picLocks noChangeAspect="1"/>
          </p:cNvPicPr>
          <p:nvPr/>
        </p:nvPicPr>
        <p:blipFill rotWithShape="1">
          <a:blip r:embed="rId6"/>
          <a:srcRect l="28125" t="15886" r="28906" b="8593"/>
          <a:stretch/>
        </p:blipFill>
        <p:spPr>
          <a:xfrm>
            <a:off x="10240734" y="2637579"/>
            <a:ext cx="1176040" cy="1550234"/>
          </a:xfrm>
          <a:prstGeom prst="rect">
            <a:avLst/>
          </a:prstGeom>
          <a:ln w="28575">
            <a:solidFill>
              <a:schemeClr val="tx1"/>
            </a:solidFill>
          </a:ln>
        </p:spPr>
      </p:pic>
      <p:pic>
        <p:nvPicPr>
          <p:cNvPr id="2" name="Picture 1"/>
          <p:cNvPicPr>
            <a:picLocks noChangeAspect="1"/>
          </p:cNvPicPr>
          <p:nvPr/>
        </p:nvPicPr>
        <p:blipFill rotWithShape="1">
          <a:blip r:embed="rId7"/>
          <a:srcRect l="23191" t="23300" r="3783" b="22314"/>
          <a:stretch/>
        </p:blipFill>
        <p:spPr>
          <a:xfrm>
            <a:off x="305930" y="2720677"/>
            <a:ext cx="2140118" cy="1195381"/>
          </a:xfrm>
          <a:prstGeom prst="rect">
            <a:avLst/>
          </a:prstGeom>
          <a:ln w="19050">
            <a:solidFill>
              <a:schemeClr val="tx1"/>
            </a:solidFill>
          </a:ln>
        </p:spPr>
      </p:pic>
      <p:pic>
        <p:nvPicPr>
          <p:cNvPr id="15" name="Picture 14"/>
          <p:cNvPicPr>
            <a:picLocks noChangeAspect="1"/>
          </p:cNvPicPr>
          <p:nvPr/>
        </p:nvPicPr>
        <p:blipFill rotWithShape="1">
          <a:blip r:embed="rId8"/>
          <a:srcRect l="329" t="19353" r="84211" b="8716"/>
          <a:stretch/>
        </p:blipFill>
        <p:spPr>
          <a:xfrm>
            <a:off x="4196956" y="2463299"/>
            <a:ext cx="515379" cy="1798342"/>
          </a:xfrm>
          <a:prstGeom prst="rect">
            <a:avLst/>
          </a:prstGeom>
          <a:ln w="6350">
            <a:solidFill>
              <a:schemeClr val="tx1"/>
            </a:solidFill>
          </a:ln>
        </p:spPr>
      </p:pic>
      <p:pic>
        <p:nvPicPr>
          <p:cNvPr id="16" name="Picture 15"/>
          <p:cNvPicPr>
            <a:picLocks noChangeAspect="1"/>
          </p:cNvPicPr>
          <p:nvPr/>
        </p:nvPicPr>
        <p:blipFill rotWithShape="1">
          <a:blip r:embed="rId9"/>
          <a:srcRect l="22862" t="23300" r="4276" b="24946"/>
          <a:stretch/>
        </p:blipFill>
        <p:spPr>
          <a:xfrm>
            <a:off x="6569222" y="2538792"/>
            <a:ext cx="2430399" cy="1377266"/>
          </a:xfrm>
          <a:prstGeom prst="rect">
            <a:avLst/>
          </a:prstGeom>
          <a:ln w="9525">
            <a:solidFill>
              <a:schemeClr val="tx1"/>
            </a:solidFill>
          </a:ln>
        </p:spPr>
      </p:pic>
    </p:spTree>
    <p:extLst>
      <p:ext uri="{BB962C8B-B14F-4D97-AF65-F5344CB8AC3E}">
        <p14:creationId xmlns:p14="http://schemas.microsoft.com/office/powerpoint/2010/main" val="55344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January 10, 2018</a:t>
            </a:fld>
            <a:endParaRPr lang="en-US" sz="2000" dirty="0">
              <a:solidFill>
                <a:schemeClr val="tx1"/>
              </a:solidFill>
            </a:endParaRPr>
          </a:p>
        </p:txBody>
      </p:sp>
      <p:sp>
        <p:nvSpPr>
          <p:cNvPr id="8" name="TextBox 7"/>
          <p:cNvSpPr txBox="1"/>
          <p:nvPr/>
        </p:nvSpPr>
        <p:spPr>
          <a:xfrm>
            <a:off x="460375" y="1128442"/>
            <a:ext cx="11569567" cy="523220"/>
          </a:xfrm>
          <a:prstGeom prst="rect">
            <a:avLst/>
          </a:prstGeom>
          <a:noFill/>
        </p:spPr>
        <p:txBody>
          <a:bodyPr wrap="square" rtlCol="0">
            <a:spAutoFit/>
          </a:bodyPr>
          <a:lstStyle/>
          <a:p>
            <a:pPr algn="ctr"/>
            <a:r>
              <a:rPr lang="en-US" sz="2800" u="sng" dirty="0" smtClean="0">
                <a:latin typeface="Aharoni" panose="02010803020104030203" pitchFamily="2" charset="-79"/>
                <a:cs typeface="Aharoni" panose="02010803020104030203" pitchFamily="2" charset="-79"/>
              </a:rPr>
              <a:t>REMINDER: Two key words you need to know:</a:t>
            </a:r>
            <a:endParaRPr lang="en-US" sz="2800" u="sng" dirty="0">
              <a:latin typeface="Aharoni" panose="02010803020104030203" pitchFamily="2" charset="-79"/>
              <a:cs typeface="Aharoni" panose="02010803020104030203" pitchFamily="2" charset="-79"/>
            </a:endParaRPr>
          </a:p>
        </p:txBody>
      </p:sp>
      <p:sp>
        <p:nvSpPr>
          <p:cNvPr id="32" name="TextBox 31"/>
          <p:cNvSpPr txBox="1"/>
          <p:nvPr/>
        </p:nvSpPr>
        <p:spPr>
          <a:xfrm>
            <a:off x="460375" y="5353566"/>
            <a:ext cx="10488777" cy="954107"/>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Can you think what your country might export and what it might import?</a:t>
            </a:r>
            <a:endParaRPr lang="en-US" sz="2800" dirty="0">
              <a:latin typeface="Aharoni" panose="02010803020104030203" pitchFamily="2" charset="-79"/>
              <a:cs typeface="Aharoni" panose="02010803020104030203" pitchFamily="2" charset="-79"/>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307" y="2205685"/>
            <a:ext cx="3705278" cy="232124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373664" y="2478295"/>
            <a:ext cx="2476500" cy="1847850"/>
          </a:xfrm>
          <a:prstGeom prst="rect">
            <a:avLst/>
          </a:prstGeom>
        </p:spPr>
      </p:pic>
      <p:sp>
        <p:nvSpPr>
          <p:cNvPr id="14" name="Right Arrow 13"/>
          <p:cNvSpPr/>
          <p:nvPr/>
        </p:nvSpPr>
        <p:spPr>
          <a:xfrm>
            <a:off x="3017626" y="1633869"/>
            <a:ext cx="3484179" cy="172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EXPORT</a:t>
            </a:r>
            <a:r>
              <a:rPr lang="en-US" dirty="0" smtClean="0"/>
              <a:t>: Products/Resources </a:t>
            </a:r>
            <a:r>
              <a:rPr lang="en-US" b="1" dirty="0" smtClean="0"/>
              <a:t>leave</a:t>
            </a:r>
            <a:r>
              <a:rPr lang="en-US" dirty="0" smtClean="0"/>
              <a:t> your country for sale.</a:t>
            </a:r>
            <a:endParaRPr lang="en-US" dirty="0"/>
          </a:p>
        </p:txBody>
      </p:sp>
      <p:sp>
        <p:nvSpPr>
          <p:cNvPr id="16" name="Left Arrow 15"/>
          <p:cNvSpPr/>
          <p:nvPr/>
        </p:nvSpPr>
        <p:spPr>
          <a:xfrm>
            <a:off x="3017625" y="3232420"/>
            <a:ext cx="3484179" cy="16197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IMPORT</a:t>
            </a:r>
            <a:r>
              <a:rPr lang="en-US" dirty="0" smtClean="0"/>
              <a:t>: Products/Resources </a:t>
            </a:r>
            <a:r>
              <a:rPr lang="en-US" b="1" dirty="0" smtClean="0"/>
              <a:t>enter</a:t>
            </a:r>
            <a:r>
              <a:rPr lang="en-US" dirty="0" smtClean="0"/>
              <a:t> your country for sale.</a:t>
            </a:r>
            <a:endParaRPr lang="en-US" dirty="0"/>
          </a:p>
        </p:txBody>
      </p:sp>
    </p:spTree>
    <p:extLst>
      <p:ext uri="{BB962C8B-B14F-4D97-AF65-F5344CB8AC3E}">
        <p14:creationId xmlns:p14="http://schemas.microsoft.com/office/powerpoint/2010/main" val="364887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14" y="785101"/>
            <a:ext cx="11795234" cy="1359009"/>
          </a:xfrm>
        </p:spPr>
        <p:txBody>
          <a:bodyPr>
            <a:noAutofit/>
          </a:bodyPr>
          <a:lstStyle/>
          <a:p>
            <a:pPr marL="457200" indent="-457200"/>
            <a:r>
              <a:rPr lang="en-US" sz="3200" dirty="0"/>
              <a:t>I can </a:t>
            </a:r>
            <a:r>
              <a:rPr lang="en-US" sz="3200" dirty="0" smtClean="0"/>
              <a:t>describe two natural resources the UAE has sold.</a:t>
            </a:r>
            <a:endParaRPr lang="en-US" sz="3200" dirty="0"/>
          </a:p>
          <a:p>
            <a:pPr marL="457200" indent="-457200"/>
            <a:r>
              <a:rPr lang="en-US" sz="3200" dirty="0"/>
              <a:t>I </a:t>
            </a:r>
            <a:r>
              <a:rPr lang="en-US" sz="3200" dirty="0" smtClean="0"/>
              <a:t>will explain the impact of globalization on the UAE’s history.</a:t>
            </a:r>
            <a:endParaRPr lang="en-US" sz="3200" dirty="0"/>
          </a:p>
        </p:txBody>
      </p:sp>
      <p:sp>
        <p:nvSpPr>
          <p:cNvPr id="5" name="TextBox 4"/>
          <p:cNvSpPr txBox="1"/>
          <p:nvPr/>
        </p:nvSpPr>
        <p:spPr>
          <a:xfrm>
            <a:off x="838200" y="261881"/>
            <a:ext cx="5171089"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January 10, 2018</a:t>
            </a:fld>
            <a:endParaRPr lang="en-US" sz="2000" dirty="0">
              <a:solidFill>
                <a:schemeClr val="tx1"/>
              </a:solidFill>
            </a:endParaRPr>
          </a:p>
        </p:txBody>
      </p:sp>
      <p:sp>
        <p:nvSpPr>
          <p:cNvPr id="8" name="TextBox 7"/>
          <p:cNvSpPr txBox="1"/>
          <p:nvPr/>
        </p:nvSpPr>
        <p:spPr>
          <a:xfrm>
            <a:off x="517024" y="1964015"/>
            <a:ext cx="11569567"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Keywords: Match them up and write them down! – 3 key words.</a:t>
            </a:r>
            <a:endParaRPr lang="en-US" sz="2800" u="sng" dirty="0">
              <a:latin typeface="Aharoni" panose="02010803020104030203" pitchFamily="2" charset="-79"/>
              <a:cs typeface="Aharoni" panose="02010803020104030203" pitchFamily="2" charset="-79"/>
            </a:endParaRPr>
          </a:p>
        </p:txBody>
      </p:sp>
      <p:sp>
        <p:nvSpPr>
          <p:cNvPr id="10" name="Rounded Rectangle 9"/>
          <p:cNvSpPr/>
          <p:nvPr/>
        </p:nvSpPr>
        <p:spPr>
          <a:xfrm>
            <a:off x="809296" y="2574589"/>
            <a:ext cx="2651551" cy="727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Farming</a:t>
            </a:r>
            <a:endParaRPr lang="en-US" sz="3600" dirty="0">
              <a:solidFill>
                <a:schemeClr val="tx1"/>
              </a:solidFill>
            </a:endParaRPr>
          </a:p>
        </p:txBody>
      </p:sp>
      <p:sp>
        <p:nvSpPr>
          <p:cNvPr id="11" name="Rounded Rectangle 10"/>
          <p:cNvSpPr/>
          <p:nvPr/>
        </p:nvSpPr>
        <p:spPr>
          <a:xfrm>
            <a:off x="4178192" y="2581664"/>
            <a:ext cx="2635786" cy="687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Natural Resources</a:t>
            </a:r>
            <a:endParaRPr lang="en-US" sz="2400" dirty="0">
              <a:solidFill>
                <a:schemeClr val="tx1"/>
              </a:solidFill>
            </a:endParaRPr>
          </a:p>
        </p:txBody>
      </p:sp>
      <p:sp>
        <p:nvSpPr>
          <p:cNvPr id="22" name="Rounded Rectangle 21"/>
          <p:cNvSpPr/>
          <p:nvPr/>
        </p:nvSpPr>
        <p:spPr>
          <a:xfrm>
            <a:off x="7868307" y="2594368"/>
            <a:ext cx="2569779" cy="687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Oil Well</a:t>
            </a:r>
            <a:endParaRPr lang="en-US" sz="3600" dirty="0">
              <a:solidFill>
                <a:schemeClr val="tx1"/>
              </a:solidFill>
            </a:endParaRPr>
          </a:p>
        </p:txBody>
      </p:sp>
      <p:sp>
        <p:nvSpPr>
          <p:cNvPr id="29" name="Rounded Rectangle 28"/>
          <p:cNvSpPr/>
          <p:nvPr/>
        </p:nvSpPr>
        <p:spPr>
          <a:xfrm>
            <a:off x="4178192" y="4269327"/>
            <a:ext cx="2824909" cy="1621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Growing and producing food on the land or the sea.</a:t>
            </a:r>
            <a:endParaRPr lang="en-US" sz="2000" dirty="0"/>
          </a:p>
        </p:txBody>
      </p:sp>
      <p:sp>
        <p:nvSpPr>
          <p:cNvPr id="30" name="Rounded Rectangle 29"/>
          <p:cNvSpPr/>
          <p:nvPr/>
        </p:nvSpPr>
        <p:spPr>
          <a:xfrm>
            <a:off x="698621" y="4269327"/>
            <a:ext cx="2824910" cy="155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 hole dug into the earth to get oil trapped underground.</a:t>
            </a:r>
            <a:endParaRPr lang="en-US" sz="2000" dirty="0"/>
          </a:p>
        </p:txBody>
      </p:sp>
      <p:sp>
        <p:nvSpPr>
          <p:cNvPr id="31" name="Rounded Rectangle 30"/>
          <p:cNvSpPr/>
          <p:nvPr/>
        </p:nvSpPr>
        <p:spPr>
          <a:xfrm>
            <a:off x="7740741" y="4332538"/>
            <a:ext cx="2824910" cy="1621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Material naturally on the ground (or under it) that a country can sell.</a:t>
            </a:r>
            <a:endParaRPr lang="en-US" sz="2000" dirty="0"/>
          </a:p>
        </p:txBody>
      </p:sp>
      <p:sp>
        <p:nvSpPr>
          <p:cNvPr id="32" name="TextBox 31"/>
          <p:cNvSpPr txBox="1"/>
          <p:nvPr/>
        </p:nvSpPr>
        <p:spPr>
          <a:xfrm>
            <a:off x="422788" y="5916530"/>
            <a:ext cx="11640460" cy="954107"/>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Finished? Can you think of any examples natural resources in your country?</a:t>
            </a:r>
            <a:endParaRPr lang="en-US" sz="2800" dirty="0">
              <a:latin typeface="Aharoni" panose="02010803020104030203" pitchFamily="2" charset="-79"/>
              <a:cs typeface="Aharoni" panose="02010803020104030203" pitchFamily="2" charset="-79"/>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srcRect l="56358" t="33728" r="7597" b="20366"/>
          <a:stretch/>
        </p:blipFill>
        <p:spPr>
          <a:xfrm>
            <a:off x="1575262" y="3415895"/>
            <a:ext cx="805331" cy="769218"/>
          </a:xfrm>
          <a:prstGeom prst="rect">
            <a:avLst/>
          </a:prstGeom>
        </p:spPr>
      </p:pic>
      <p:pic>
        <p:nvPicPr>
          <p:cNvPr id="14" name="Picture 13"/>
          <p:cNvPicPr>
            <a:picLocks noChangeAspect="1"/>
          </p:cNvPicPr>
          <p:nvPr/>
        </p:nvPicPr>
        <p:blipFill rotWithShape="1">
          <a:blip r:embed="rId3"/>
          <a:srcRect l="63793" t="35882" r="14709" b="21661"/>
          <a:stretch/>
        </p:blipFill>
        <p:spPr>
          <a:xfrm>
            <a:off x="8342606" y="3534590"/>
            <a:ext cx="426983" cy="632449"/>
          </a:xfrm>
          <a:prstGeom prst="rect">
            <a:avLst/>
          </a:prstGeom>
        </p:spPr>
      </p:pic>
      <p:pic>
        <p:nvPicPr>
          <p:cNvPr id="15" name="Picture 14"/>
          <p:cNvPicPr>
            <a:picLocks noChangeAspect="1"/>
          </p:cNvPicPr>
          <p:nvPr/>
        </p:nvPicPr>
        <p:blipFill rotWithShape="1">
          <a:blip r:embed="rId4"/>
          <a:srcRect l="64924" t="38901" r="16649" b="25539"/>
          <a:stretch/>
        </p:blipFill>
        <p:spPr>
          <a:xfrm>
            <a:off x="8802433" y="3493495"/>
            <a:ext cx="436159" cy="631283"/>
          </a:xfrm>
          <a:prstGeom prst="rect">
            <a:avLst/>
          </a:prstGeom>
        </p:spPr>
      </p:pic>
      <p:pic>
        <p:nvPicPr>
          <p:cNvPr id="16" name="Picture 15"/>
          <p:cNvPicPr>
            <a:picLocks noChangeAspect="1"/>
          </p:cNvPicPr>
          <p:nvPr/>
        </p:nvPicPr>
        <p:blipFill rotWithShape="1">
          <a:blip r:embed="rId5"/>
          <a:srcRect l="65894" t="42996" r="17619" b="29633"/>
          <a:stretch/>
        </p:blipFill>
        <p:spPr>
          <a:xfrm>
            <a:off x="9271436" y="3534590"/>
            <a:ext cx="474009" cy="590188"/>
          </a:xfrm>
          <a:prstGeom prst="rect">
            <a:avLst/>
          </a:prstGeom>
        </p:spPr>
      </p:pic>
      <p:pic>
        <p:nvPicPr>
          <p:cNvPr id="17" name="Picture 16"/>
          <p:cNvPicPr>
            <a:picLocks noChangeAspect="1"/>
          </p:cNvPicPr>
          <p:nvPr/>
        </p:nvPicPr>
        <p:blipFill rotWithShape="1">
          <a:blip r:embed="rId6"/>
          <a:srcRect l="56496" t="35416" r="8590" b="23636"/>
          <a:stretch/>
        </p:blipFill>
        <p:spPr>
          <a:xfrm>
            <a:off x="5062344" y="3323024"/>
            <a:ext cx="988161" cy="869216"/>
          </a:xfrm>
          <a:prstGeom prst="rect">
            <a:avLst/>
          </a:prstGeom>
        </p:spPr>
      </p:pic>
    </p:spTree>
    <p:extLst>
      <p:ext uri="{BB962C8B-B14F-4D97-AF65-F5344CB8AC3E}">
        <p14:creationId xmlns:p14="http://schemas.microsoft.com/office/powerpoint/2010/main" val="3070867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61881"/>
            <a:ext cx="5171089"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January 10, 2018</a:t>
            </a:fld>
            <a:endParaRPr lang="en-US" sz="2000" dirty="0">
              <a:solidFill>
                <a:schemeClr val="tx1"/>
              </a:solidFill>
            </a:endParaRPr>
          </a:p>
        </p:txBody>
      </p:sp>
      <p:sp>
        <p:nvSpPr>
          <p:cNvPr id="8" name="TextBox 7"/>
          <p:cNvSpPr txBox="1"/>
          <p:nvPr/>
        </p:nvSpPr>
        <p:spPr>
          <a:xfrm>
            <a:off x="517024" y="1964015"/>
            <a:ext cx="11569567"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Keywords: Match them up and write them down! – 3 key words.</a:t>
            </a:r>
            <a:endParaRPr lang="en-US" sz="2800" u="sng" dirty="0">
              <a:latin typeface="Aharoni" panose="02010803020104030203" pitchFamily="2" charset="-79"/>
              <a:cs typeface="Aharoni" panose="02010803020104030203" pitchFamily="2" charset="-79"/>
            </a:endParaRPr>
          </a:p>
        </p:txBody>
      </p:sp>
      <p:sp>
        <p:nvSpPr>
          <p:cNvPr id="10" name="Rounded Rectangle 9"/>
          <p:cNvSpPr/>
          <p:nvPr/>
        </p:nvSpPr>
        <p:spPr>
          <a:xfrm>
            <a:off x="809296" y="2574589"/>
            <a:ext cx="2651551" cy="727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Farming</a:t>
            </a:r>
            <a:endParaRPr lang="en-US" sz="3600" dirty="0">
              <a:solidFill>
                <a:schemeClr val="tx1"/>
              </a:solidFill>
            </a:endParaRPr>
          </a:p>
        </p:txBody>
      </p:sp>
      <p:sp>
        <p:nvSpPr>
          <p:cNvPr id="11" name="Rounded Rectangle 10"/>
          <p:cNvSpPr/>
          <p:nvPr/>
        </p:nvSpPr>
        <p:spPr>
          <a:xfrm>
            <a:off x="4178192" y="2581664"/>
            <a:ext cx="2635786" cy="687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Natural Resources</a:t>
            </a:r>
            <a:endParaRPr lang="en-US" sz="2400" dirty="0">
              <a:solidFill>
                <a:schemeClr val="tx1"/>
              </a:solidFill>
            </a:endParaRPr>
          </a:p>
        </p:txBody>
      </p:sp>
      <p:sp>
        <p:nvSpPr>
          <p:cNvPr id="22" name="Rounded Rectangle 21"/>
          <p:cNvSpPr/>
          <p:nvPr/>
        </p:nvSpPr>
        <p:spPr>
          <a:xfrm>
            <a:off x="7868307" y="2594368"/>
            <a:ext cx="2569779" cy="687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Oil Well</a:t>
            </a:r>
            <a:endParaRPr lang="en-US" sz="3600" dirty="0">
              <a:solidFill>
                <a:schemeClr val="tx1"/>
              </a:solidFill>
            </a:endParaRPr>
          </a:p>
        </p:txBody>
      </p:sp>
      <p:sp>
        <p:nvSpPr>
          <p:cNvPr id="29" name="Rounded Rectangle 28"/>
          <p:cNvSpPr/>
          <p:nvPr/>
        </p:nvSpPr>
        <p:spPr>
          <a:xfrm>
            <a:off x="722616" y="4332538"/>
            <a:ext cx="2824909" cy="1621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Growing and producing food on the land or the sea.</a:t>
            </a:r>
            <a:endParaRPr lang="en-US" sz="2000" dirty="0"/>
          </a:p>
        </p:txBody>
      </p:sp>
      <p:sp>
        <p:nvSpPr>
          <p:cNvPr id="30" name="Rounded Rectangle 29"/>
          <p:cNvSpPr/>
          <p:nvPr/>
        </p:nvSpPr>
        <p:spPr>
          <a:xfrm>
            <a:off x="7740740" y="4402486"/>
            <a:ext cx="2824910" cy="155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 hole dug into the earth to get oil trapped underground.</a:t>
            </a:r>
            <a:endParaRPr lang="en-US" sz="2000" dirty="0"/>
          </a:p>
        </p:txBody>
      </p:sp>
      <p:sp>
        <p:nvSpPr>
          <p:cNvPr id="31" name="Rounded Rectangle 30"/>
          <p:cNvSpPr/>
          <p:nvPr/>
        </p:nvSpPr>
        <p:spPr>
          <a:xfrm>
            <a:off x="4083630" y="4313806"/>
            <a:ext cx="2824910" cy="1621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Material naturally on the ground (or under it) that a country can sell.</a:t>
            </a:r>
            <a:endParaRPr lang="en-US" sz="2000" dirty="0"/>
          </a:p>
        </p:txBody>
      </p:sp>
      <p:sp>
        <p:nvSpPr>
          <p:cNvPr id="32" name="TextBox 31"/>
          <p:cNvSpPr txBox="1"/>
          <p:nvPr/>
        </p:nvSpPr>
        <p:spPr>
          <a:xfrm>
            <a:off x="422788" y="5916530"/>
            <a:ext cx="11640460" cy="954107"/>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Finished? Can you think of any examples natural resources in your country?</a:t>
            </a:r>
            <a:endParaRPr lang="en-US" sz="2800" dirty="0">
              <a:latin typeface="Aharoni" panose="02010803020104030203" pitchFamily="2" charset="-79"/>
              <a:cs typeface="Aharoni" panose="02010803020104030203" pitchFamily="2" charset="-79"/>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srcRect l="56358" t="33728" r="7597" b="20366"/>
          <a:stretch/>
        </p:blipFill>
        <p:spPr>
          <a:xfrm>
            <a:off x="8750530" y="3399792"/>
            <a:ext cx="805331" cy="769218"/>
          </a:xfrm>
          <a:prstGeom prst="rect">
            <a:avLst/>
          </a:prstGeom>
        </p:spPr>
      </p:pic>
      <p:pic>
        <p:nvPicPr>
          <p:cNvPr id="14" name="Picture 13"/>
          <p:cNvPicPr>
            <a:picLocks noChangeAspect="1"/>
          </p:cNvPicPr>
          <p:nvPr/>
        </p:nvPicPr>
        <p:blipFill rotWithShape="1">
          <a:blip r:embed="rId3"/>
          <a:srcRect l="63793" t="35882" r="14709" b="21661"/>
          <a:stretch/>
        </p:blipFill>
        <p:spPr>
          <a:xfrm>
            <a:off x="4652231" y="3548785"/>
            <a:ext cx="426983" cy="632449"/>
          </a:xfrm>
          <a:prstGeom prst="rect">
            <a:avLst/>
          </a:prstGeom>
        </p:spPr>
      </p:pic>
      <p:pic>
        <p:nvPicPr>
          <p:cNvPr id="15" name="Picture 14"/>
          <p:cNvPicPr>
            <a:picLocks noChangeAspect="1"/>
          </p:cNvPicPr>
          <p:nvPr/>
        </p:nvPicPr>
        <p:blipFill rotWithShape="1">
          <a:blip r:embed="rId4"/>
          <a:srcRect l="64924" t="38901" r="16649" b="25539"/>
          <a:stretch/>
        </p:blipFill>
        <p:spPr>
          <a:xfrm>
            <a:off x="5112058" y="3507690"/>
            <a:ext cx="436159" cy="631283"/>
          </a:xfrm>
          <a:prstGeom prst="rect">
            <a:avLst/>
          </a:prstGeom>
        </p:spPr>
      </p:pic>
      <p:pic>
        <p:nvPicPr>
          <p:cNvPr id="16" name="Picture 15"/>
          <p:cNvPicPr>
            <a:picLocks noChangeAspect="1"/>
          </p:cNvPicPr>
          <p:nvPr/>
        </p:nvPicPr>
        <p:blipFill rotWithShape="1">
          <a:blip r:embed="rId5"/>
          <a:srcRect l="65894" t="42996" r="17619" b="29633"/>
          <a:stretch/>
        </p:blipFill>
        <p:spPr>
          <a:xfrm>
            <a:off x="5581061" y="3548785"/>
            <a:ext cx="474009" cy="590188"/>
          </a:xfrm>
          <a:prstGeom prst="rect">
            <a:avLst/>
          </a:prstGeom>
        </p:spPr>
      </p:pic>
      <p:pic>
        <p:nvPicPr>
          <p:cNvPr id="17" name="Picture 16"/>
          <p:cNvPicPr>
            <a:picLocks noChangeAspect="1"/>
          </p:cNvPicPr>
          <p:nvPr/>
        </p:nvPicPr>
        <p:blipFill rotWithShape="1">
          <a:blip r:embed="rId6"/>
          <a:srcRect l="56496" t="35416" r="8590" b="23636"/>
          <a:stretch/>
        </p:blipFill>
        <p:spPr>
          <a:xfrm>
            <a:off x="1576302" y="3384751"/>
            <a:ext cx="905475" cy="796483"/>
          </a:xfrm>
          <a:prstGeom prst="rect">
            <a:avLst/>
          </a:prstGeom>
        </p:spPr>
      </p:pic>
      <p:sp>
        <p:nvSpPr>
          <p:cNvPr id="20" name="Content Placeholder 2"/>
          <p:cNvSpPr txBox="1">
            <a:spLocks/>
          </p:cNvSpPr>
          <p:nvPr/>
        </p:nvSpPr>
        <p:spPr>
          <a:xfrm>
            <a:off x="268014" y="785101"/>
            <a:ext cx="11795234" cy="1359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smtClean="0"/>
              <a:t>I can describe two natural resources the UAE has sold.</a:t>
            </a:r>
          </a:p>
          <a:p>
            <a:pPr marL="457200" indent="-457200"/>
            <a:r>
              <a:rPr lang="en-US" sz="3200" smtClean="0"/>
              <a:t>I will explain the impact of globalization on the UAE’s history.</a:t>
            </a:r>
            <a:endParaRPr lang="en-US" sz="3200" dirty="0"/>
          </a:p>
        </p:txBody>
      </p:sp>
    </p:spTree>
    <p:extLst>
      <p:ext uri="{BB962C8B-B14F-4D97-AF65-F5344CB8AC3E}">
        <p14:creationId xmlns:p14="http://schemas.microsoft.com/office/powerpoint/2010/main" val="231560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349" y="433606"/>
            <a:ext cx="8842250" cy="1323439"/>
          </a:xfrm>
          <a:prstGeom prst="rect">
            <a:avLst/>
          </a:prstGeom>
          <a:noFill/>
        </p:spPr>
        <p:txBody>
          <a:bodyPr wrap="square" rtlCol="0">
            <a:spAutoFit/>
          </a:bodyPr>
          <a:lstStyle/>
          <a:p>
            <a:pPr algn="ctr"/>
            <a:r>
              <a:rPr lang="en-US" sz="4000" u="sng" dirty="0" smtClean="0"/>
              <a:t>CASE STUDY IN GLOBALIZATION</a:t>
            </a:r>
          </a:p>
          <a:p>
            <a:pPr algn="ctr"/>
            <a:r>
              <a:rPr lang="en-US" sz="4000" u="sng" dirty="0" smtClean="0"/>
              <a:t>THE UAE</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7975" y="2304874"/>
            <a:ext cx="4855513" cy="3622960"/>
          </a:xfrm>
          <a:prstGeom prst="rect">
            <a:avLst/>
          </a:prstGeom>
        </p:spPr>
      </p:pic>
      <p:sp>
        <p:nvSpPr>
          <p:cNvPr id="3" name="TextBox 2"/>
          <p:cNvSpPr txBox="1"/>
          <p:nvPr/>
        </p:nvSpPr>
        <p:spPr>
          <a:xfrm>
            <a:off x="5360276" y="2238703"/>
            <a:ext cx="5959365"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The UAE is a very rich country.</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How did it get rich?</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626157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349" y="433606"/>
            <a:ext cx="8842250" cy="1323439"/>
          </a:xfrm>
          <a:prstGeom prst="rect">
            <a:avLst/>
          </a:prstGeom>
          <a:noFill/>
        </p:spPr>
        <p:txBody>
          <a:bodyPr wrap="square" rtlCol="0">
            <a:spAutoFit/>
          </a:bodyPr>
          <a:lstStyle/>
          <a:p>
            <a:pPr algn="ctr"/>
            <a:r>
              <a:rPr lang="en-US" sz="4000" u="sng" dirty="0" smtClean="0"/>
              <a:t>CASE STUDY IN GLOBALIZATION</a:t>
            </a:r>
          </a:p>
          <a:p>
            <a:pPr algn="ctr"/>
            <a:r>
              <a:rPr lang="en-US" sz="4000" u="sng" dirty="0" smtClean="0"/>
              <a:t>THE UAE</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7975" y="2304874"/>
            <a:ext cx="4855513" cy="3622960"/>
          </a:xfrm>
          <a:prstGeom prst="rect">
            <a:avLst/>
          </a:prstGeom>
        </p:spPr>
      </p:pic>
      <p:sp>
        <p:nvSpPr>
          <p:cNvPr id="3" name="TextBox 2"/>
          <p:cNvSpPr txBox="1"/>
          <p:nvPr/>
        </p:nvSpPr>
        <p:spPr>
          <a:xfrm>
            <a:off x="5360276" y="2238703"/>
            <a:ext cx="595936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The UAE is a very rich country.</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How did it get rich?</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OIL</a:t>
            </a:r>
          </a:p>
          <a:p>
            <a:pPr marL="285750" indent="-285750">
              <a:buFont typeface="Arial" panose="020B0604020202020204" pitchFamily="34" charset="0"/>
              <a:buChar char="•"/>
            </a:pPr>
            <a:endParaRPr lang="en-US" sz="3200" dirty="0"/>
          </a:p>
        </p:txBody>
      </p:sp>
      <p:pic>
        <p:nvPicPr>
          <p:cNvPr id="7" name="Picture 6"/>
          <p:cNvPicPr>
            <a:picLocks noChangeAspect="1"/>
          </p:cNvPicPr>
          <p:nvPr/>
        </p:nvPicPr>
        <p:blipFill rotWithShape="1">
          <a:blip r:embed="rId3"/>
          <a:srcRect l="56358" t="33728" r="7597" b="20366"/>
          <a:stretch/>
        </p:blipFill>
        <p:spPr>
          <a:xfrm>
            <a:off x="6683289" y="4282999"/>
            <a:ext cx="1554037" cy="1484350"/>
          </a:xfrm>
          <a:prstGeom prst="rect">
            <a:avLst/>
          </a:prstGeom>
        </p:spPr>
      </p:pic>
      <p:pic>
        <p:nvPicPr>
          <p:cNvPr id="8" name="Picture 7"/>
          <p:cNvPicPr>
            <a:picLocks noChangeAspect="1"/>
          </p:cNvPicPr>
          <p:nvPr/>
        </p:nvPicPr>
        <p:blipFill rotWithShape="1">
          <a:blip r:embed="rId4"/>
          <a:srcRect l="63793" t="35882" r="14709" b="21661"/>
          <a:stretch/>
        </p:blipFill>
        <p:spPr>
          <a:xfrm>
            <a:off x="8434114" y="4282999"/>
            <a:ext cx="977900" cy="1448470"/>
          </a:xfrm>
          <a:prstGeom prst="rect">
            <a:avLst/>
          </a:prstGeom>
        </p:spPr>
      </p:pic>
      <p:pic>
        <p:nvPicPr>
          <p:cNvPr id="2" name="Picture 1"/>
          <p:cNvPicPr>
            <a:picLocks noChangeAspect="1"/>
          </p:cNvPicPr>
          <p:nvPr/>
        </p:nvPicPr>
        <p:blipFill rotWithShape="1">
          <a:blip r:embed="rId5"/>
          <a:srcRect l="59914" t="37392" r="10668" b="22953"/>
          <a:stretch/>
        </p:blipFill>
        <p:spPr>
          <a:xfrm>
            <a:off x="9608802" y="4385117"/>
            <a:ext cx="1300936" cy="1315232"/>
          </a:xfrm>
          <a:prstGeom prst="rect">
            <a:avLst/>
          </a:prstGeom>
        </p:spPr>
      </p:pic>
    </p:spTree>
    <p:extLst>
      <p:ext uri="{BB962C8B-B14F-4D97-AF65-F5344CB8AC3E}">
        <p14:creationId xmlns:p14="http://schemas.microsoft.com/office/powerpoint/2010/main" val="122466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723</Words>
  <Application>Microsoft Office PowerPoint</Application>
  <PresentationFormat>Widescreen</PresentationFormat>
  <Paragraphs>110</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Aharoni</vt:lpstr>
      <vt:lpstr>Arial</vt:lpstr>
      <vt:lpstr>Calibri</vt:lpstr>
      <vt:lpstr>Calibri Light</vt:lpstr>
      <vt:lpstr>Segoe Script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AND COMPLETE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73</cp:revision>
  <cp:lastPrinted>2017-11-05T04:33:12Z</cp:lastPrinted>
  <dcterms:created xsi:type="dcterms:W3CDTF">2017-10-08T09:22:40Z</dcterms:created>
  <dcterms:modified xsi:type="dcterms:W3CDTF">2018-01-10T11:20:58Z</dcterms:modified>
</cp:coreProperties>
</file>