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3" r:id="rId2"/>
    <p:sldId id="294" r:id="rId3"/>
    <p:sldId id="259" r:id="rId4"/>
    <p:sldId id="260" r:id="rId5"/>
    <p:sldId id="289" r:id="rId6"/>
    <p:sldId id="290" r:id="rId7"/>
    <p:sldId id="278" r:id="rId8"/>
    <p:sldId id="291" r:id="rId9"/>
    <p:sldId id="279" r:id="rId10"/>
    <p:sldId id="29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1107" autoAdjust="0"/>
  </p:normalViewPr>
  <p:slideViewPr>
    <p:cSldViewPr snapToGrid="0">
      <p:cViewPr varScale="1">
        <p:scale>
          <a:sx n="44" d="100"/>
          <a:sy n="44" d="100"/>
        </p:scale>
        <p:origin x="54" y="564"/>
      </p:cViewPr>
      <p:guideLst/>
    </p:cSldViewPr>
  </p:slideViewPr>
  <p:notesTextViewPr>
    <p:cViewPr>
      <p:scale>
        <a:sx n="1" d="1"/>
        <a:sy n="1" d="1"/>
      </p:scale>
      <p:origin x="0" y="0"/>
    </p:cViewPr>
  </p:notesTextViewPr>
  <p:sorterViewPr>
    <p:cViewPr>
      <p:scale>
        <a:sx n="100" d="100"/>
        <a:sy n="100"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2F091-C55B-45AB-A11D-CDCE0D57F679}"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9D1D1-4032-42FD-8D8B-66CAF280BA1C}" type="slidenum">
              <a:rPr lang="en-US" smtClean="0"/>
              <a:t>‹#›</a:t>
            </a:fld>
            <a:endParaRPr lang="en-US"/>
          </a:p>
        </p:txBody>
      </p:sp>
    </p:spTree>
    <p:extLst>
      <p:ext uri="{BB962C8B-B14F-4D97-AF65-F5344CB8AC3E}">
        <p14:creationId xmlns:p14="http://schemas.microsoft.com/office/powerpoint/2010/main" val="124372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4</a:t>
            </a:fld>
            <a:endParaRPr lang="en-US"/>
          </a:p>
        </p:txBody>
      </p:sp>
    </p:spTree>
    <p:extLst>
      <p:ext uri="{BB962C8B-B14F-4D97-AF65-F5344CB8AC3E}">
        <p14:creationId xmlns:p14="http://schemas.microsoft.com/office/powerpoint/2010/main" val="387432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7</a:t>
            </a:fld>
            <a:endParaRPr lang="en-US"/>
          </a:p>
        </p:txBody>
      </p:sp>
    </p:spTree>
    <p:extLst>
      <p:ext uri="{BB962C8B-B14F-4D97-AF65-F5344CB8AC3E}">
        <p14:creationId xmlns:p14="http://schemas.microsoft.com/office/powerpoint/2010/main" val="162047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8</a:t>
            </a:fld>
            <a:endParaRPr lang="en-US"/>
          </a:p>
        </p:txBody>
      </p:sp>
    </p:spTree>
    <p:extLst>
      <p:ext uri="{BB962C8B-B14F-4D97-AF65-F5344CB8AC3E}">
        <p14:creationId xmlns:p14="http://schemas.microsoft.com/office/powerpoint/2010/main" val="262467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47926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26284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7950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90727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41493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30088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27BAA-53AB-4FD1-A31D-A9F9CE066504}"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07021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27BAA-53AB-4FD1-A31D-A9F9CE066504}"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71325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27BAA-53AB-4FD1-A31D-A9F9CE066504}"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97573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265468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15744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wolseyacademy.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27BAA-53AB-4FD1-A31D-A9F9CE066504}"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A2B9C-22D5-4B87-8E0E-5F0587073F4C}" type="slidenum">
              <a:rPr lang="en-US" smtClean="0"/>
              <a:t>‹#›</a:t>
            </a:fld>
            <a:endParaRPr lang="en-US"/>
          </a:p>
        </p:txBody>
      </p:sp>
      <p:pic>
        <p:nvPicPr>
          <p:cNvPr id="7" name="Picture 6">
            <a:hlinkClick r:id="rId14"/>
          </p:cNvPr>
          <p:cNvPicPr>
            <a:picLocks noChangeAspect="1"/>
          </p:cNvPicPr>
          <p:nvPr userDrawn="1"/>
        </p:nvPicPr>
        <p:blipFill>
          <a:blip r:embed="rId15"/>
          <a:stretch>
            <a:fillRect/>
          </a:stretch>
        </p:blipFill>
        <p:spPr>
          <a:xfrm>
            <a:off x="11350679" y="5486281"/>
            <a:ext cx="841321" cy="1371719"/>
          </a:xfrm>
          <a:prstGeom prst="rect">
            <a:avLst/>
          </a:prstGeom>
        </p:spPr>
      </p:pic>
    </p:spTree>
    <p:extLst>
      <p:ext uri="{BB962C8B-B14F-4D97-AF65-F5344CB8AC3E}">
        <p14:creationId xmlns:p14="http://schemas.microsoft.com/office/powerpoint/2010/main" val="161739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olseyacademy.com/quizzes" TargetMode="External"/><Relationship Id="rId2" Type="http://schemas.openxmlformats.org/officeDocument/2006/relationships/hyperlink" Target="https://www.wolseyacademy.com/ict"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olseyacadem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a:srcRect l="36153" t="29418" r="26509" b="20797"/>
          <a:stretch/>
        </p:blipFill>
        <p:spPr>
          <a:xfrm>
            <a:off x="3716669" y="560332"/>
            <a:ext cx="4594991" cy="4689585"/>
          </a:xfrm>
          <a:prstGeom prst="rect">
            <a:avLst/>
          </a:prstGeom>
        </p:spPr>
      </p:pic>
    </p:spTree>
    <p:extLst>
      <p:ext uri="{BB962C8B-B14F-4D97-AF65-F5344CB8AC3E}">
        <p14:creationId xmlns:p14="http://schemas.microsoft.com/office/powerpoint/2010/main" val="312789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85" y="259902"/>
            <a:ext cx="10515600" cy="1325563"/>
          </a:xfrm>
        </p:spPr>
        <p:txBody>
          <a:bodyPr>
            <a:normAutofit fontScale="90000"/>
          </a:bodyPr>
          <a:lstStyle/>
          <a:p>
            <a:pPr algn="ctr"/>
            <a:r>
              <a:rPr lang="en-US" b="1" u="sng" dirty="0" smtClean="0"/>
              <a:t>Research Task: </a:t>
            </a:r>
            <a:br>
              <a:rPr lang="en-US" b="1" u="sng" dirty="0" smtClean="0"/>
            </a:br>
            <a:r>
              <a:rPr lang="en-US" b="1" u="sng" dirty="0" smtClean="0"/>
              <a:t>What are the benefits of smart phones versus tablets?</a:t>
            </a:r>
            <a:endParaRPr lang="en-US" b="1" u="sng" dirty="0"/>
          </a:p>
        </p:txBody>
      </p:sp>
      <p:sp>
        <p:nvSpPr>
          <p:cNvPr id="6" name="Title 1"/>
          <p:cNvSpPr txBox="1">
            <a:spLocks/>
          </p:cNvSpPr>
          <p:nvPr/>
        </p:nvSpPr>
        <p:spPr>
          <a:xfrm>
            <a:off x="695185" y="522078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t>Complete the table by adding in your ideas on what the advantages of each are.</a:t>
            </a:r>
            <a:endParaRPr lang="en-US" b="1" u="sng" dirty="0"/>
          </a:p>
        </p:txBody>
      </p:sp>
      <p:graphicFrame>
        <p:nvGraphicFramePr>
          <p:cNvPr id="5" name="Table 4"/>
          <p:cNvGraphicFramePr>
            <a:graphicFrameLocks noGrp="1"/>
          </p:cNvGraphicFramePr>
          <p:nvPr>
            <p:extLst>
              <p:ext uri="{D42A27DB-BD31-4B8C-83A1-F6EECF244321}">
                <p14:modId xmlns:p14="http://schemas.microsoft.com/office/powerpoint/2010/main" val="440791944"/>
              </p:ext>
            </p:extLst>
          </p:nvPr>
        </p:nvGraphicFramePr>
        <p:xfrm>
          <a:off x="1246978" y="2110425"/>
          <a:ext cx="9412014" cy="2585400"/>
        </p:xfrm>
        <a:graphic>
          <a:graphicData uri="http://schemas.openxmlformats.org/drawingml/2006/table">
            <a:tbl>
              <a:tblPr firstRow="1" bandRow="1">
                <a:tableStyleId>{5C22544A-7EE6-4342-B048-85BDC9FD1C3A}</a:tableStyleId>
              </a:tblPr>
              <a:tblGrid>
                <a:gridCol w="4706007">
                  <a:extLst>
                    <a:ext uri="{9D8B030D-6E8A-4147-A177-3AD203B41FA5}">
                      <a16:colId xmlns:a16="http://schemas.microsoft.com/office/drawing/2014/main" val="375258914"/>
                    </a:ext>
                  </a:extLst>
                </a:gridCol>
                <a:gridCol w="4706007">
                  <a:extLst>
                    <a:ext uri="{9D8B030D-6E8A-4147-A177-3AD203B41FA5}">
                      <a16:colId xmlns:a16="http://schemas.microsoft.com/office/drawing/2014/main" val="2904915869"/>
                    </a:ext>
                  </a:extLst>
                </a:gridCol>
              </a:tblGrid>
              <a:tr h="525810">
                <a:tc>
                  <a:txBody>
                    <a:bodyPr/>
                    <a:lstStyle/>
                    <a:p>
                      <a:pPr algn="ctr"/>
                      <a:r>
                        <a:rPr lang="en-US" sz="2800" dirty="0" smtClean="0"/>
                        <a:t>Advantages of smartphones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lang="en-US" sz="2800" dirty="0" smtClean="0"/>
                        <a:t>Advantages</a:t>
                      </a:r>
                      <a:r>
                        <a:rPr lang="en-US" sz="2800" baseline="0" dirty="0" smtClean="0"/>
                        <a:t> of tablets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3292526142"/>
                  </a:ext>
                </a:extLst>
              </a:tr>
              <a:tr h="2059590">
                <a:tc>
                  <a:txBody>
                    <a:bodyPr/>
                    <a:lstStyle/>
                    <a:p>
                      <a:pPr marL="285750" indent="-285750" algn="ctr">
                        <a:buFont typeface="Arial" panose="020B0604020202020204" pitchFamily="34" charset="0"/>
                        <a:buChar char="•"/>
                      </a:pPr>
                      <a:r>
                        <a:rPr lang="en-US" sz="3200" dirty="0" smtClean="0"/>
                        <a:t>More portable</a:t>
                      </a:r>
                    </a:p>
                    <a:p>
                      <a:pPr marL="285750" indent="-285750" algn="ctr">
                        <a:buFont typeface="Arial" panose="020B0604020202020204" pitchFamily="34" charset="0"/>
                        <a:buChar char="•"/>
                      </a:pPr>
                      <a:r>
                        <a:rPr lang="en-US" sz="3200" dirty="0" smtClean="0"/>
                        <a:t>Can make calls</a:t>
                      </a:r>
                      <a:endParaRPr lang="en-US" sz="3200" baseline="0" dirty="0" smtClean="0"/>
                    </a:p>
                    <a:p>
                      <a:pPr marL="285750" indent="-285750" algn="ctr">
                        <a:buFont typeface="Arial" panose="020B0604020202020204" pitchFamily="34" charset="0"/>
                        <a:buChar char="•"/>
                      </a:pPr>
                      <a:r>
                        <a:rPr lang="en-US" sz="3200" baseline="0" dirty="0" smtClean="0"/>
                        <a:t>Better battery life (sometimes)</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indent="-285750" algn="ctr">
                        <a:buFont typeface="Arial" panose="020B0604020202020204" pitchFamily="34" charset="0"/>
                        <a:buChar char="•"/>
                      </a:pPr>
                      <a:r>
                        <a:rPr lang="en-US" sz="3200" dirty="0" smtClean="0"/>
                        <a:t>Larger screen</a:t>
                      </a:r>
                    </a:p>
                    <a:p>
                      <a:pPr marL="285750" indent="-285750" algn="ctr">
                        <a:buFont typeface="Arial" panose="020B0604020202020204" pitchFamily="34" charset="0"/>
                        <a:buChar char="•"/>
                      </a:pPr>
                      <a:r>
                        <a:rPr lang="en-US" sz="3200" dirty="0" smtClean="0"/>
                        <a:t>Better sound</a:t>
                      </a:r>
                    </a:p>
                    <a:p>
                      <a:pPr marL="285750" indent="-285750" algn="ctr">
                        <a:buFont typeface="Arial" panose="020B0604020202020204" pitchFamily="34" charset="0"/>
                        <a:buChar char="•"/>
                      </a:pPr>
                      <a:r>
                        <a:rPr lang="en-US" sz="3200" dirty="0" smtClean="0"/>
                        <a:t>More</a:t>
                      </a:r>
                      <a:r>
                        <a:rPr lang="en-US" sz="3200" baseline="0" dirty="0" smtClean="0"/>
                        <a:t> durable (will break less easily)</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2135821"/>
                  </a:ext>
                </a:extLst>
              </a:tr>
            </a:tbl>
          </a:graphicData>
        </a:graphic>
      </p:graphicFrame>
    </p:spTree>
    <p:extLst>
      <p:ext uri="{BB962C8B-B14F-4D97-AF65-F5344CB8AC3E}">
        <p14:creationId xmlns:p14="http://schemas.microsoft.com/office/powerpoint/2010/main" val="94839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1959" y="600435"/>
            <a:ext cx="8182303"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HAVE WE MET OUR 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srcRect l="59267" t="38686" r="9698" b="25754"/>
          <a:stretch/>
        </p:blipFill>
        <p:spPr>
          <a:xfrm>
            <a:off x="1359010" y="2482664"/>
            <a:ext cx="3026979" cy="2601311"/>
          </a:xfrm>
          <a:prstGeom prst="rect">
            <a:avLst/>
          </a:prstGeom>
          <a:ln w="76200">
            <a:solidFill>
              <a:schemeClr val="tx1"/>
            </a:solidFill>
          </a:ln>
        </p:spPr>
      </p:pic>
      <p:sp>
        <p:nvSpPr>
          <p:cNvPr id="21" name="TextBox 20"/>
          <p:cNvSpPr txBox="1"/>
          <p:nvPr/>
        </p:nvSpPr>
        <p:spPr>
          <a:xfrm>
            <a:off x="901811" y="5261773"/>
            <a:ext cx="4332342" cy="954107"/>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DISCUSS THE ANSWERS</a:t>
            </a:r>
          </a:p>
          <a:p>
            <a:r>
              <a:rPr lang="en-US" sz="2800" u="sng" dirty="0" smtClean="0">
                <a:latin typeface="Aharoni" panose="02010803020104030203" pitchFamily="2" charset="-79"/>
                <a:cs typeface="Aharoni" panose="02010803020104030203" pitchFamily="2" charset="-79"/>
              </a:rPr>
              <a:t> WITH YOUR PARTNER</a:t>
            </a:r>
            <a:endParaRPr lang="en-US" sz="2800" u="sng" dirty="0">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rotWithShape="1">
          <a:blip r:embed="rId3"/>
          <a:srcRect l="62662" t="33513" r="14062" b="19720"/>
          <a:stretch/>
        </p:blipFill>
        <p:spPr>
          <a:xfrm>
            <a:off x="7236373" y="2364828"/>
            <a:ext cx="1804411" cy="2719147"/>
          </a:xfrm>
          <a:prstGeom prst="rect">
            <a:avLst/>
          </a:prstGeom>
          <a:ln w="76200">
            <a:solidFill>
              <a:schemeClr val="tx1"/>
            </a:solidFill>
          </a:ln>
        </p:spPr>
      </p:pic>
      <p:sp>
        <p:nvSpPr>
          <p:cNvPr id="24" name="TextBox 23"/>
          <p:cNvSpPr txBox="1"/>
          <p:nvPr/>
        </p:nvSpPr>
        <p:spPr>
          <a:xfrm>
            <a:off x="6310696" y="5309247"/>
            <a:ext cx="4332342"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SHARE WITH THE CLASS</a:t>
            </a:r>
            <a:endParaRPr lang="en-US" sz="2800" u="sng" dirty="0">
              <a:latin typeface="Aharoni" panose="02010803020104030203" pitchFamily="2" charset="-79"/>
              <a:cs typeface="Aharoni" panose="02010803020104030203" pitchFamily="2" charset="-79"/>
            </a:endParaRPr>
          </a:p>
        </p:txBody>
      </p:sp>
      <p:sp>
        <p:nvSpPr>
          <p:cNvPr id="9" name="Right Arrow 8"/>
          <p:cNvSpPr/>
          <p:nvPr/>
        </p:nvSpPr>
        <p:spPr>
          <a:xfrm>
            <a:off x="4959842" y="3306480"/>
            <a:ext cx="1787799" cy="11925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838200" y="1064737"/>
            <a:ext cx="11225048" cy="1359009"/>
          </a:xfrm>
        </p:spPr>
        <p:txBody>
          <a:bodyPr>
            <a:noAutofit/>
          </a:bodyPr>
          <a:lstStyle/>
          <a:p>
            <a:r>
              <a:rPr lang="en-US" dirty="0"/>
              <a:t>I can </a:t>
            </a:r>
            <a:r>
              <a:rPr lang="en-US" dirty="0" err="1"/>
              <a:t>recognise</a:t>
            </a:r>
            <a:r>
              <a:rPr lang="en-US" dirty="0"/>
              <a:t> the key vocabulary associated with phones.</a:t>
            </a:r>
          </a:p>
          <a:p>
            <a:r>
              <a:rPr lang="en-US" dirty="0"/>
              <a:t>I </a:t>
            </a:r>
            <a:r>
              <a:rPr lang="en-US" dirty="0" smtClean="0"/>
              <a:t>will </a:t>
            </a:r>
            <a:r>
              <a:rPr lang="en-US" dirty="0"/>
              <a:t>be able to</a:t>
            </a:r>
            <a:r>
              <a:rPr lang="en-US" dirty="0" smtClean="0"/>
              <a:t> </a:t>
            </a:r>
            <a:r>
              <a:rPr lang="en-US" dirty="0"/>
              <a:t>describe the benefits of a smart phone over a standard phone.</a:t>
            </a:r>
          </a:p>
        </p:txBody>
      </p:sp>
    </p:spTree>
    <p:extLst>
      <p:ext uri="{BB962C8B-B14F-4D97-AF65-F5344CB8AC3E}">
        <p14:creationId xmlns:p14="http://schemas.microsoft.com/office/powerpoint/2010/main" val="217904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797634" y="3981450"/>
            <a:ext cx="10518066" cy="2552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hlinkClick r:id="rId2"/>
              </a:rPr>
              <a:t>16 </a:t>
            </a:r>
            <a:r>
              <a:rPr lang="en-US" sz="2000" dirty="0" smtClean="0">
                <a:solidFill>
                  <a:schemeClr val="tx1"/>
                </a:solidFill>
                <a:hlinkClick r:id="rId2"/>
              </a:rPr>
              <a:t>lessons </a:t>
            </a:r>
            <a:r>
              <a:rPr lang="en-US" sz="2000" dirty="0" smtClean="0">
                <a:solidFill>
                  <a:schemeClr val="tx1"/>
                </a:solidFill>
              </a:rPr>
              <a:t>with a revision guide and an </a:t>
            </a:r>
            <a:r>
              <a:rPr lang="en-US" sz="2000" dirty="0" smtClean="0">
                <a:solidFill>
                  <a:schemeClr val="tx1"/>
                </a:solidFill>
                <a:hlinkClick r:id="rId3"/>
              </a:rPr>
              <a:t>online end of unit test</a:t>
            </a:r>
            <a:r>
              <a:rPr lang="en-US" sz="2000" dirty="0" smtClean="0">
                <a:solidFill>
                  <a:schemeClr val="tx1"/>
                </a:solidFill>
              </a:rPr>
              <a:t>.</a:t>
            </a:r>
          </a:p>
          <a:p>
            <a:pPr algn="ctr"/>
            <a:endParaRPr lang="en-US" sz="2000" dirty="0">
              <a:solidFill>
                <a:schemeClr val="tx1"/>
              </a:solidFill>
            </a:endParaRPr>
          </a:p>
          <a:p>
            <a:pPr algn="ctr"/>
            <a:r>
              <a:rPr lang="en-US" sz="2000" dirty="0" smtClean="0">
                <a:solidFill>
                  <a:schemeClr val="tx1"/>
                </a:solidFill>
              </a:rPr>
              <a:t>Ideal for EAL or weak ability students, focus on keywords and repetition of familiar skills.</a:t>
            </a:r>
          </a:p>
          <a:p>
            <a:pPr algn="just"/>
            <a:endParaRPr lang="en-US" sz="2000" dirty="0" smtClean="0">
              <a:solidFill>
                <a:schemeClr val="tx1"/>
              </a:solidFill>
            </a:endParaRPr>
          </a:p>
          <a:p>
            <a:pPr algn="just"/>
            <a:r>
              <a:rPr lang="en-US" sz="2000" dirty="0" smtClean="0">
                <a:solidFill>
                  <a:schemeClr val="tx1"/>
                </a:solidFill>
              </a:rPr>
              <a:t>Originally made for students at a British school in the UAE. An attempt has been made to keep definitions and concepts simple. As the lessons advance more analysis, creativity and input is steadily required from the students.</a:t>
            </a:r>
          </a:p>
        </p:txBody>
      </p:sp>
      <p:sp>
        <p:nvSpPr>
          <p:cNvPr id="2" name="TextBox 1"/>
          <p:cNvSpPr txBox="1"/>
          <p:nvPr/>
        </p:nvSpPr>
        <p:spPr>
          <a:xfrm>
            <a:off x="3130941" y="2666910"/>
            <a:ext cx="5815816" cy="1200329"/>
          </a:xfrm>
          <a:prstGeom prst="rect">
            <a:avLst/>
          </a:prstGeom>
          <a:noFill/>
        </p:spPr>
        <p:txBody>
          <a:bodyPr wrap="square" rtlCol="0">
            <a:spAutoFit/>
          </a:bodyPr>
          <a:lstStyle/>
          <a:p>
            <a:pPr algn="ctr"/>
            <a:r>
              <a:rPr lang="en-US" sz="3600" dirty="0" smtClean="0">
                <a:latin typeface="Trebuchet MS" panose="020B0603020202020204" pitchFamily="34" charset="0"/>
              </a:rPr>
              <a:t>Digital Devices SOW </a:t>
            </a:r>
          </a:p>
          <a:p>
            <a:pPr algn="ctr"/>
            <a:r>
              <a:rPr lang="en-US" sz="3600" dirty="0" smtClean="0">
                <a:latin typeface="Trebuchet MS" panose="020B0603020202020204" pitchFamily="34" charset="0"/>
              </a:rPr>
              <a:t>KS3/ICT iGCSE (Edexcel)</a:t>
            </a:r>
            <a:endParaRPr lang="en-US" sz="3600" dirty="0">
              <a:latin typeface="Trebuchet MS" panose="020B0603020202020204" pitchFamily="34" charset="0"/>
            </a:endParaRPr>
          </a:p>
        </p:txBody>
      </p:sp>
      <p:pic>
        <p:nvPicPr>
          <p:cNvPr id="5" name="Picture 4">
            <a:hlinkClick r:id="rId4"/>
          </p:cNvPr>
          <p:cNvPicPr>
            <a:picLocks noChangeAspect="1"/>
          </p:cNvPicPr>
          <p:nvPr/>
        </p:nvPicPr>
        <p:blipFill rotWithShape="1">
          <a:blip r:embed="rId5"/>
          <a:srcRect l="48355" t="29418" r="38706" b="49250"/>
          <a:stretch/>
        </p:blipFill>
        <p:spPr>
          <a:xfrm>
            <a:off x="5218386" y="560332"/>
            <a:ext cx="1592317" cy="2009447"/>
          </a:xfrm>
          <a:prstGeom prst="rect">
            <a:avLst/>
          </a:prstGeom>
        </p:spPr>
      </p:pic>
    </p:spTree>
    <p:extLst>
      <p:ext uri="{BB962C8B-B14F-4D97-AF65-F5344CB8AC3E}">
        <p14:creationId xmlns:p14="http://schemas.microsoft.com/office/powerpoint/2010/main" val="87357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1524" y="785101"/>
            <a:ext cx="10058400" cy="2123658"/>
          </a:xfrm>
          <a:prstGeom prst="rect">
            <a:avLst/>
          </a:prstGeom>
          <a:noFill/>
        </p:spPr>
        <p:txBody>
          <a:bodyPr wrap="square" rtlCol="0">
            <a:spAutoFit/>
          </a:bodyPr>
          <a:lstStyle/>
          <a:p>
            <a:pPr algn="ctr"/>
            <a:r>
              <a:rPr lang="en-US" sz="7200" u="sng" dirty="0" smtClean="0">
                <a:latin typeface="Segoe UI Semibold" panose="020B0702040204020203" pitchFamily="34" charset="0"/>
              </a:rPr>
              <a:t>Lesson 2 </a:t>
            </a:r>
          </a:p>
          <a:p>
            <a:pPr algn="ctr"/>
            <a:r>
              <a:rPr lang="en-US" sz="6000" u="sng" dirty="0" smtClean="0">
                <a:latin typeface="Segoe UI Semibold" panose="020B0702040204020203" pitchFamily="34" charset="0"/>
              </a:rPr>
              <a:t>Phones </a:t>
            </a:r>
            <a:r>
              <a:rPr lang="en-US" sz="6000" u="sng" smtClean="0">
                <a:latin typeface="Segoe UI Semibold" panose="020B0702040204020203" pitchFamily="34" charset="0"/>
              </a:rPr>
              <a:t>and tablets</a:t>
            </a:r>
            <a:endParaRPr lang="en-US" sz="6000" u="sng" dirty="0" smtClean="0">
              <a:latin typeface="Segoe UI Semibold" panose="020B0702040204020203" pitchFamily="34" charset="0"/>
            </a:endParaRPr>
          </a:p>
        </p:txBody>
      </p:sp>
      <p:sp>
        <p:nvSpPr>
          <p:cNvPr id="3"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5" name="Content Placeholder 2"/>
          <p:cNvSpPr>
            <a:spLocks noGrp="1"/>
          </p:cNvSpPr>
          <p:nvPr>
            <p:ph idx="1"/>
          </p:nvPr>
        </p:nvSpPr>
        <p:spPr>
          <a:xfrm>
            <a:off x="615982" y="3278090"/>
            <a:ext cx="11225048" cy="2570917"/>
          </a:xfrm>
          <a:solidFill>
            <a:schemeClr val="bg1">
              <a:alpha val="49000"/>
            </a:schemeClr>
          </a:solidFill>
        </p:spPr>
        <p:txBody>
          <a:bodyPr>
            <a:noAutofit/>
          </a:bodyPr>
          <a:lstStyle/>
          <a:p>
            <a:r>
              <a:rPr lang="en-US" sz="4000" dirty="0"/>
              <a:t>I </a:t>
            </a:r>
            <a:r>
              <a:rPr lang="en-US" sz="4000" dirty="0" smtClean="0"/>
              <a:t>can </a:t>
            </a:r>
            <a:r>
              <a:rPr lang="en-US" sz="4000" dirty="0" err="1" smtClean="0"/>
              <a:t>recognise</a:t>
            </a:r>
            <a:r>
              <a:rPr lang="en-US" sz="4000" dirty="0" smtClean="0"/>
              <a:t> the key vocabulary associated with phones.</a:t>
            </a:r>
            <a:endParaRPr lang="en-US" sz="4000" dirty="0"/>
          </a:p>
          <a:p>
            <a:r>
              <a:rPr lang="en-US" sz="4000" dirty="0" smtClean="0"/>
              <a:t>I will be able to describe the benefits of a smart phone over a standard phone.</a:t>
            </a:r>
            <a:endParaRPr lang="en-US" sz="4000" dirty="0"/>
          </a:p>
        </p:txBody>
      </p:sp>
    </p:spTree>
    <p:extLst>
      <p:ext uri="{BB962C8B-B14F-4D97-AF65-F5344CB8AC3E}">
        <p14:creationId xmlns:p14="http://schemas.microsoft.com/office/powerpoint/2010/main" val="185360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253" y="220002"/>
            <a:ext cx="679384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will we do today?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1391478" y="1151209"/>
            <a:ext cx="804478" cy="86677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1</a:t>
            </a:r>
            <a:endParaRPr lang="en-US" sz="8000" dirty="0">
              <a:latin typeface="Aharoni" panose="02010803020104030203" pitchFamily="2" charset="-79"/>
              <a:cs typeface="Aharoni" panose="02010803020104030203" pitchFamily="2" charset="-79"/>
            </a:endParaRPr>
          </a:p>
        </p:txBody>
      </p:sp>
      <p:sp>
        <p:nvSpPr>
          <p:cNvPr id="6" name="Oval 5"/>
          <p:cNvSpPr/>
          <p:nvPr/>
        </p:nvSpPr>
        <p:spPr>
          <a:xfrm>
            <a:off x="3994079" y="123626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2</a:t>
            </a:r>
            <a:endParaRPr lang="en-US" sz="8000" dirty="0">
              <a:latin typeface="Aharoni" panose="02010803020104030203" pitchFamily="2" charset="-79"/>
              <a:cs typeface="Aharoni" panose="02010803020104030203" pitchFamily="2" charset="-79"/>
            </a:endParaRPr>
          </a:p>
        </p:txBody>
      </p:sp>
      <p:sp>
        <p:nvSpPr>
          <p:cNvPr id="7" name="Oval 6"/>
          <p:cNvSpPr/>
          <p:nvPr/>
        </p:nvSpPr>
        <p:spPr>
          <a:xfrm>
            <a:off x="7129417" y="125392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Aharoni" panose="02010803020104030203" pitchFamily="2" charset="-79"/>
                <a:cs typeface="Aharoni" panose="02010803020104030203" pitchFamily="2" charset="-79"/>
              </a:rPr>
              <a:t>3</a:t>
            </a:r>
          </a:p>
        </p:txBody>
      </p:sp>
      <p:sp>
        <p:nvSpPr>
          <p:cNvPr id="8" name="Oval 7"/>
          <p:cNvSpPr/>
          <p:nvPr/>
        </p:nvSpPr>
        <p:spPr>
          <a:xfrm>
            <a:off x="10240734" y="1282438"/>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4</a:t>
            </a:r>
            <a:endParaRPr lang="en-US" sz="8000" dirty="0">
              <a:latin typeface="Aharoni" panose="02010803020104030203" pitchFamily="2" charset="-79"/>
              <a:cs typeface="Aharoni" panose="02010803020104030203" pitchFamily="2" charset="-79"/>
            </a:endParaRPr>
          </a:p>
        </p:txBody>
      </p:sp>
      <p:sp>
        <p:nvSpPr>
          <p:cNvPr id="12" name="Right Arrow 11"/>
          <p:cNvSpPr/>
          <p:nvPr/>
        </p:nvSpPr>
        <p:spPr>
          <a:xfrm>
            <a:off x="5985372"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599" y="4670295"/>
            <a:ext cx="2743200" cy="369332"/>
          </a:xfrm>
          <a:prstGeom prst="rect">
            <a:avLst/>
          </a:prstGeom>
          <a:noFill/>
        </p:spPr>
        <p:txBody>
          <a:bodyPr wrap="square" rtlCol="0">
            <a:spAutoFit/>
          </a:bodyPr>
          <a:lstStyle/>
          <a:p>
            <a:pPr algn="ctr"/>
            <a:r>
              <a:rPr lang="en-US" b="1" dirty="0" smtClean="0"/>
              <a:t>Write</a:t>
            </a:r>
            <a:r>
              <a:rPr lang="en-US" dirty="0" smtClean="0"/>
              <a:t> down the LOs</a:t>
            </a:r>
            <a:endParaRPr lang="en-US" dirty="0"/>
          </a:p>
        </p:txBody>
      </p:sp>
      <p:sp>
        <p:nvSpPr>
          <p:cNvPr id="14" name="TextBox 13"/>
          <p:cNvSpPr txBox="1"/>
          <p:nvPr/>
        </p:nvSpPr>
        <p:spPr>
          <a:xfrm>
            <a:off x="3242172" y="4347130"/>
            <a:ext cx="2743200" cy="1200329"/>
          </a:xfrm>
          <a:prstGeom prst="rect">
            <a:avLst/>
          </a:prstGeom>
          <a:noFill/>
        </p:spPr>
        <p:txBody>
          <a:bodyPr wrap="square" rtlCol="0">
            <a:spAutoFit/>
          </a:bodyPr>
          <a:lstStyle/>
          <a:p>
            <a:pPr algn="ctr"/>
            <a:r>
              <a:rPr lang="en-US" b="1" dirty="0" smtClean="0"/>
              <a:t>Discuss the three key words and write them in your book. Match them to the logo.</a:t>
            </a:r>
            <a:endParaRPr lang="en-US" dirty="0"/>
          </a:p>
        </p:txBody>
      </p:sp>
      <p:pic>
        <p:nvPicPr>
          <p:cNvPr id="1026" name="Picture 2" descr="Icon, Symbol, Pen, Pencil, Design, Art, Stroke,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44" y="5488527"/>
            <a:ext cx="1142994" cy="114299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12720" y="4347130"/>
            <a:ext cx="2743200" cy="646331"/>
          </a:xfrm>
          <a:prstGeom prst="rect">
            <a:avLst/>
          </a:prstGeom>
          <a:noFill/>
        </p:spPr>
        <p:txBody>
          <a:bodyPr wrap="square" rtlCol="0">
            <a:spAutoFit/>
          </a:bodyPr>
          <a:lstStyle/>
          <a:p>
            <a:pPr algn="ctr"/>
            <a:r>
              <a:rPr lang="en-US" b="1" dirty="0" smtClean="0"/>
              <a:t>List the microprocessors in your home.</a:t>
            </a:r>
            <a:endParaRPr lang="en-US" b="1" dirty="0"/>
          </a:p>
        </p:txBody>
      </p:sp>
      <p:sp>
        <p:nvSpPr>
          <p:cNvPr id="21" name="TextBox 20"/>
          <p:cNvSpPr txBox="1"/>
          <p:nvPr/>
        </p:nvSpPr>
        <p:spPr>
          <a:xfrm>
            <a:off x="9613293" y="4394208"/>
            <a:ext cx="2397875" cy="923330"/>
          </a:xfrm>
          <a:prstGeom prst="rect">
            <a:avLst/>
          </a:prstGeom>
          <a:noFill/>
        </p:spPr>
        <p:txBody>
          <a:bodyPr wrap="square" rtlCol="0">
            <a:spAutoFit/>
          </a:bodyPr>
          <a:lstStyle/>
          <a:p>
            <a:pPr algn="ctr"/>
            <a:r>
              <a:rPr lang="en-US" b="1" dirty="0" smtClean="0"/>
              <a:t>Feedback to the teacher what you have learn today.</a:t>
            </a:r>
            <a:endParaRPr lang="en-US" b="1" dirty="0"/>
          </a:p>
        </p:txBody>
      </p:sp>
      <p:sp>
        <p:nvSpPr>
          <p:cNvPr id="23" name="Right Arrow 22"/>
          <p:cNvSpPr/>
          <p:nvPr/>
        </p:nvSpPr>
        <p:spPr>
          <a:xfrm>
            <a:off x="2730133" y="2852954"/>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9155920"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descr="Image result for chro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 name="Picture 27"/>
          <p:cNvPicPr>
            <a:picLocks noChangeAspect="1"/>
          </p:cNvPicPr>
          <p:nvPr/>
        </p:nvPicPr>
        <p:blipFill rotWithShape="1">
          <a:blip r:embed="rId4"/>
          <a:srcRect l="58306" t="34704" r="9129" b="18586"/>
          <a:stretch/>
        </p:blipFill>
        <p:spPr>
          <a:xfrm>
            <a:off x="10119387" y="5399582"/>
            <a:ext cx="1062501" cy="1142994"/>
          </a:xfrm>
          <a:prstGeom prst="rect">
            <a:avLst/>
          </a:prstGeom>
        </p:spPr>
      </p:pic>
      <p:pic>
        <p:nvPicPr>
          <p:cNvPr id="29" name="Picture 28"/>
          <p:cNvPicPr>
            <a:picLocks noChangeAspect="1"/>
          </p:cNvPicPr>
          <p:nvPr/>
        </p:nvPicPr>
        <p:blipFill rotWithShape="1">
          <a:blip r:embed="rId5"/>
          <a:srcRect l="62662" t="33513" r="14062" b="19720"/>
          <a:stretch/>
        </p:blipFill>
        <p:spPr>
          <a:xfrm>
            <a:off x="10284993" y="2600778"/>
            <a:ext cx="941155" cy="1418268"/>
          </a:xfrm>
          <a:prstGeom prst="rect">
            <a:avLst/>
          </a:prstGeom>
          <a:ln w="38100">
            <a:solidFill>
              <a:schemeClr val="tx1"/>
            </a:solidFill>
          </a:ln>
        </p:spPr>
      </p:pic>
      <p:pic>
        <p:nvPicPr>
          <p:cNvPr id="25" name="Picture 24"/>
          <p:cNvPicPr>
            <a:picLocks noChangeAspect="1"/>
          </p:cNvPicPr>
          <p:nvPr/>
        </p:nvPicPr>
        <p:blipFill rotWithShape="1">
          <a:blip r:embed="rId4"/>
          <a:srcRect l="58306" t="34704" r="9129" b="18586"/>
          <a:stretch/>
        </p:blipFill>
        <p:spPr>
          <a:xfrm>
            <a:off x="3958110" y="5578967"/>
            <a:ext cx="1062501" cy="1142994"/>
          </a:xfrm>
          <a:prstGeom prst="rect">
            <a:avLst/>
          </a:prstGeom>
        </p:spPr>
      </p:pic>
      <p:pic>
        <p:nvPicPr>
          <p:cNvPr id="3" name="Picture 2"/>
          <p:cNvPicPr>
            <a:picLocks noChangeAspect="1"/>
          </p:cNvPicPr>
          <p:nvPr/>
        </p:nvPicPr>
        <p:blipFill rotWithShape="1">
          <a:blip r:embed="rId6"/>
          <a:srcRect l="20798" t="24461" r="4849" b="20582"/>
          <a:stretch/>
        </p:blipFill>
        <p:spPr>
          <a:xfrm>
            <a:off x="155575" y="2526570"/>
            <a:ext cx="2406130" cy="1333833"/>
          </a:xfrm>
          <a:prstGeom prst="rect">
            <a:avLst/>
          </a:prstGeom>
          <a:ln w="38100">
            <a:solidFill>
              <a:schemeClr val="tx1"/>
            </a:solidFill>
          </a:ln>
        </p:spPr>
      </p:pic>
      <p:pic>
        <p:nvPicPr>
          <p:cNvPr id="15" name="Picture 14"/>
          <p:cNvPicPr>
            <a:picLocks noChangeAspect="1"/>
          </p:cNvPicPr>
          <p:nvPr/>
        </p:nvPicPr>
        <p:blipFill rotWithShape="1">
          <a:blip r:embed="rId7"/>
          <a:srcRect l="270" t="30927" r="83566" b="20797"/>
          <a:stretch/>
        </p:blipFill>
        <p:spPr>
          <a:xfrm>
            <a:off x="4139276" y="2517736"/>
            <a:ext cx="700170" cy="1568381"/>
          </a:xfrm>
          <a:prstGeom prst="rect">
            <a:avLst/>
          </a:prstGeom>
          <a:ln w="38100">
            <a:solidFill>
              <a:schemeClr val="tx1"/>
            </a:solidFill>
          </a:ln>
        </p:spPr>
      </p:pic>
      <p:pic>
        <p:nvPicPr>
          <p:cNvPr id="16" name="Picture 15"/>
          <p:cNvPicPr>
            <a:picLocks noChangeAspect="1"/>
          </p:cNvPicPr>
          <p:nvPr/>
        </p:nvPicPr>
        <p:blipFill rotWithShape="1">
          <a:blip r:embed="rId8"/>
          <a:srcRect l="108" t="52264" r="84537" b="23168"/>
          <a:stretch/>
        </p:blipFill>
        <p:spPr>
          <a:xfrm>
            <a:off x="6869570" y="2411277"/>
            <a:ext cx="1497724" cy="1797269"/>
          </a:xfrm>
          <a:prstGeom prst="rect">
            <a:avLst/>
          </a:prstGeom>
          <a:ln w="38100">
            <a:solidFill>
              <a:schemeClr val="tx1"/>
            </a:solidFill>
          </a:ln>
        </p:spPr>
      </p:pic>
      <p:pic>
        <p:nvPicPr>
          <p:cNvPr id="26" name="Picture 2" descr="Icon, Symbol, Pen, Pencil, Design, Art, Stroke,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827" y="5488527"/>
            <a:ext cx="1142994" cy="114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1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92" y="380891"/>
            <a:ext cx="10515600" cy="1325563"/>
          </a:xfrm>
        </p:spPr>
        <p:txBody>
          <a:bodyPr/>
          <a:lstStyle/>
          <a:p>
            <a:pPr algn="ctr"/>
            <a:r>
              <a:rPr lang="en-US" dirty="0" smtClean="0"/>
              <a:t>Can you name the different types?</a:t>
            </a:r>
            <a:endParaRPr lang="en-US" dirty="0"/>
          </a:p>
        </p:txBody>
      </p:sp>
      <p:pic>
        <p:nvPicPr>
          <p:cNvPr id="5" name="Picture 2" descr="Image result for types of computer"/>
          <p:cNvPicPr>
            <a:picLocks noChangeAspect="1" noChangeArrowheads="1"/>
          </p:cNvPicPr>
          <p:nvPr/>
        </p:nvPicPr>
        <p:blipFill rotWithShape="1">
          <a:blip r:embed="rId2">
            <a:extLst>
              <a:ext uri="{28A0092B-C50C-407E-A947-70E740481C1C}">
                <a14:useLocalDpi xmlns:a14="http://schemas.microsoft.com/office/drawing/2010/main" val="0"/>
              </a:ext>
            </a:extLst>
          </a:blip>
          <a:srcRect b="27601"/>
          <a:stretch/>
        </p:blipFill>
        <p:spPr bwMode="auto">
          <a:xfrm>
            <a:off x="1621767" y="2815568"/>
            <a:ext cx="8096250" cy="210327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9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ypes of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767" y="2815568"/>
            <a:ext cx="8096250" cy="2905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12092" y="380891"/>
            <a:ext cx="10515600" cy="1325563"/>
          </a:xfrm>
        </p:spPr>
        <p:txBody>
          <a:bodyPr/>
          <a:lstStyle/>
          <a:p>
            <a:pPr algn="ctr"/>
            <a:r>
              <a:rPr lang="en-US" dirty="0" smtClean="0"/>
              <a:t>Can you name the different types?</a:t>
            </a:r>
            <a:endParaRPr lang="en-US" dirty="0"/>
          </a:p>
        </p:txBody>
      </p:sp>
    </p:spTree>
    <p:extLst>
      <p:ext uri="{BB962C8B-B14F-4D97-AF65-F5344CB8AC3E}">
        <p14:creationId xmlns:p14="http://schemas.microsoft.com/office/powerpoint/2010/main" val="102086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725327" y="4340333"/>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 name="Rounded Rectangle 11"/>
          <p:cNvSpPr/>
          <p:nvPr/>
        </p:nvSpPr>
        <p:spPr>
          <a:xfrm>
            <a:off x="341601" y="4303981"/>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2" name="Rounded Rectangle 1"/>
          <p:cNvSpPr/>
          <p:nvPr/>
        </p:nvSpPr>
        <p:spPr>
          <a:xfrm>
            <a:off x="353370" y="5606633"/>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SIM</a:t>
            </a:r>
            <a:endParaRPr lang="en-US" sz="2800" dirty="0"/>
          </a:p>
        </p:txBody>
      </p:sp>
      <p:sp>
        <p:nvSpPr>
          <p:cNvPr id="5" name="Rounded Rectangle 4"/>
          <p:cNvSpPr/>
          <p:nvPr/>
        </p:nvSpPr>
        <p:spPr>
          <a:xfrm>
            <a:off x="3112988" y="3054081"/>
            <a:ext cx="6630102" cy="113232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Stands for Subscriber Identity Module. Lets the phone network know who you are and with phone provider (company you use).</a:t>
            </a:r>
            <a:endParaRPr lang="en-US" sz="2400" dirty="0"/>
          </a:p>
        </p:txBody>
      </p:sp>
      <p:sp>
        <p:nvSpPr>
          <p:cNvPr id="7" name="Rounded Rectangle 6"/>
          <p:cNvSpPr/>
          <p:nvPr/>
        </p:nvSpPr>
        <p:spPr>
          <a:xfrm>
            <a:off x="3112987" y="4387656"/>
            <a:ext cx="6630103" cy="1131578"/>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Stands for Wireless Fidelity. Allows devices to connect to the internet using radio signals instead of wires.</a:t>
            </a:r>
            <a:endParaRPr lang="en-US" sz="2800" dirty="0"/>
          </a:p>
        </p:txBody>
      </p:sp>
      <p:sp>
        <p:nvSpPr>
          <p:cNvPr id="8" name="Rectangle 7"/>
          <p:cNvSpPr/>
          <p:nvPr/>
        </p:nvSpPr>
        <p:spPr>
          <a:xfrm>
            <a:off x="28449" y="2230341"/>
            <a:ext cx="12292789"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TASK: Match up the picture, keyword and definitions – write them down.</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10015166" y="3069708"/>
            <a:ext cx="2000786" cy="3539430"/>
          </a:xfrm>
          <a:prstGeom prst="rect">
            <a:avLst/>
          </a:prstGeom>
          <a:solidFill>
            <a:schemeClr val="accent6">
              <a:lumMod val="40000"/>
              <a:lumOff val="60000"/>
            </a:schemeClr>
          </a:solidFill>
          <a:ln w="38100">
            <a:solidFill>
              <a:schemeClr val="tx1"/>
            </a:solidFill>
          </a:ln>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STRETCH: Why do some phones come with an ‘emergency button?’</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1" name="Content Placeholder 2"/>
          <p:cNvSpPr>
            <a:spLocks noGrp="1"/>
          </p:cNvSpPr>
          <p:nvPr>
            <p:ph idx="1"/>
          </p:nvPr>
        </p:nvSpPr>
        <p:spPr>
          <a:xfrm>
            <a:off x="333705" y="340801"/>
            <a:ext cx="11682247" cy="1956061"/>
          </a:xfrm>
          <a:solidFill>
            <a:schemeClr val="bg1">
              <a:alpha val="49000"/>
            </a:schemeClr>
          </a:solidFill>
        </p:spPr>
        <p:txBody>
          <a:bodyPr>
            <a:noAutofit/>
          </a:bodyPr>
          <a:lstStyle/>
          <a:p>
            <a:r>
              <a:rPr lang="en-US" sz="3600" dirty="0"/>
              <a:t>I can </a:t>
            </a:r>
            <a:r>
              <a:rPr lang="en-US" sz="3600" dirty="0" err="1"/>
              <a:t>recognise</a:t>
            </a:r>
            <a:r>
              <a:rPr lang="en-US" sz="3600" dirty="0"/>
              <a:t> the key vocabulary associated with phones.</a:t>
            </a:r>
          </a:p>
          <a:p>
            <a:r>
              <a:rPr lang="en-US" sz="3600" dirty="0"/>
              <a:t>I can describe the benefits of a smart phone over a standard phone.</a:t>
            </a:r>
          </a:p>
        </p:txBody>
      </p:sp>
      <p:pic>
        <p:nvPicPr>
          <p:cNvPr id="3074" name="Picture 2" descr="Image result for sim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09" y="4268535"/>
            <a:ext cx="1111651" cy="111165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90308" y="2898634"/>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WIFI</a:t>
            </a:r>
            <a:endParaRPr lang="en-US" sz="2800" dirty="0"/>
          </a:p>
        </p:txBody>
      </p:sp>
      <p:pic>
        <p:nvPicPr>
          <p:cNvPr id="4" name="Picture 3"/>
          <p:cNvPicPr>
            <a:picLocks noChangeAspect="1"/>
          </p:cNvPicPr>
          <p:nvPr/>
        </p:nvPicPr>
        <p:blipFill rotWithShape="1">
          <a:blip r:embed="rId4"/>
          <a:srcRect l="23707" t="39117" r="71283" b="53341"/>
          <a:stretch/>
        </p:blipFill>
        <p:spPr>
          <a:xfrm>
            <a:off x="1964186" y="4479381"/>
            <a:ext cx="797855" cy="900806"/>
          </a:xfrm>
          <a:prstGeom prst="rect">
            <a:avLst/>
          </a:prstGeom>
        </p:spPr>
      </p:pic>
      <p:sp>
        <p:nvSpPr>
          <p:cNvPr id="16" name="Rounded Rectangle 15"/>
          <p:cNvSpPr/>
          <p:nvPr/>
        </p:nvSpPr>
        <p:spPr>
          <a:xfrm>
            <a:off x="1725327" y="5599366"/>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Rounded Rectangle 16"/>
          <p:cNvSpPr/>
          <p:nvPr/>
        </p:nvSpPr>
        <p:spPr>
          <a:xfrm>
            <a:off x="3112986" y="5681063"/>
            <a:ext cx="6630103" cy="1131578"/>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Stands for applications. These are the computer programs a phone or tablet can run.</a:t>
            </a:r>
            <a:endParaRPr lang="en-US" sz="2800" dirty="0"/>
          </a:p>
        </p:txBody>
      </p:sp>
      <p:sp>
        <p:nvSpPr>
          <p:cNvPr id="18" name="Rounded Rectangle 17"/>
          <p:cNvSpPr/>
          <p:nvPr/>
        </p:nvSpPr>
        <p:spPr>
          <a:xfrm>
            <a:off x="1654960" y="2898634"/>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APPS</a:t>
            </a:r>
            <a:endParaRPr lang="en-US" sz="2800" dirty="0"/>
          </a:p>
        </p:txBody>
      </p:sp>
      <p:pic>
        <p:nvPicPr>
          <p:cNvPr id="6" name="Picture 5"/>
          <p:cNvPicPr>
            <a:picLocks noChangeAspect="1"/>
          </p:cNvPicPr>
          <p:nvPr/>
        </p:nvPicPr>
        <p:blipFill rotWithShape="1">
          <a:blip r:embed="rId5"/>
          <a:srcRect l="63955" t="36315" r="15032" b="24030"/>
          <a:stretch/>
        </p:blipFill>
        <p:spPr>
          <a:xfrm>
            <a:off x="1964186" y="5681063"/>
            <a:ext cx="679991" cy="962449"/>
          </a:xfrm>
          <a:prstGeom prst="rect">
            <a:avLst/>
          </a:prstGeom>
        </p:spPr>
      </p:pic>
    </p:spTree>
    <p:extLst>
      <p:ext uri="{BB962C8B-B14F-4D97-AF65-F5344CB8AC3E}">
        <p14:creationId xmlns:p14="http://schemas.microsoft.com/office/powerpoint/2010/main" val="1668126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725328" y="5599366"/>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 name="Rounded Rectangle 11"/>
          <p:cNvSpPr/>
          <p:nvPr/>
        </p:nvSpPr>
        <p:spPr>
          <a:xfrm>
            <a:off x="1725328" y="3057344"/>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Monday, April 09, 2018</a:t>
            </a:fld>
            <a:endParaRPr lang="en-US" sz="2000" dirty="0">
              <a:solidFill>
                <a:schemeClr val="tx1"/>
              </a:solidFill>
            </a:endParaRPr>
          </a:p>
        </p:txBody>
      </p:sp>
      <p:sp>
        <p:nvSpPr>
          <p:cNvPr id="2" name="Rounded Rectangle 1"/>
          <p:cNvSpPr/>
          <p:nvPr/>
        </p:nvSpPr>
        <p:spPr>
          <a:xfrm>
            <a:off x="290308" y="3069708"/>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SIM</a:t>
            </a:r>
            <a:endParaRPr lang="en-US" sz="2800" dirty="0"/>
          </a:p>
        </p:txBody>
      </p:sp>
      <p:sp>
        <p:nvSpPr>
          <p:cNvPr id="5" name="Rounded Rectangle 4"/>
          <p:cNvSpPr/>
          <p:nvPr/>
        </p:nvSpPr>
        <p:spPr>
          <a:xfrm>
            <a:off x="3112988" y="3054081"/>
            <a:ext cx="6630102" cy="113232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Stands for Subscriber Identity Module. Lets the phone network know who you are and with phone provider (company you use).</a:t>
            </a:r>
            <a:endParaRPr lang="en-US" sz="2400" dirty="0"/>
          </a:p>
        </p:txBody>
      </p:sp>
      <p:sp>
        <p:nvSpPr>
          <p:cNvPr id="7" name="Rounded Rectangle 6"/>
          <p:cNvSpPr/>
          <p:nvPr/>
        </p:nvSpPr>
        <p:spPr>
          <a:xfrm>
            <a:off x="3112987" y="4387656"/>
            <a:ext cx="6630103" cy="1131578"/>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Stands for Wireless Fidelity. Allows devices to connect to the internet using radio signals instead of wires.</a:t>
            </a:r>
            <a:endParaRPr lang="en-US" sz="2800" dirty="0"/>
          </a:p>
        </p:txBody>
      </p:sp>
      <p:sp>
        <p:nvSpPr>
          <p:cNvPr id="8" name="Rectangle 7"/>
          <p:cNvSpPr/>
          <p:nvPr/>
        </p:nvSpPr>
        <p:spPr>
          <a:xfrm>
            <a:off x="28449" y="2230341"/>
            <a:ext cx="12292789"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TASK: Match up the picture, keyword and definitions – write them down.</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10015166" y="3069708"/>
            <a:ext cx="2000786" cy="3539430"/>
          </a:xfrm>
          <a:prstGeom prst="rect">
            <a:avLst/>
          </a:prstGeom>
          <a:solidFill>
            <a:schemeClr val="accent6">
              <a:lumMod val="40000"/>
              <a:lumOff val="60000"/>
            </a:schemeClr>
          </a:solidFill>
          <a:ln w="38100">
            <a:solidFill>
              <a:schemeClr val="tx1"/>
            </a:solidFill>
          </a:ln>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STRETCH: Why do some phones come with an ‘emergency button?’</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1" name="Content Placeholder 2"/>
          <p:cNvSpPr>
            <a:spLocks noGrp="1"/>
          </p:cNvSpPr>
          <p:nvPr>
            <p:ph idx="1"/>
          </p:nvPr>
        </p:nvSpPr>
        <p:spPr>
          <a:xfrm>
            <a:off x="333705" y="340801"/>
            <a:ext cx="11682247" cy="1956061"/>
          </a:xfrm>
          <a:solidFill>
            <a:schemeClr val="bg1">
              <a:alpha val="49000"/>
            </a:schemeClr>
          </a:solidFill>
        </p:spPr>
        <p:txBody>
          <a:bodyPr>
            <a:noAutofit/>
          </a:bodyPr>
          <a:lstStyle/>
          <a:p>
            <a:r>
              <a:rPr lang="en-US" sz="3600" dirty="0"/>
              <a:t>I can </a:t>
            </a:r>
            <a:r>
              <a:rPr lang="en-US" sz="3600" dirty="0" err="1"/>
              <a:t>recognise</a:t>
            </a:r>
            <a:r>
              <a:rPr lang="en-US" sz="3600" dirty="0"/>
              <a:t> the key vocabulary associated with phones.</a:t>
            </a:r>
          </a:p>
          <a:p>
            <a:r>
              <a:rPr lang="en-US" sz="3600" dirty="0"/>
              <a:t>I can describe the benefits of a smart phone over a standard phone.</a:t>
            </a:r>
          </a:p>
        </p:txBody>
      </p:sp>
      <p:pic>
        <p:nvPicPr>
          <p:cNvPr id="3074" name="Picture 2" descr="Image result for sim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478" y="3103332"/>
            <a:ext cx="1111651" cy="111165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333705" y="5599366"/>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WIFI</a:t>
            </a:r>
            <a:endParaRPr lang="en-US" sz="2800" dirty="0"/>
          </a:p>
        </p:txBody>
      </p:sp>
      <p:pic>
        <p:nvPicPr>
          <p:cNvPr id="4" name="Picture 3"/>
          <p:cNvPicPr>
            <a:picLocks noChangeAspect="1"/>
          </p:cNvPicPr>
          <p:nvPr/>
        </p:nvPicPr>
        <p:blipFill rotWithShape="1">
          <a:blip r:embed="rId4"/>
          <a:srcRect l="23707" t="39117" r="71283" b="53341"/>
          <a:stretch/>
        </p:blipFill>
        <p:spPr>
          <a:xfrm>
            <a:off x="1964187" y="5738414"/>
            <a:ext cx="797855" cy="900806"/>
          </a:xfrm>
          <a:prstGeom prst="rect">
            <a:avLst/>
          </a:prstGeom>
        </p:spPr>
      </p:pic>
      <p:sp>
        <p:nvSpPr>
          <p:cNvPr id="16" name="Rounded Rectangle 15"/>
          <p:cNvSpPr/>
          <p:nvPr/>
        </p:nvSpPr>
        <p:spPr>
          <a:xfrm>
            <a:off x="1725328" y="4340333"/>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Rounded Rectangle 16"/>
          <p:cNvSpPr/>
          <p:nvPr/>
        </p:nvSpPr>
        <p:spPr>
          <a:xfrm>
            <a:off x="3112987" y="5646689"/>
            <a:ext cx="6630103" cy="1131578"/>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Stands for applications. These are the computer programs a phone or tablet can run.</a:t>
            </a:r>
            <a:endParaRPr lang="en-US" sz="2800" dirty="0"/>
          </a:p>
        </p:txBody>
      </p:sp>
      <p:sp>
        <p:nvSpPr>
          <p:cNvPr id="18" name="Rounded Rectangle 17"/>
          <p:cNvSpPr/>
          <p:nvPr/>
        </p:nvSpPr>
        <p:spPr>
          <a:xfrm>
            <a:off x="333705" y="4340333"/>
            <a:ext cx="1185952" cy="1178901"/>
          </a:xfrm>
          <a:prstGeom prst="roundRect">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APPS</a:t>
            </a:r>
            <a:endParaRPr lang="en-US" sz="2800" dirty="0"/>
          </a:p>
        </p:txBody>
      </p:sp>
      <p:pic>
        <p:nvPicPr>
          <p:cNvPr id="6" name="Picture 5"/>
          <p:cNvPicPr>
            <a:picLocks noChangeAspect="1"/>
          </p:cNvPicPr>
          <p:nvPr/>
        </p:nvPicPr>
        <p:blipFill rotWithShape="1">
          <a:blip r:embed="rId5"/>
          <a:srcRect l="63955" t="36315" r="15032" b="24030"/>
          <a:stretch/>
        </p:blipFill>
        <p:spPr>
          <a:xfrm>
            <a:off x="1964187" y="4422030"/>
            <a:ext cx="679991" cy="962449"/>
          </a:xfrm>
          <a:prstGeom prst="rect">
            <a:avLst/>
          </a:prstGeom>
        </p:spPr>
      </p:pic>
    </p:spTree>
    <p:extLst>
      <p:ext uri="{BB962C8B-B14F-4D97-AF65-F5344CB8AC3E}">
        <p14:creationId xmlns:p14="http://schemas.microsoft.com/office/powerpoint/2010/main" val="1866935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85" y="259902"/>
            <a:ext cx="10515600" cy="1325563"/>
          </a:xfrm>
        </p:spPr>
        <p:txBody>
          <a:bodyPr>
            <a:normAutofit fontScale="90000"/>
          </a:bodyPr>
          <a:lstStyle/>
          <a:p>
            <a:pPr algn="ctr"/>
            <a:r>
              <a:rPr lang="en-US" b="1" u="sng" dirty="0" smtClean="0"/>
              <a:t>Research Task: </a:t>
            </a:r>
            <a:br>
              <a:rPr lang="en-US" b="1" u="sng" dirty="0" smtClean="0"/>
            </a:br>
            <a:r>
              <a:rPr lang="en-US" b="1" u="sng" dirty="0" smtClean="0"/>
              <a:t>What are the benefits of smart phones versus tablets?</a:t>
            </a:r>
            <a:endParaRPr lang="en-US" b="1" u="sng" dirty="0"/>
          </a:p>
        </p:txBody>
      </p:sp>
      <p:sp>
        <p:nvSpPr>
          <p:cNvPr id="6" name="Title 1"/>
          <p:cNvSpPr txBox="1">
            <a:spLocks/>
          </p:cNvSpPr>
          <p:nvPr/>
        </p:nvSpPr>
        <p:spPr>
          <a:xfrm>
            <a:off x="695185" y="522078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t>Complete the table by adding in your ideas on what the advantages of each are.</a:t>
            </a:r>
            <a:endParaRPr lang="en-US" b="1" u="sng" dirty="0"/>
          </a:p>
        </p:txBody>
      </p:sp>
      <p:graphicFrame>
        <p:nvGraphicFramePr>
          <p:cNvPr id="5" name="Table 4"/>
          <p:cNvGraphicFramePr>
            <a:graphicFrameLocks noGrp="1"/>
          </p:cNvGraphicFramePr>
          <p:nvPr>
            <p:extLst>
              <p:ext uri="{D42A27DB-BD31-4B8C-83A1-F6EECF244321}">
                <p14:modId xmlns:p14="http://schemas.microsoft.com/office/powerpoint/2010/main" val="3512221808"/>
              </p:ext>
            </p:extLst>
          </p:nvPr>
        </p:nvGraphicFramePr>
        <p:xfrm>
          <a:off x="1246978" y="2110425"/>
          <a:ext cx="9412014" cy="2585400"/>
        </p:xfrm>
        <a:graphic>
          <a:graphicData uri="http://schemas.openxmlformats.org/drawingml/2006/table">
            <a:tbl>
              <a:tblPr firstRow="1" bandRow="1">
                <a:tableStyleId>{5C22544A-7EE6-4342-B048-85BDC9FD1C3A}</a:tableStyleId>
              </a:tblPr>
              <a:tblGrid>
                <a:gridCol w="4706007">
                  <a:extLst>
                    <a:ext uri="{9D8B030D-6E8A-4147-A177-3AD203B41FA5}">
                      <a16:colId xmlns:a16="http://schemas.microsoft.com/office/drawing/2014/main" val="375258914"/>
                    </a:ext>
                  </a:extLst>
                </a:gridCol>
                <a:gridCol w="4706007">
                  <a:extLst>
                    <a:ext uri="{9D8B030D-6E8A-4147-A177-3AD203B41FA5}">
                      <a16:colId xmlns:a16="http://schemas.microsoft.com/office/drawing/2014/main" val="2904915869"/>
                    </a:ext>
                  </a:extLst>
                </a:gridCol>
              </a:tblGrid>
              <a:tr h="525810">
                <a:tc>
                  <a:txBody>
                    <a:bodyPr/>
                    <a:lstStyle/>
                    <a:p>
                      <a:pPr algn="ctr"/>
                      <a:r>
                        <a:rPr lang="en-US" sz="2800" dirty="0" smtClean="0"/>
                        <a:t>Advantages of smartphones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r>
                        <a:rPr lang="en-US" sz="2800" dirty="0" smtClean="0"/>
                        <a:t>Advantages</a:t>
                      </a:r>
                      <a:r>
                        <a:rPr lang="en-US" sz="2800" baseline="0" dirty="0" smtClean="0"/>
                        <a:t> of tablets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3292526142"/>
                  </a:ext>
                </a:extLst>
              </a:tr>
              <a:tr h="205959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42135821"/>
                  </a:ext>
                </a:extLst>
              </a:tr>
            </a:tbl>
          </a:graphicData>
        </a:graphic>
      </p:graphicFrame>
    </p:spTree>
    <p:extLst>
      <p:ext uri="{BB962C8B-B14F-4D97-AF65-F5344CB8AC3E}">
        <p14:creationId xmlns:p14="http://schemas.microsoft.com/office/powerpoint/2010/main" val="1226729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512</TotalTime>
  <Words>526</Words>
  <Application>Microsoft Office PowerPoint</Application>
  <PresentationFormat>Widescreen</PresentationFormat>
  <Paragraphs>69</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Calibri</vt:lpstr>
      <vt:lpstr>Calibri Light</vt:lpstr>
      <vt:lpstr>Segoe UI Semibold</vt:lpstr>
      <vt:lpstr>Trebuchet MS</vt:lpstr>
      <vt:lpstr>Office Theme</vt:lpstr>
      <vt:lpstr>PowerPoint Presentation</vt:lpstr>
      <vt:lpstr>PowerPoint Presentation</vt:lpstr>
      <vt:lpstr>PowerPoint Presentation</vt:lpstr>
      <vt:lpstr>PowerPoint Presentation</vt:lpstr>
      <vt:lpstr>Can you name the different types?</vt:lpstr>
      <vt:lpstr>Can you name the different types?</vt:lpstr>
      <vt:lpstr>PowerPoint Presentation</vt:lpstr>
      <vt:lpstr>PowerPoint Presentation</vt:lpstr>
      <vt:lpstr>Research Task:  What are the benefits of smart phones versus tablets?</vt:lpstr>
      <vt:lpstr>Research Task:  What are the benefits of smart phones versus tablets?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43</cp:revision>
  <dcterms:created xsi:type="dcterms:W3CDTF">2018-01-15T08:27:37Z</dcterms:created>
  <dcterms:modified xsi:type="dcterms:W3CDTF">2018-04-09T06:33:09Z</dcterms:modified>
</cp:coreProperties>
</file>