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2" r:id="rId2"/>
    <p:sldId id="273" r:id="rId3"/>
    <p:sldId id="274" r:id="rId4"/>
    <p:sldId id="256" r:id="rId5"/>
    <p:sldId id="263" r:id="rId6"/>
    <p:sldId id="268" r:id="rId7"/>
    <p:sldId id="261" r:id="rId8"/>
    <p:sldId id="271" r:id="rId9"/>
    <p:sldId id="262" r:id="rId10"/>
    <p:sldId id="264" r:id="rId11"/>
    <p:sldId id="258" r:id="rId12"/>
    <p:sldId id="269" r:id="rId13"/>
    <p:sldId id="259" r:id="rId14"/>
    <p:sldId id="270" r:id="rId15"/>
    <p:sldId id="275" r:id="rId16"/>
    <p:sldId id="265" r:id="rId17"/>
    <p:sldId id="260" r:id="rId18"/>
    <p:sldId id="276" r:id="rId19"/>
  </p:sldIdLst>
  <p:sldSz cx="9144000" cy="6858000" type="screen4x3"/>
  <p:notesSz cx="6797675" cy="9926638"/>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086" y="4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CE54354-48C0-4AE4-8B3E-33B78B1868D4}" type="datetimeFigureOut">
              <a:rPr lang="en-GB" smtClean="0"/>
              <a:t>11/03/2018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7BD8A25-4D26-4E19-A3D1-989159556A82}" type="slidenum">
              <a:rPr lang="en-GB" smtClean="0"/>
              <a:t>‹#›</a:t>
            </a:fld>
            <a:endParaRPr lang="en-GB"/>
          </a:p>
        </p:txBody>
      </p:sp>
    </p:spTree>
    <p:extLst>
      <p:ext uri="{BB962C8B-B14F-4D97-AF65-F5344CB8AC3E}">
        <p14:creationId xmlns:p14="http://schemas.microsoft.com/office/powerpoint/2010/main" val="2509106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up on screen for them to copy out in books.</a:t>
            </a:r>
          </a:p>
        </p:txBody>
      </p:sp>
      <p:sp>
        <p:nvSpPr>
          <p:cNvPr id="4" name="Slide Number Placeholder 3"/>
          <p:cNvSpPr>
            <a:spLocks noGrp="1"/>
          </p:cNvSpPr>
          <p:nvPr>
            <p:ph type="sldNum" sz="quarter" idx="10"/>
          </p:nvPr>
        </p:nvSpPr>
        <p:spPr/>
        <p:txBody>
          <a:bodyPr/>
          <a:lstStyle/>
          <a:p>
            <a:fld id="{37BD8A25-4D26-4E19-A3D1-989159556A82}" type="slidenum">
              <a:rPr lang="en-GB" smtClean="0"/>
              <a:t>6</a:t>
            </a:fld>
            <a:endParaRPr lang="en-GB"/>
          </a:p>
        </p:txBody>
      </p:sp>
    </p:spTree>
    <p:extLst>
      <p:ext uri="{BB962C8B-B14F-4D97-AF65-F5344CB8AC3E}">
        <p14:creationId xmlns:p14="http://schemas.microsoft.com/office/powerpoint/2010/main" val="2670029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BD8A25-4D26-4E19-A3D1-989159556A82}" type="slidenum">
              <a:rPr lang="en-GB" smtClean="0"/>
              <a:t>7</a:t>
            </a:fld>
            <a:endParaRPr lang="en-GB"/>
          </a:p>
        </p:txBody>
      </p:sp>
    </p:spTree>
    <p:extLst>
      <p:ext uri="{BB962C8B-B14F-4D97-AF65-F5344CB8AC3E}">
        <p14:creationId xmlns:p14="http://schemas.microsoft.com/office/powerpoint/2010/main" val="2597399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Either a hands up quiz</a:t>
            </a:r>
            <a:r>
              <a:rPr lang="en-GB" baseline="0" dirty="0"/>
              <a:t> with spot questions or post it notes on which they all write a justification.</a:t>
            </a:r>
            <a:endParaRPr lang="en-GB" dirty="0"/>
          </a:p>
        </p:txBody>
      </p:sp>
      <p:sp>
        <p:nvSpPr>
          <p:cNvPr id="4" name="Slide Number Placeholder 3"/>
          <p:cNvSpPr>
            <a:spLocks noGrp="1"/>
          </p:cNvSpPr>
          <p:nvPr>
            <p:ph type="sldNum" sz="quarter" idx="10"/>
          </p:nvPr>
        </p:nvSpPr>
        <p:spPr/>
        <p:txBody>
          <a:bodyPr/>
          <a:lstStyle/>
          <a:p>
            <a:fld id="{37BD8A25-4D26-4E19-A3D1-989159556A82}" type="slidenum">
              <a:rPr lang="en-GB" smtClean="0"/>
              <a:t>9</a:t>
            </a:fld>
            <a:endParaRPr lang="en-GB"/>
          </a:p>
        </p:txBody>
      </p:sp>
    </p:spTree>
    <p:extLst>
      <p:ext uri="{BB962C8B-B14F-4D97-AF65-F5344CB8AC3E}">
        <p14:creationId xmlns:p14="http://schemas.microsoft.com/office/powerpoint/2010/main" val="3092412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Either print to complete or have up on screen for them to copy out in books.</a:t>
            </a:r>
          </a:p>
        </p:txBody>
      </p:sp>
      <p:sp>
        <p:nvSpPr>
          <p:cNvPr id="4" name="Slide Number Placeholder 3"/>
          <p:cNvSpPr>
            <a:spLocks noGrp="1"/>
          </p:cNvSpPr>
          <p:nvPr>
            <p:ph type="sldNum" sz="quarter" idx="10"/>
          </p:nvPr>
        </p:nvSpPr>
        <p:spPr/>
        <p:txBody>
          <a:bodyPr/>
          <a:lstStyle/>
          <a:p>
            <a:fld id="{37BD8A25-4D26-4E19-A3D1-989159556A82}" type="slidenum">
              <a:rPr lang="en-GB" smtClean="0"/>
              <a:t>11</a:t>
            </a:fld>
            <a:endParaRPr lang="en-GB"/>
          </a:p>
        </p:txBody>
      </p:sp>
    </p:spTree>
    <p:extLst>
      <p:ext uri="{BB962C8B-B14F-4D97-AF65-F5344CB8AC3E}">
        <p14:creationId xmlns:p14="http://schemas.microsoft.com/office/powerpoint/2010/main" val="2670029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 alternatively</a:t>
            </a:r>
            <a:r>
              <a:rPr lang="en-GB" baseline="0" dirty="0"/>
              <a:t> use the sheet but work from p10 of Industry, Reform and Empire. There are 11 reasons on that page so they could drop those they think are least important.</a:t>
            </a:r>
            <a:endParaRPr lang="en-GB" dirty="0"/>
          </a:p>
        </p:txBody>
      </p:sp>
      <p:sp>
        <p:nvSpPr>
          <p:cNvPr id="4" name="Slide Number Placeholder 3"/>
          <p:cNvSpPr>
            <a:spLocks noGrp="1"/>
          </p:cNvSpPr>
          <p:nvPr>
            <p:ph type="sldNum" sz="quarter" idx="10"/>
          </p:nvPr>
        </p:nvSpPr>
        <p:spPr/>
        <p:txBody>
          <a:bodyPr/>
          <a:lstStyle/>
          <a:p>
            <a:fld id="{37BD8A25-4D26-4E19-A3D1-989159556A82}" type="slidenum">
              <a:rPr lang="en-GB" smtClean="0"/>
              <a:t>12</a:t>
            </a:fld>
            <a:endParaRPr lang="en-GB"/>
          </a:p>
        </p:txBody>
      </p:sp>
    </p:spTree>
    <p:extLst>
      <p:ext uri="{BB962C8B-B14F-4D97-AF65-F5344CB8AC3E}">
        <p14:creationId xmlns:p14="http://schemas.microsoft.com/office/powerpoint/2010/main" val="3569592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low</a:t>
            </a:r>
          </a:p>
        </p:txBody>
      </p:sp>
      <p:sp>
        <p:nvSpPr>
          <p:cNvPr id="4" name="Slide Number Placeholder 3"/>
          <p:cNvSpPr>
            <a:spLocks noGrp="1"/>
          </p:cNvSpPr>
          <p:nvPr>
            <p:ph type="sldNum" sz="quarter" idx="10"/>
          </p:nvPr>
        </p:nvSpPr>
        <p:spPr/>
        <p:txBody>
          <a:bodyPr/>
          <a:lstStyle/>
          <a:p>
            <a:fld id="{37BD8A25-4D26-4E19-A3D1-989159556A82}" type="slidenum">
              <a:rPr lang="en-GB" smtClean="0"/>
              <a:t>13</a:t>
            </a:fld>
            <a:endParaRPr lang="en-GB"/>
          </a:p>
        </p:txBody>
      </p:sp>
    </p:spTree>
    <p:extLst>
      <p:ext uri="{BB962C8B-B14F-4D97-AF65-F5344CB8AC3E}">
        <p14:creationId xmlns:p14="http://schemas.microsoft.com/office/powerpoint/2010/main" val="1998322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Lower.</a:t>
            </a:r>
          </a:p>
        </p:txBody>
      </p:sp>
      <p:sp>
        <p:nvSpPr>
          <p:cNvPr id="4" name="Slide Number Placeholder 3"/>
          <p:cNvSpPr>
            <a:spLocks noGrp="1"/>
          </p:cNvSpPr>
          <p:nvPr>
            <p:ph type="sldNum" sz="quarter" idx="10"/>
          </p:nvPr>
        </p:nvSpPr>
        <p:spPr/>
        <p:txBody>
          <a:bodyPr/>
          <a:lstStyle/>
          <a:p>
            <a:fld id="{37BD8A25-4D26-4E19-A3D1-989159556A82}" type="slidenum">
              <a:rPr lang="en-GB" smtClean="0"/>
              <a:t>14</a:t>
            </a:fld>
            <a:endParaRPr lang="en-GB"/>
          </a:p>
        </p:txBody>
      </p:sp>
    </p:spTree>
    <p:extLst>
      <p:ext uri="{BB962C8B-B14F-4D97-AF65-F5344CB8AC3E}">
        <p14:creationId xmlns:p14="http://schemas.microsoft.com/office/powerpoint/2010/main" val="1998322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draft</a:t>
            </a:r>
            <a:r>
              <a:rPr lang="en-GB" baseline="0" dirty="0"/>
              <a:t> slide.</a:t>
            </a:r>
            <a:endParaRPr lang="en-GB" dirty="0"/>
          </a:p>
        </p:txBody>
      </p:sp>
      <p:sp>
        <p:nvSpPr>
          <p:cNvPr id="4" name="Slide Number Placeholder 3"/>
          <p:cNvSpPr>
            <a:spLocks noGrp="1"/>
          </p:cNvSpPr>
          <p:nvPr>
            <p:ph type="sldNum" sz="quarter" idx="10"/>
          </p:nvPr>
        </p:nvSpPr>
        <p:spPr/>
        <p:txBody>
          <a:bodyPr/>
          <a:lstStyle/>
          <a:p>
            <a:fld id="{37BD8A25-4D26-4E19-A3D1-989159556A82}" type="slidenum">
              <a:rPr lang="en-GB" smtClean="0"/>
              <a:t>17</a:t>
            </a:fld>
            <a:endParaRPr lang="en-GB"/>
          </a:p>
        </p:txBody>
      </p:sp>
    </p:spTree>
    <p:extLst>
      <p:ext uri="{BB962C8B-B14F-4D97-AF65-F5344CB8AC3E}">
        <p14:creationId xmlns:p14="http://schemas.microsoft.com/office/powerpoint/2010/main" val="1989637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699AEB-82DB-4191-988F-59685855AA25}" type="slidenum">
              <a:rPr lang="en-GB" smtClean="0"/>
              <a:t>18</a:t>
            </a:fld>
            <a:endParaRPr lang="en-GB"/>
          </a:p>
        </p:txBody>
      </p:sp>
    </p:spTree>
    <p:extLst>
      <p:ext uri="{BB962C8B-B14F-4D97-AF65-F5344CB8AC3E}">
        <p14:creationId xmlns:p14="http://schemas.microsoft.com/office/powerpoint/2010/main" val="1322477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1000"/>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wolseyacademy.com/" TargetMode="External"/><Relationship Id="rId1" Type="http://schemas.openxmlformats.org/officeDocument/2006/relationships/slideLayout" Target="../slideLayouts/slideLayout1.xml"/><Relationship Id="rId6" Type="http://schemas.openxmlformats.org/officeDocument/2006/relationships/hyperlink" Target="https://twitter.com/WolseyAcademy" TargetMode="External"/><Relationship Id="rId5" Type="http://schemas.openxmlformats.org/officeDocument/2006/relationships/image" Target="../media/image3.png"/><Relationship Id="rId4" Type="http://schemas.openxmlformats.org/officeDocument/2006/relationships/hyperlink" Target="https://www.facebook.com/WolseyAcadem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hyperlink" Target="http://www.wolseyacademy.com/histor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hyperlink" Target="https://www.wolseyacademy.com/quizzes" TargetMode="External"/><Relationship Id="rId7" Type="http://schemas.openxmlformats.org/officeDocument/2006/relationships/image" Target="../media/image4.png"/><Relationship Id="rId2" Type="http://schemas.openxmlformats.org/officeDocument/2006/relationships/hyperlink" Target="https://www.wolseyacademy.com/history"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wolseyacademy.com/" TargetMode="External"/><Relationship Id="rId4" Type="http://schemas.openxmlformats.org/officeDocument/2006/relationships/hyperlink" Target="https://www.wolseyacademy.com/single-post/2018/02/15/Industrial-Revolution-SOW"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07807B68-A52E-4802-B24D-0896D3B69387}"/>
              </a:ext>
            </a:extLst>
          </p:cNvPr>
          <p:cNvPicPr>
            <a:picLocks noChangeAspect="1"/>
          </p:cNvPicPr>
          <p:nvPr/>
        </p:nvPicPr>
        <p:blipFill rotWithShape="1">
          <a:blip r:embed="rId3"/>
          <a:srcRect l="32334" t="29037" r="23583" b="19704"/>
          <a:stretch/>
        </p:blipFill>
        <p:spPr>
          <a:xfrm>
            <a:off x="2225041" y="1342957"/>
            <a:ext cx="4548362" cy="2857637"/>
          </a:xfrm>
          <a:prstGeom prst="rect">
            <a:avLst/>
          </a:prstGeom>
        </p:spPr>
      </p:pic>
      <p:pic>
        <p:nvPicPr>
          <p:cNvPr id="3" name="Picture 2">
            <a:hlinkClick r:id="rId4"/>
            <a:extLst>
              <a:ext uri="{FF2B5EF4-FFF2-40B4-BE49-F238E27FC236}">
                <a16:creationId xmlns:a16="http://schemas.microsoft.com/office/drawing/2014/main" id="{ECF7BC36-D76B-438E-900E-B8F459161A6C}"/>
              </a:ext>
            </a:extLst>
          </p:cNvPr>
          <p:cNvPicPr>
            <a:picLocks noChangeAspect="1"/>
          </p:cNvPicPr>
          <p:nvPr/>
        </p:nvPicPr>
        <p:blipFill rotWithShape="1">
          <a:blip r:embed="rId5"/>
          <a:srcRect l="51333" t="70222" r="45334" b="24148"/>
          <a:stretch/>
        </p:blipFill>
        <p:spPr>
          <a:xfrm>
            <a:off x="4000500" y="4392930"/>
            <a:ext cx="472440" cy="448818"/>
          </a:xfrm>
          <a:prstGeom prst="rect">
            <a:avLst/>
          </a:prstGeom>
        </p:spPr>
      </p:pic>
      <p:pic>
        <p:nvPicPr>
          <p:cNvPr id="8" name="Picture 7">
            <a:hlinkClick r:id="rId6"/>
            <a:extLst>
              <a:ext uri="{FF2B5EF4-FFF2-40B4-BE49-F238E27FC236}">
                <a16:creationId xmlns:a16="http://schemas.microsoft.com/office/drawing/2014/main" id="{3FBC33C6-0C49-4C5C-A579-202297898F7B}"/>
              </a:ext>
            </a:extLst>
          </p:cNvPr>
          <p:cNvPicPr>
            <a:picLocks noChangeAspect="1"/>
          </p:cNvPicPr>
          <p:nvPr/>
        </p:nvPicPr>
        <p:blipFill rotWithShape="1">
          <a:blip r:embed="rId5"/>
          <a:srcRect l="55083" t="70222" r="41584" b="24148"/>
          <a:stretch/>
        </p:blipFill>
        <p:spPr>
          <a:xfrm>
            <a:off x="4503422" y="4392930"/>
            <a:ext cx="472440" cy="448818"/>
          </a:xfrm>
          <a:prstGeom prst="rect">
            <a:avLst/>
          </a:prstGeom>
        </p:spPr>
      </p:pic>
    </p:spTree>
    <p:extLst>
      <p:ext uri="{BB962C8B-B14F-4D97-AF65-F5344CB8AC3E}">
        <p14:creationId xmlns:p14="http://schemas.microsoft.com/office/powerpoint/2010/main" val="198755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4" name="Title 3"/>
          <p:cNvSpPr>
            <a:spLocks noGrp="1"/>
          </p:cNvSpPr>
          <p:nvPr>
            <p:ph type="title"/>
          </p:nvPr>
        </p:nvSpPr>
        <p:spPr/>
        <p:txBody>
          <a:bodyPr/>
          <a:lstStyle/>
          <a:p>
            <a:endParaRPr lang="en-GB"/>
          </a:p>
        </p:txBody>
      </p:sp>
      <p:sp>
        <p:nvSpPr>
          <p:cNvPr id="5" name="Down Arrow 4"/>
          <p:cNvSpPr/>
          <p:nvPr/>
        </p:nvSpPr>
        <p:spPr>
          <a:xfrm>
            <a:off x="2667000" y="1295400"/>
            <a:ext cx="3962400" cy="472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RESOURCES</a:t>
            </a:r>
          </a:p>
        </p:txBody>
      </p:sp>
    </p:spTree>
    <p:extLst>
      <p:ext uri="{BB962C8B-B14F-4D97-AF65-F5344CB8AC3E}">
        <p14:creationId xmlns:p14="http://schemas.microsoft.com/office/powerpoint/2010/main" val="323115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46890" y="2785240"/>
            <a:ext cx="5039710" cy="1148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Factors that led to a population boom during the Industrial Revolution.</a:t>
            </a:r>
          </a:p>
        </p:txBody>
      </p:sp>
      <p:sp>
        <p:nvSpPr>
          <p:cNvPr id="5" name="Rounded Rectangular Callout 4"/>
          <p:cNvSpPr/>
          <p:nvPr/>
        </p:nvSpPr>
        <p:spPr>
          <a:xfrm>
            <a:off x="118242" y="110358"/>
            <a:ext cx="2929758" cy="2590800"/>
          </a:xfrm>
          <a:prstGeom prst="wedgeRoundRectCallout">
            <a:avLst>
              <a:gd name="adj1" fmla="val 60201"/>
              <a:gd name="adj2" fmla="val 2215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Factor 1:</a:t>
            </a:r>
          </a:p>
          <a:p>
            <a:endParaRPr lang="en-GB" dirty="0">
              <a:solidFill>
                <a:schemeClr val="tx1"/>
              </a:solidFill>
            </a:endParaRPr>
          </a:p>
          <a:p>
            <a:r>
              <a:rPr lang="en-GB" dirty="0">
                <a:solidFill>
                  <a:schemeClr val="tx1"/>
                </a:solidFill>
              </a:rPr>
              <a:t>Evidence:</a:t>
            </a:r>
          </a:p>
          <a:p>
            <a:endParaRPr lang="en-GB" dirty="0">
              <a:solidFill>
                <a:schemeClr val="tx1"/>
              </a:solidFill>
            </a:endParaRPr>
          </a:p>
          <a:p>
            <a:r>
              <a:rPr lang="en-GB" dirty="0">
                <a:solidFill>
                  <a:schemeClr val="tx1"/>
                </a:solidFill>
              </a:rPr>
              <a:t>Effect on population:</a:t>
            </a:r>
          </a:p>
          <a:p>
            <a:endParaRPr lang="en-GB" dirty="0">
              <a:solidFill>
                <a:schemeClr val="tx1"/>
              </a:solidFill>
            </a:endParaRPr>
          </a:p>
        </p:txBody>
      </p:sp>
      <p:sp>
        <p:nvSpPr>
          <p:cNvPr id="6" name="Rounded Rectangular Callout 5"/>
          <p:cNvSpPr/>
          <p:nvPr/>
        </p:nvSpPr>
        <p:spPr>
          <a:xfrm>
            <a:off x="3423745" y="99848"/>
            <a:ext cx="2590800" cy="2490952"/>
          </a:xfrm>
          <a:prstGeom prst="wedgeRoundRectCallout">
            <a:avLst>
              <a:gd name="adj1" fmla="val -13937"/>
              <a:gd name="adj2" fmla="val 5501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Reason 1:</a:t>
            </a:r>
          </a:p>
          <a:p>
            <a:endParaRPr lang="en-GB" dirty="0">
              <a:solidFill>
                <a:schemeClr val="tx1"/>
              </a:solidFill>
            </a:endParaRPr>
          </a:p>
          <a:p>
            <a:r>
              <a:rPr lang="en-GB" dirty="0">
                <a:solidFill>
                  <a:schemeClr val="tx1"/>
                </a:solidFill>
              </a:rPr>
              <a:t>Evidence:</a:t>
            </a:r>
          </a:p>
          <a:p>
            <a:endParaRPr lang="en-GB" dirty="0">
              <a:solidFill>
                <a:schemeClr val="tx1"/>
              </a:solidFill>
            </a:endParaRPr>
          </a:p>
          <a:p>
            <a:r>
              <a:rPr lang="en-GB" dirty="0">
                <a:solidFill>
                  <a:schemeClr val="tx1"/>
                </a:solidFill>
              </a:rPr>
              <a:t>Effect on population:</a:t>
            </a:r>
          </a:p>
          <a:p>
            <a:endParaRPr lang="en-GB" dirty="0">
              <a:solidFill>
                <a:schemeClr val="tx1"/>
              </a:solidFill>
            </a:endParaRPr>
          </a:p>
        </p:txBody>
      </p:sp>
      <p:sp>
        <p:nvSpPr>
          <p:cNvPr id="7" name="Rounded Rectangular Callout 6"/>
          <p:cNvSpPr/>
          <p:nvPr/>
        </p:nvSpPr>
        <p:spPr>
          <a:xfrm>
            <a:off x="6248400" y="99848"/>
            <a:ext cx="2743200" cy="2590800"/>
          </a:xfrm>
          <a:prstGeom prst="wedgeRoundRectCallout">
            <a:avLst>
              <a:gd name="adj1" fmla="val -30604"/>
              <a:gd name="adj2" fmla="val 5318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Factor 3:</a:t>
            </a:r>
          </a:p>
          <a:p>
            <a:endParaRPr lang="en-GB" dirty="0">
              <a:solidFill>
                <a:schemeClr val="tx1"/>
              </a:solidFill>
            </a:endParaRPr>
          </a:p>
          <a:p>
            <a:r>
              <a:rPr lang="en-GB" dirty="0">
                <a:solidFill>
                  <a:schemeClr val="tx1"/>
                </a:solidFill>
              </a:rPr>
              <a:t>Evidence:</a:t>
            </a:r>
          </a:p>
          <a:p>
            <a:endParaRPr lang="en-GB" dirty="0">
              <a:solidFill>
                <a:schemeClr val="tx1"/>
              </a:solidFill>
            </a:endParaRPr>
          </a:p>
          <a:p>
            <a:r>
              <a:rPr lang="en-GB" dirty="0">
                <a:solidFill>
                  <a:schemeClr val="tx1"/>
                </a:solidFill>
              </a:rPr>
              <a:t>Effect on population:</a:t>
            </a:r>
          </a:p>
          <a:p>
            <a:endParaRPr lang="en-GB" dirty="0">
              <a:solidFill>
                <a:schemeClr val="tx1"/>
              </a:solidFill>
            </a:endParaRPr>
          </a:p>
        </p:txBody>
      </p:sp>
      <p:sp>
        <p:nvSpPr>
          <p:cNvPr id="8" name="Rounded Rectangular Callout 7"/>
          <p:cNvSpPr/>
          <p:nvPr/>
        </p:nvSpPr>
        <p:spPr>
          <a:xfrm>
            <a:off x="6382407" y="4114800"/>
            <a:ext cx="2743200" cy="2590800"/>
          </a:xfrm>
          <a:prstGeom prst="wedgeRoundRectCallout">
            <a:avLst>
              <a:gd name="adj1" fmla="val -31179"/>
              <a:gd name="adj2" fmla="val -5877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Factor 6:</a:t>
            </a:r>
          </a:p>
          <a:p>
            <a:endParaRPr lang="en-GB" dirty="0">
              <a:solidFill>
                <a:schemeClr val="tx1"/>
              </a:solidFill>
            </a:endParaRPr>
          </a:p>
          <a:p>
            <a:r>
              <a:rPr lang="en-GB" dirty="0">
                <a:solidFill>
                  <a:schemeClr val="tx1"/>
                </a:solidFill>
              </a:rPr>
              <a:t>Evidence:</a:t>
            </a:r>
          </a:p>
          <a:p>
            <a:endParaRPr lang="en-GB" dirty="0">
              <a:solidFill>
                <a:schemeClr val="tx1"/>
              </a:solidFill>
            </a:endParaRPr>
          </a:p>
          <a:p>
            <a:r>
              <a:rPr lang="en-GB" dirty="0">
                <a:solidFill>
                  <a:schemeClr val="tx1"/>
                </a:solidFill>
              </a:rPr>
              <a:t>Effect on population:</a:t>
            </a:r>
          </a:p>
          <a:p>
            <a:endParaRPr lang="en-GB" dirty="0">
              <a:solidFill>
                <a:schemeClr val="tx1"/>
              </a:solidFill>
            </a:endParaRPr>
          </a:p>
        </p:txBody>
      </p:sp>
      <p:sp>
        <p:nvSpPr>
          <p:cNvPr id="9" name="Rounded Rectangular Callout 8"/>
          <p:cNvSpPr/>
          <p:nvPr/>
        </p:nvSpPr>
        <p:spPr>
          <a:xfrm>
            <a:off x="3195145" y="4167352"/>
            <a:ext cx="2743200" cy="2590800"/>
          </a:xfrm>
          <a:prstGeom prst="wedgeRoundRectCallout">
            <a:avLst>
              <a:gd name="adj1" fmla="val -19109"/>
              <a:gd name="adj2" fmla="val -5695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Factor 5:</a:t>
            </a:r>
          </a:p>
          <a:p>
            <a:endParaRPr lang="en-GB" dirty="0">
              <a:solidFill>
                <a:schemeClr val="tx1"/>
              </a:solidFill>
            </a:endParaRPr>
          </a:p>
          <a:p>
            <a:r>
              <a:rPr lang="en-GB" dirty="0">
                <a:solidFill>
                  <a:schemeClr val="tx1"/>
                </a:solidFill>
              </a:rPr>
              <a:t>Evidence:</a:t>
            </a:r>
          </a:p>
          <a:p>
            <a:endParaRPr lang="en-GB" dirty="0">
              <a:solidFill>
                <a:schemeClr val="tx1"/>
              </a:solidFill>
            </a:endParaRPr>
          </a:p>
          <a:p>
            <a:r>
              <a:rPr lang="en-GB" dirty="0">
                <a:solidFill>
                  <a:schemeClr val="tx1"/>
                </a:solidFill>
              </a:rPr>
              <a:t>Effect on population:</a:t>
            </a:r>
          </a:p>
          <a:p>
            <a:endParaRPr lang="en-GB" dirty="0">
              <a:solidFill>
                <a:schemeClr val="tx1"/>
              </a:solidFill>
            </a:endParaRPr>
          </a:p>
        </p:txBody>
      </p:sp>
      <p:sp>
        <p:nvSpPr>
          <p:cNvPr id="10" name="Rounded Rectangular Callout 9"/>
          <p:cNvSpPr/>
          <p:nvPr/>
        </p:nvSpPr>
        <p:spPr>
          <a:xfrm>
            <a:off x="3423745" y="110358"/>
            <a:ext cx="2590800" cy="2480442"/>
          </a:xfrm>
          <a:prstGeom prst="wedgeRoundRectCallout">
            <a:avLst>
              <a:gd name="adj1" fmla="val -13937"/>
              <a:gd name="adj2" fmla="val 5501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Factor 2:</a:t>
            </a:r>
          </a:p>
          <a:p>
            <a:endParaRPr lang="en-GB" dirty="0">
              <a:solidFill>
                <a:schemeClr val="tx1"/>
              </a:solidFill>
            </a:endParaRPr>
          </a:p>
          <a:p>
            <a:r>
              <a:rPr lang="en-GB" dirty="0">
                <a:solidFill>
                  <a:schemeClr val="tx1"/>
                </a:solidFill>
              </a:rPr>
              <a:t>Evidence:</a:t>
            </a:r>
          </a:p>
          <a:p>
            <a:endParaRPr lang="en-GB" dirty="0">
              <a:solidFill>
                <a:schemeClr val="tx1"/>
              </a:solidFill>
            </a:endParaRPr>
          </a:p>
          <a:p>
            <a:r>
              <a:rPr lang="en-GB" dirty="0">
                <a:solidFill>
                  <a:schemeClr val="tx1"/>
                </a:solidFill>
              </a:rPr>
              <a:t>Effect on population:</a:t>
            </a:r>
          </a:p>
          <a:p>
            <a:endParaRPr lang="en-GB" dirty="0">
              <a:solidFill>
                <a:schemeClr val="tx1"/>
              </a:solidFill>
            </a:endParaRPr>
          </a:p>
        </p:txBody>
      </p:sp>
      <p:sp>
        <p:nvSpPr>
          <p:cNvPr id="11" name="Rounded Rectangular Callout 10"/>
          <p:cNvSpPr/>
          <p:nvPr/>
        </p:nvSpPr>
        <p:spPr>
          <a:xfrm>
            <a:off x="118242" y="4167352"/>
            <a:ext cx="2743200" cy="2590800"/>
          </a:xfrm>
          <a:prstGeom prst="wedgeRoundRectCallout">
            <a:avLst>
              <a:gd name="adj1" fmla="val 34914"/>
              <a:gd name="adj2" fmla="val -5877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Factor 4:</a:t>
            </a:r>
          </a:p>
          <a:p>
            <a:endParaRPr lang="en-GB" dirty="0">
              <a:solidFill>
                <a:schemeClr val="tx1"/>
              </a:solidFill>
            </a:endParaRPr>
          </a:p>
          <a:p>
            <a:r>
              <a:rPr lang="en-GB" dirty="0">
                <a:solidFill>
                  <a:schemeClr val="tx1"/>
                </a:solidFill>
              </a:rPr>
              <a:t>Evidence:</a:t>
            </a:r>
          </a:p>
          <a:p>
            <a:endParaRPr lang="en-GB" dirty="0">
              <a:solidFill>
                <a:schemeClr val="tx1"/>
              </a:solidFill>
            </a:endParaRPr>
          </a:p>
          <a:p>
            <a:r>
              <a:rPr lang="en-GB" dirty="0">
                <a:solidFill>
                  <a:schemeClr val="tx1"/>
                </a:solidFill>
              </a:rPr>
              <a:t>Effect on population:</a:t>
            </a:r>
          </a:p>
          <a:p>
            <a:endParaRPr lang="en-GB" dirty="0">
              <a:solidFill>
                <a:schemeClr val="tx1"/>
              </a:solidFill>
            </a:endParaRPr>
          </a:p>
        </p:txBody>
      </p:sp>
    </p:spTree>
    <p:extLst>
      <p:ext uri="{BB962C8B-B14F-4D97-AF65-F5344CB8AC3E}">
        <p14:creationId xmlns:p14="http://schemas.microsoft.com/office/powerpoint/2010/main" val="349854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152" y="1550111"/>
            <a:ext cx="2209800" cy="1718050"/>
          </a:xfrm>
        </p:spPr>
        <p:txBody>
          <a:bodyPr>
            <a:normAutofit fontScale="77500" lnSpcReduction="20000"/>
          </a:bodyPr>
          <a:lstStyle/>
          <a:p>
            <a:pPr marL="0" indent="0">
              <a:buNone/>
            </a:pPr>
            <a:r>
              <a:rPr lang="en-GB" sz="1600" dirty="0"/>
              <a:t>The seed drill was built by a farmer called Jethro </a:t>
            </a:r>
            <a:r>
              <a:rPr lang="en-GB" sz="1600" dirty="0" err="1"/>
              <a:t>Tull</a:t>
            </a:r>
            <a:r>
              <a:rPr lang="en-GB" sz="1600" dirty="0"/>
              <a:t>. It was designed to be pulled by a horse and would plant seeds quickly in neat rows. This was far more effective than throwing seeds onto the field. It let farmers grow and look after crops more efficiently.</a:t>
            </a:r>
          </a:p>
        </p:txBody>
      </p:sp>
      <p:pic>
        <p:nvPicPr>
          <p:cNvPr id="2050" name="Picture 2" descr="http://ts2.mm.bing.net/th?id=H.4576782844757265&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683" y="150888"/>
            <a:ext cx="1981200" cy="13992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search-best-cartoon.com/cartoon-cow/white-cartoon-co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6844" y="3604952"/>
            <a:ext cx="1847027" cy="152065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6659617" y="5168817"/>
            <a:ext cx="2209800" cy="171805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600" dirty="0"/>
              <a:t>Farmers from the 1750s began to ‘selectively breed’ their animals. This meant that they picked the biggest animals to breed so their children would be bigger, healthier and more useful to the farmer. This simple technique made meat far more available at markets around the country.</a:t>
            </a:r>
          </a:p>
        </p:txBody>
      </p:sp>
      <p:pic>
        <p:nvPicPr>
          <p:cNvPr id="2054" name="Picture 6" descr="http://bogdanrau.com/wp-content/uploads/2012/07/jenn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1" y="3322344"/>
            <a:ext cx="2362200" cy="152798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342902" y="4843399"/>
            <a:ext cx="2553848" cy="171805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600" dirty="0"/>
              <a:t>In 1796 Edward Jenner discovered a way to inoculate people against the deadly killer smallpox! This saved hundreds of thousands of lives, especially after 1830 when it become compulsory for people to have it!</a:t>
            </a:r>
          </a:p>
        </p:txBody>
      </p:sp>
      <p:pic>
        <p:nvPicPr>
          <p:cNvPr id="2056" name="Picture 8" descr="http://www.smithlifescience.com/SciSciRevAgCropRotationn.jpg"/>
          <p:cNvPicPr>
            <a:picLocks noChangeAspect="1" noChangeArrowheads="1"/>
          </p:cNvPicPr>
          <p:nvPr/>
        </p:nvPicPr>
        <p:blipFill rotWithShape="1">
          <a:blip r:embed="rId6">
            <a:extLst>
              <a:ext uri="{28A0092B-C50C-407E-A947-70E740481C1C}">
                <a14:useLocalDpi xmlns:a14="http://schemas.microsoft.com/office/drawing/2010/main" val="0"/>
              </a:ext>
            </a:extLst>
          </a:blip>
          <a:srcRect l="20019" r="21935"/>
          <a:stretch/>
        </p:blipFill>
        <p:spPr bwMode="auto">
          <a:xfrm>
            <a:off x="6825237" y="129867"/>
            <a:ext cx="1592317" cy="1645921"/>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6487593" y="1886902"/>
            <a:ext cx="2553848" cy="171805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600" dirty="0"/>
              <a:t>Four field crop rotation was  invented by a man called Charles ‘Turnip’ Townsend. It was a system that let famers get the most of their land – after the harvest livestock would be let in which would help fertilise the land for the next crop.</a:t>
            </a:r>
          </a:p>
        </p:txBody>
      </p:sp>
      <p:pic>
        <p:nvPicPr>
          <p:cNvPr id="2058" name="Picture 10" descr="http://bynumplumbing.com/images/pipe-line-ic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4853" y="3604952"/>
            <a:ext cx="1837624" cy="1424515"/>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3287110" y="5027194"/>
            <a:ext cx="2714131" cy="171805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600" dirty="0"/>
              <a:t>Sewers were built in the fast growing cities. This removed waste from homes and business safely. They allowed streets to remain clean and stop diseases spreading. By making the cities safer places to live the sewage systems allowed more people to move there.</a:t>
            </a:r>
          </a:p>
        </p:txBody>
      </p:sp>
      <p:pic>
        <p:nvPicPr>
          <p:cNvPr id="2060" name="Picture 12" descr="http://upload.wikimedia.org/wikipedia/commons/thumb/a/ae/Factory_icon.svg/644px-Factory_icon.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14853" y="227117"/>
            <a:ext cx="1781503" cy="1659785"/>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p:cNvSpPr txBox="1">
            <a:spLocks/>
          </p:cNvSpPr>
          <p:nvPr/>
        </p:nvSpPr>
        <p:spPr>
          <a:xfrm>
            <a:off x="3356741" y="1886902"/>
            <a:ext cx="2553848" cy="171805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600" dirty="0"/>
              <a:t>Factories began to be built in Britain from around 1770. They produced more goods, more quickly which let more people buy their goods. The jobs they created attracted thousands of people into cities to work in them. </a:t>
            </a:r>
          </a:p>
        </p:txBody>
      </p:sp>
    </p:spTree>
    <p:extLst>
      <p:ext uri="{BB962C8B-B14F-4D97-AF65-F5344CB8AC3E}">
        <p14:creationId xmlns:p14="http://schemas.microsoft.com/office/powerpoint/2010/main" val="1324781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152" y="1550111"/>
            <a:ext cx="2233448" cy="1195816"/>
          </a:xfrm>
        </p:spPr>
        <p:txBody>
          <a:bodyPr>
            <a:normAutofit lnSpcReduction="10000"/>
          </a:bodyPr>
          <a:lstStyle/>
          <a:p>
            <a:pPr marL="0" indent="0">
              <a:buNone/>
            </a:pPr>
            <a:r>
              <a:rPr lang="en-GB" sz="1600" dirty="0"/>
              <a:t>Jethro </a:t>
            </a:r>
            <a:r>
              <a:rPr lang="en-GB" sz="1600" dirty="0" err="1"/>
              <a:t>Tull</a:t>
            </a:r>
            <a:r>
              <a:rPr lang="en-GB" sz="1600" dirty="0"/>
              <a:t> invented the seed drill. It let farmers plant crops more effectively. There was more food as a result.</a:t>
            </a:r>
          </a:p>
        </p:txBody>
      </p:sp>
      <p:pic>
        <p:nvPicPr>
          <p:cNvPr id="2050" name="Picture 2" descr="http://ts2.mm.bing.net/th?id=H.4576782844757265&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683" y="150888"/>
            <a:ext cx="1981200" cy="13992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search-best-cartoon.com/cartoon-cow/white-cartoon-co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6844" y="3604952"/>
            <a:ext cx="1847027" cy="152065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6659617" y="5168817"/>
            <a:ext cx="2209800" cy="17180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600" dirty="0"/>
              <a:t>Farmers began to breed much bigger livestock (cows, sheep </a:t>
            </a:r>
            <a:r>
              <a:rPr lang="en-GB" sz="1600" dirty="0" err="1"/>
              <a:t>etc</a:t>
            </a:r>
            <a:r>
              <a:rPr lang="en-GB" sz="1600" dirty="0"/>
              <a:t>) that meant that farmers had more meat to sell to market.</a:t>
            </a:r>
          </a:p>
        </p:txBody>
      </p:sp>
      <p:pic>
        <p:nvPicPr>
          <p:cNvPr id="2054" name="Picture 6" descr="http://bogdanrau.com/wp-content/uploads/2012/07/jenn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1" y="3322344"/>
            <a:ext cx="2362200" cy="152798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342902" y="4843399"/>
            <a:ext cx="2553848" cy="17180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600" dirty="0"/>
              <a:t>In 1796 a man called Edward Jenner discovered a vaccination for the deadly Small Pox. It saved millions of lives.</a:t>
            </a:r>
          </a:p>
        </p:txBody>
      </p:sp>
      <p:pic>
        <p:nvPicPr>
          <p:cNvPr id="2056" name="Picture 8" descr="http://www.smithlifescience.com/SciSciRevAgCropRotationn.jpg"/>
          <p:cNvPicPr>
            <a:picLocks noChangeAspect="1" noChangeArrowheads="1"/>
          </p:cNvPicPr>
          <p:nvPr/>
        </p:nvPicPr>
        <p:blipFill rotWithShape="1">
          <a:blip r:embed="rId6">
            <a:extLst>
              <a:ext uri="{28A0092B-C50C-407E-A947-70E740481C1C}">
                <a14:useLocalDpi xmlns:a14="http://schemas.microsoft.com/office/drawing/2010/main" val="0"/>
              </a:ext>
            </a:extLst>
          </a:blip>
          <a:srcRect l="20019" r="21935"/>
          <a:stretch/>
        </p:blipFill>
        <p:spPr bwMode="auto">
          <a:xfrm>
            <a:off x="6825237" y="129867"/>
            <a:ext cx="1592317" cy="1645921"/>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6487593" y="1886902"/>
            <a:ext cx="2553848" cy="17180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600" dirty="0"/>
              <a:t>A system of crop rotation was invented by a name with the nickname “Turnip Townsend”. His system let crops grow much faster.</a:t>
            </a:r>
          </a:p>
        </p:txBody>
      </p:sp>
      <p:pic>
        <p:nvPicPr>
          <p:cNvPr id="2058" name="Picture 10" descr="http://bynumplumbing.com/images/pipe-line-ic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4853" y="3604952"/>
            <a:ext cx="1837624" cy="1424515"/>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3287110" y="5027194"/>
            <a:ext cx="2714131" cy="12212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600" dirty="0"/>
              <a:t>Sewers took away all the waste from the cities making them much nicer places to live.</a:t>
            </a:r>
          </a:p>
        </p:txBody>
      </p:sp>
      <p:pic>
        <p:nvPicPr>
          <p:cNvPr id="2060" name="Picture 12" descr="http://upload.wikimedia.org/wikipedia/commons/thumb/a/ae/Factory_icon.svg/644px-Factory_icon.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14853" y="227117"/>
            <a:ext cx="1781503" cy="1659785"/>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p:cNvSpPr txBox="1">
            <a:spLocks/>
          </p:cNvSpPr>
          <p:nvPr/>
        </p:nvSpPr>
        <p:spPr>
          <a:xfrm>
            <a:off x="3356741" y="1886902"/>
            <a:ext cx="2553848" cy="17180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600" dirty="0"/>
              <a:t>Factories were built in Britain from 1770 . They made things faster and cheaper than before. This made people move to the cities for jobs.</a:t>
            </a:r>
          </a:p>
        </p:txBody>
      </p:sp>
    </p:spTree>
    <p:extLst>
      <p:ext uri="{BB962C8B-B14F-4D97-AF65-F5344CB8AC3E}">
        <p14:creationId xmlns:p14="http://schemas.microsoft.com/office/powerpoint/2010/main" val="1016025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bogdanrau.com/wp-content/uploads/2012/07/jenn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2213940"/>
            <a:ext cx="1722760" cy="111436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bynumplumbing.com/images/pipe-line-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9253" y="4424693"/>
            <a:ext cx="1837624" cy="1424515"/>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ular Callout 16"/>
          <p:cNvSpPr/>
          <p:nvPr/>
        </p:nvSpPr>
        <p:spPr>
          <a:xfrm>
            <a:off x="1837060" y="2099640"/>
            <a:ext cx="7239000" cy="1957978"/>
          </a:xfrm>
          <a:prstGeom prst="wedgeRoundRectCallout">
            <a:avLst>
              <a:gd name="adj1" fmla="val -56378"/>
              <a:gd name="adj2" fmla="val 2312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It was called…</a:t>
            </a:r>
          </a:p>
          <a:p>
            <a:endParaRPr lang="en-GB" dirty="0">
              <a:solidFill>
                <a:schemeClr val="tx1"/>
              </a:solidFill>
            </a:endParaRPr>
          </a:p>
          <a:p>
            <a:r>
              <a:rPr lang="en-GB" dirty="0">
                <a:solidFill>
                  <a:schemeClr val="tx1"/>
                </a:solidFill>
              </a:rPr>
              <a:t>It worked by…</a:t>
            </a:r>
          </a:p>
          <a:p>
            <a:endParaRPr lang="en-GB" dirty="0">
              <a:solidFill>
                <a:schemeClr val="tx1"/>
              </a:solidFill>
            </a:endParaRPr>
          </a:p>
          <a:p>
            <a:r>
              <a:rPr lang="en-GB" dirty="0">
                <a:solidFill>
                  <a:schemeClr val="tx1"/>
                </a:solidFill>
              </a:rPr>
              <a:t>It increased population and made people move to the cities because…. </a:t>
            </a:r>
          </a:p>
          <a:p>
            <a:endParaRPr lang="en-GB" dirty="0">
              <a:solidFill>
                <a:schemeClr val="tx1"/>
              </a:solidFill>
            </a:endParaRPr>
          </a:p>
        </p:txBody>
      </p:sp>
      <p:sp>
        <p:nvSpPr>
          <p:cNvPr id="18" name="Rounded Rectangular Callout 17"/>
          <p:cNvSpPr/>
          <p:nvPr/>
        </p:nvSpPr>
        <p:spPr>
          <a:xfrm>
            <a:off x="38100" y="4252322"/>
            <a:ext cx="7239000" cy="1957978"/>
          </a:xfrm>
          <a:prstGeom prst="wedgeRoundRectCallout">
            <a:avLst>
              <a:gd name="adj1" fmla="val 57043"/>
              <a:gd name="adj2" fmla="val 2410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It was called…</a:t>
            </a:r>
          </a:p>
          <a:p>
            <a:endParaRPr lang="en-GB" dirty="0">
              <a:solidFill>
                <a:schemeClr val="tx1"/>
              </a:solidFill>
            </a:endParaRPr>
          </a:p>
          <a:p>
            <a:r>
              <a:rPr lang="en-GB" dirty="0">
                <a:solidFill>
                  <a:schemeClr val="tx1"/>
                </a:solidFill>
              </a:rPr>
              <a:t>It worked by…</a:t>
            </a:r>
          </a:p>
          <a:p>
            <a:endParaRPr lang="en-GB" dirty="0">
              <a:solidFill>
                <a:schemeClr val="tx1"/>
              </a:solidFill>
            </a:endParaRPr>
          </a:p>
          <a:p>
            <a:r>
              <a:rPr lang="en-GB" dirty="0">
                <a:solidFill>
                  <a:schemeClr val="tx1"/>
                </a:solidFill>
              </a:rPr>
              <a:t>It increased population and made people move to the cities because…. </a:t>
            </a:r>
          </a:p>
          <a:p>
            <a:endParaRPr lang="en-GB" dirty="0">
              <a:solidFill>
                <a:schemeClr val="tx1"/>
              </a:solidFill>
            </a:endParaRPr>
          </a:p>
        </p:txBody>
      </p:sp>
      <p:pic>
        <p:nvPicPr>
          <p:cNvPr id="19" name="Picture 8" descr="http://www.smithlifescience.com/SciSciRevAgCropRotationn.jpg"/>
          <p:cNvPicPr>
            <a:picLocks noChangeAspect="1" noChangeArrowheads="1"/>
          </p:cNvPicPr>
          <p:nvPr/>
        </p:nvPicPr>
        <p:blipFill rotWithShape="1">
          <a:blip r:embed="rId5">
            <a:extLst>
              <a:ext uri="{28A0092B-C50C-407E-A947-70E740481C1C}">
                <a14:useLocalDpi xmlns:a14="http://schemas.microsoft.com/office/drawing/2010/main" val="0"/>
              </a:ext>
            </a:extLst>
          </a:blip>
          <a:srcRect l="20019" r="21935"/>
          <a:stretch/>
        </p:blipFill>
        <p:spPr bwMode="auto">
          <a:xfrm>
            <a:off x="7784335" y="3674"/>
            <a:ext cx="1227460" cy="1268781"/>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ular Callout 14"/>
          <p:cNvSpPr/>
          <p:nvPr/>
        </p:nvSpPr>
        <p:spPr>
          <a:xfrm>
            <a:off x="152400" y="3674"/>
            <a:ext cx="7239000" cy="1957978"/>
          </a:xfrm>
          <a:prstGeom prst="wedgeRoundRectCallout">
            <a:avLst>
              <a:gd name="adj1" fmla="val 60201"/>
              <a:gd name="adj2" fmla="val 2215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It was called…</a:t>
            </a:r>
          </a:p>
          <a:p>
            <a:endParaRPr lang="en-GB" dirty="0">
              <a:solidFill>
                <a:schemeClr val="tx1"/>
              </a:solidFill>
            </a:endParaRPr>
          </a:p>
          <a:p>
            <a:r>
              <a:rPr lang="en-GB" dirty="0">
                <a:solidFill>
                  <a:schemeClr val="tx1"/>
                </a:solidFill>
              </a:rPr>
              <a:t>It worked by…</a:t>
            </a:r>
          </a:p>
          <a:p>
            <a:endParaRPr lang="en-GB" dirty="0">
              <a:solidFill>
                <a:schemeClr val="tx1"/>
              </a:solidFill>
            </a:endParaRPr>
          </a:p>
          <a:p>
            <a:r>
              <a:rPr lang="en-GB" dirty="0">
                <a:solidFill>
                  <a:schemeClr val="tx1"/>
                </a:solidFill>
              </a:rPr>
              <a:t>It increased population and made people move to the cities because…. </a:t>
            </a:r>
          </a:p>
          <a:p>
            <a:endParaRPr lang="en-GB" dirty="0">
              <a:solidFill>
                <a:schemeClr val="tx1"/>
              </a:solidFill>
            </a:endParaRPr>
          </a:p>
        </p:txBody>
      </p:sp>
    </p:spTree>
    <p:extLst>
      <p:ext uri="{BB962C8B-B14F-4D97-AF65-F5344CB8AC3E}">
        <p14:creationId xmlns:p14="http://schemas.microsoft.com/office/powerpoint/2010/main" val="572908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4592" y="150448"/>
            <a:ext cx="4214813" cy="994172"/>
          </a:xfrm>
        </p:spPr>
        <p:txBody>
          <a:bodyPr>
            <a:normAutofit fontScale="90000"/>
          </a:bodyPr>
          <a:lstStyle/>
          <a:p>
            <a:r>
              <a:rPr lang="en-GB" b="1" u="sng" dirty="0"/>
              <a:t>EAL ASSISSTANCE SHEET</a:t>
            </a:r>
          </a:p>
        </p:txBody>
      </p:sp>
      <p:sp>
        <p:nvSpPr>
          <p:cNvPr id="31" name="Rounded Rectangular Callout 30"/>
          <p:cNvSpPr/>
          <p:nvPr/>
        </p:nvSpPr>
        <p:spPr>
          <a:xfrm>
            <a:off x="1174115" y="1506321"/>
            <a:ext cx="6400165" cy="493930"/>
          </a:xfrm>
          <a:prstGeom prst="wedgeRoundRectCallout">
            <a:avLst>
              <a:gd name="adj1" fmla="val -20000"/>
              <a:gd name="adj2" fmla="val -7480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rPr>
              <a:t>1. Can you match the words to the correct image?</a:t>
            </a:r>
          </a:p>
        </p:txBody>
      </p:sp>
      <p:sp>
        <p:nvSpPr>
          <p:cNvPr id="19" name="Rounded Rectangle 5">
            <a:extLst>
              <a:ext uri="{FF2B5EF4-FFF2-40B4-BE49-F238E27FC236}">
                <a16:creationId xmlns:a16="http://schemas.microsoft.com/office/drawing/2014/main" id="{4004F3AB-23AF-4092-842B-1A7E64D013E3}"/>
              </a:ext>
            </a:extLst>
          </p:cNvPr>
          <p:cNvSpPr/>
          <p:nvPr/>
        </p:nvSpPr>
        <p:spPr>
          <a:xfrm>
            <a:off x="177867" y="2096698"/>
            <a:ext cx="8788267" cy="199388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2" name="Rounded Rectangle 5">
            <a:extLst>
              <a:ext uri="{FF2B5EF4-FFF2-40B4-BE49-F238E27FC236}">
                <a16:creationId xmlns:a16="http://schemas.microsoft.com/office/drawing/2014/main" id="{031C5EFA-ADC9-4A0E-A6BA-B5A50EEE36D8}"/>
              </a:ext>
            </a:extLst>
          </p:cNvPr>
          <p:cNvSpPr/>
          <p:nvPr/>
        </p:nvSpPr>
        <p:spPr>
          <a:xfrm>
            <a:off x="389071" y="2312904"/>
            <a:ext cx="1570088" cy="62099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smtClean="0">
                <a:solidFill>
                  <a:schemeClr val="tx1"/>
                </a:solidFill>
              </a:rPr>
              <a:t>Crops</a:t>
            </a:r>
            <a:endParaRPr lang="en-GB" sz="1350" dirty="0">
              <a:solidFill>
                <a:schemeClr val="tx1"/>
              </a:solidFill>
            </a:endParaRPr>
          </a:p>
        </p:txBody>
      </p:sp>
      <p:sp>
        <p:nvSpPr>
          <p:cNvPr id="11" name="Rounded Rectangle 5">
            <a:extLst>
              <a:ext uri="{FF2B5EF4-FFF2-40B4-BE49-F238E27FC236}">
                <a16:creationId xmlns:a16="http://schemas.microsoft.com/office/drawing/2014/main" id="{28102C21-F81F-4444-999B-63AC4761DE3F}"/>
              </a:ext>
            </a:extLst>
          </p:cNvPr>
          <p:cNvSpPr/>
          <p:nvPr/>
        </p:nvSpPr>
        <p:spPr>
          <a:xfrm>
            <a:off x="177867" y="4236886"/>
            <a:ext cx="8788267" cy="224011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TextBox 11">
            <a:extLst>
              <a:ext uri="{FF2B5EF4-FFF2-40B4-BE49-F238E27FC236}">
                <a16:creationId xmlns:a16="http://schemas.microsoft.com/office/drawing/2014/main" id="{17B4DF05-92C0-4765-ACEA-1643B30D8702}"/>
              </a:ext>
            </a:extLst>
          </p:cNvPr>
          <p:cNvSpPr txBox="1"/>
          <p:nvPr/>
        </p:nvSpPr>
        <p:spPr>
          <a:xfrm>
            <a:off x="1541330" y="4333333"/>
            <a:ext cx="8076632" cy="300082"/>
          </a:xfrm>
          <a:prstGeom prst="rect">
            <a:avLst/>
          </a:prstGeom>
          <a:noFill/>
        </p:spPr>
        <p:txBody>
          <a:bodyPr wrap="square" rtlCol="0">
            <a:spAutoFit/>
          </a:bodyPr>
          <a:lstStyle/>
          <a:p>
            <a:r>
              <a:rPr lang="en-GB" sz="1350" dirty="0"/>
              <a:t>Challenge: Write a paragraph using all of the words above. Make sure it makes sense!</a:t>
            </a:r>
          </a:p>
        </p:txBody>
      </p:sp>
      <p:sp>
        <p:nvSpPr>
          <p:cNvPr id="13" name="Rounded Rectangle 5">
            <a:extLst>
              <a:ext uri="{FF2B5EF4-FFF2-40B4-BE49-F238E27FC236}">
                <a16:creationId xmlns:a16="http://schemas.microsoft.com/office/drawing/2014/main" id="{7290A168-92DD-4119-B1EA-2872940F7C45}"/>
              </a:ext>
            </a:extLst>
          </p:cNvPr>
          <p:cNvSpPr/>
          <p:nvPr/>
        </p:nvSpPr>
        <p:spPr>
          <a:xfrm>
            <a:off x="368731" y="4629874"/>
            <a:ext cx="8406536" cy="113979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 name="Rounded Rectangle 5">
            <a:extLst>
              <a:ext uri="{FF2B5EF4-FFF2-40B4-BE49-F238E27FC236}">
                <a16:creationId xmlns:a16="http://schemas.microsoft.com/office/drawing/2014/main" id="{718602D2-26ED-4103-9326-5B109E6278B2}"/>
              </a:ext>
            </a:extLst>
          </p:cNvPr>
          <p:cNvSpPr/>
          <p:nvPr/>
        </p:nvSpPr>
        <p:spPr>
          <a:xfrm>
            <a:off x="3637065" y="2307103"/>
            <a:ext cx="1570088" cy="62099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smtClean="0">
                <a:solidFill>
                  <a:schemeClr val="tx1"/>
                </a:solidFill>
              </a:rPr>
              <a:t>Seeds</a:t>
            </a:r>
            <a:endParaRPr lang="en-GB" sz="1350" dirty="0">
              <a:solidFill>
                <a:schemeClr val="tx1"/>
              </a:solidFill>
            </a:endParaRPr>
          </a:p>
        </p:txBody>
      </p:sp>
      <p:sp>
        <p:nvSpPr>
          <p:cNvPr id="21" name="Rounded Rectangle 5">
            <a:extLst>
              <a:ext uri="{FF2B5EF4-FFF2-40B4-BE49-F238E27FC236}">
                <a16:creationId xmlns:a16="http://schemas.microsoft.com/office/drawing/2014/main" id="{CACECD12-77AE-4639-BD67-0AAA58DE152B}"/>
              </a:ext>
            </a:extLst>
          </p:cNvPr>
          <p:cNvSpPr/>
          <p:nvPr/>
        </p:nvSpPr>
        <p:spPr>
          <a:xfrm>
            <a:off x="7088896" y="2369593"/>
            <a:ext cx="1570088" cy="62099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smtClean="0">
                <a:solidFill>
                  <a:schemeClr val="tx1"/>
                </a:solidFill>
              </a:rPr>
              <a:t>Vaccine</a:t>
            </a:r>
            <a:endParaRPr lang="en-GB" sz="1350" dirty="0">
              <a:solidFill>
                <a:schemeClr val="tx1"/>
              </a:solidFill>
            </a:endParaRPr>
          </a:p>
        </p:txBody>
      </p:sp>
      <p:pic>
        <p:nvPicPr>
          <p:cNvPr id="8" name="Picture 7">
            <a:extLst>
              <a:ext uri="{FF2B5EF4-FFF2-40B4-BE49-F238E27FC236}">
                <a16:creationId xmlns:a16="http://schemas.microsoft.com/office/drawing/2014/main" id="{29678E35-7D80-4D0C-A45D-4DAE3524D99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870"/>
          <a:stretch/>
        </p:blipFill>
        <p:spPr>
          <a:xfrm>
            <a:off x="7391400" y="3122415"/>
            <a:ext cx="952912" cy="80168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3138501"/>
            <a:ext cx="770853" cy="770853"/>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21111"/>
          <a:stretch/>
        </p:blipFill>
        <p:spPr>
          <a:xfrm>
            <a:off x="416974" y="2945116"/>
            <a:ext cx="1214937" cy="958450"/>
          </a:xfrm>
          <a:prstGeom prst="rect">
            <a:avLst/>
          </a:prstGeom>
        </p:spPr>
      </p:pic>
    </p:spTree>
    <p:extLst>
      <p:ext uri="{BB962C8B-B14F-4D97-AF65-F5344CB8AC3E}">
        <p14:creationId xmlns:p14="http://schemas.microsoft.com/office/powerpoint/2010/main" val="4011753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2770823"/>
              </p:ext>
            </p:extLst>
          </p:nvPr>
        </p:nvGraphicFramePr>
        <p:xfrm>
          <a:off x="228600" y="152400"/>
          <a:ext cx="8763000" cy="8529895"/>
        </p:xfrm>
        <a:graphic>
          <a:graphicData uri="http://schemas.openxmlformats.org/drawingml/2006/table">
            <a:tbl>
              <a:tblPr firstRow="1" firstCol="1" lastRow="1" lastCol="1" bandRow="1" bandCol="1">
                <a:tableStyleId>{5C22544A-7EE6-4342-B048-85BDC9FD1C3A}</a:tableStyleId>
              </a:tblPr>
              <a:tblGrid>
                <a:gridCol w="669642">
                  <a:extLst>
                    <a:ext uri="{9D8B030D-6E8A-4147-A177-3AD203B41FA5}">
                      <a16:colId xmlns:a16="http://schemas.microsoft.com/office/drawing/2014/main" val="20000"/>
                    </a:ext>
                  </a:extLst>
                </a:gridCol>
                <a:gridCol w="2063792">
                  <a:extLst>
                    <a:ext uri="{9D8B030D-6E8A-4147-A177-3AD203B41FA5}">
                      <a16:colId xmlns:a16="http://schemas.microsoft.com/office/drawing/2014/main" val="20001"/>
                    </a:ext>
                  </a:extLst>
                </a:gridCol>
                <a:gridCol w="2301190">
                  <a:extLst>
                    <a:ext uri="{9D8B030D-6E8A-4147-A177-3AD203B41FA5}">
                      <a16:colId xmlns:a16="http://schemas.microsoft.com/office/drawing/2014/main" val="20002"/>
                    </a:ext>
                  </a:extLst>
                </a:gridCol>
                <a:gridCol w="1031896">
                  <a:extLst>
                    <a:ext uri="{9D8B030D-6E8A-4147-A177-3AD203B41FA5}">
                      <a16:colId xmlns:a16="http://schemas.microsoft.com/office/drawing/2014/main" val="20003"/>
                    </a:ext>
                  </a:extLst>
                </a:gridCol>
                <a:gridCol w="1268174">
                  <a:extLst>
                    <a:ext uri="{9D8B030D-6E8A-4147-A177-3AD203B41FA5}">
                      <a16:colId xmlns:a16="http://schemas.microsoft.com/office/drawing/2014/main" val="20004"/>
                    </a:ext>
                  </a:extLst>
                </a:gridCol>
                <a:gridCol w="1428306">
                  <a:extLst>
                    <a:ext uri="{9D8B030D-6E8A-4147-A177-3AD203B41FA5}">
                      <a16:colId xmlns:a16="http://schemas.microsoft.com/office/drawing/2014/main" val="20005"/>
                    </a:ext>
                  </a:extLst>
                </a:gridCol>
              </a:tblGrid>
              <a:tr h="423623">
                <a:tc>
                  <a:txBody>
                    <a:bodyPr/>
                    <a:lstStyle/>
                    <a:p>
                      <a:pPr algn="ctr">
                        <a:lnSpc>
                          <a:spcPct val="115000"/>
                        </a:lnSpc>
                        <a:spcAft>
                          <a:spcPts val="0"/>
                        </a:spcAft>
                      </a:pPr>
                      <a:r>
                        <a:rPr lang="en-GB" sz="1200" dirty="0">
                          <a:solidFill>
                            <a:schemeClr val="tx1"/>
                          </a:solidFill>
                          <a:effectLst/>
                        </a:rPr>
                        <a:t>Lesson/Topic</a:t>
                      </a:r>
                      <a:endParaRPr lang="en-GB" sz="1200" dirty="0">
                        <a:solidFill>
                          <a:schemeClr val="tx1"/>
                        </a:solidFill>
                        <a:effectLst/>
                        <a:latin typeface="Times New Roman" panose="02020603050405020304" pitchFamily="18" charset="0"/>
                        <a:ea typeface="Times New Roman" panose="02020603050405020304" pitchFamily="18" charset="0"/>
                      </a:endParaRPr>
                    </a:p>
                  </a:txBody>
                  <a:tcPr marL="49004" marR="49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a:solidFill>
                            <a:schemeClr val="tx1"/>
                          </a:solidFill>
                          <a:effectLst/>
                        </a:rPr>
                        <a:t> </a:t>
                      </a:r>
                    </a:p>
                    <a:p>
                      <a:pPr algn="ctr">
                        <a:lnSpc>
                          <a:spcPct val="115000"/>
                        </a:lnSpc>
                        <a:spcAft>
                          <a:spcPts val="0"/>
                        </a:spcAft>
                      </a:pPr>
                      <a:r>
                        <a:rPr lang="en-GB" sz="1200">
                          <a:solidFill>
                            <a:schemeClr val="tx1"/>
                          </a:solidFill>
                          <a:effectLst/>
                        </a:rPr>
                        <a:t>Learning Objectives</a:t>
                      </a:r>
                    </a:p>
                    <a:p>
                      <a:pPr algn="ctr">
                        <a:lnSpc>
                          <a:spcPct val="115000"/>
                        </a:lnSpc>
                        <a:spcAft>
                          <a:spcPts val="0"/>
                        </a:spcAft>
                      </a:pPr>
                      <a:r>
                        <a:rPr lang="en-GB" sz="1200">
                          <a:solidFill>
                            <a:schemeClr val="tx1"/>
                          </a:solidFill>
                          <a:effectLst/>
                        </a:rPr>
                        <a:t> </a:t>
                      </a:r>
                      <a:endParaRPr lang="en-GB" sz="1200">
                        <a:solidFill>
                          <a:schemeClr val="tx1"/>
                        </a:solidFill>
                        <a:effectLst/>
                        <a:latin typeface="Times New Roman" panose="02020603050405020304" pitchFamily="18" charset="0"/>
                        <a:ea typeface="Times New Roman" panose="02020603050405020304" pitchFamily="18" charset="0"/>
                      </a:endParaRPr>
                    </a:p>
                  </a:txBody>
                  <a:tcPr marL="49004" marR="4900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a:solidFill>
                            <a:schemeClr val="tx1"/>
                          </a:solidFill>
                          <a:effectLst/>
                        </a:rPr>
                        <a:t>Learning episodes</a:t>
                      </a:r>
                      <a:endParaRPr lang="en-GB" sz="1200">
                        <a:solidFill>
                          <a:schemeClr val="tx1"/>
                        </a:solidFill>
                        <a:effectLst/>
                        <a:latin typeface="Times New Roman" panose="02020603050405020304" pitchFamily="18" charset="0"/>
                        <a:ea typeface="Times New Roman" panose="02020603050405020304" pitchFamily="18" charset="0"/>
                      </a:endParaRPr>
                    </a:p>
                  </a:txBody>
                  <a:tcPr marL="49004" marR="49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a:solidFill>
                            <a:schemeClr val="tx1"/>
                          </a:solidFill>
                          <a:effectLst/>
                        </a:rPr>
                        <a:t>Key Words</a:t>
                      </a:r>
                      <a:endParaRPr lang="en-GB" sz="1200">
                        <a:solidFill>
                          <a:schemeClr val="tx1"/>
                        </a:solidFill>
                        <a:effectLst/>
                        <a:latin typeface="Times New Roman" panose="02020603050405020304" pitchFamily="18" charset="0"/>
                        <a:ea typeface="Times New Roman" panose="02020603050405020304" pitchFamily="18" charset="0"/>
                      </a:endParaRPr>
                    </a:p>
                  </a:txBody>
                  <a:tcPr marL="49004" marR="49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a:solidFill>
                            <a:schemeClr val="tx1"/>
                          </a:solidFill>
                          <a:effectLst/>
                        </a:rPr>
                        <a:t>Resources</a:t>
                      </a:r>
                      <a:endParaRPr lang="en-GB" sz="1200">
                        <a:solidFill>
                          <a:schemeClr val="tx1"/>
                        </a:solidFill>
                        <a:effectLst/>
                        <a:latin typeface="Times New Roman" panose="02020603050405020304" pitchFamily="18" charset="0"/>
                        <a:ea typeface="Times New Roman" panose="02020603050405020304" pitchFamily="18" charset="0"/>
                      </a:endParaRPr>
                    </a:p>
                  </a:txBody>
                  <a:tcPr marL="49004" marR="49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a:solidFill>
                            <a:schemeClr val="tx1"/>
                          </a:solidFill>
                          <a:effectLst/>
                        </a:rPr>
                        <a:t>Assessment</a:t>
                      </a:r>
                      <a:endParaRPr lang="en-GB" sz="1200">
                        <a:solidFill>
                          <a:schemeClr val="tx1"/>
                        </a:solidFill>
                        <a:effectLst/>
                        <a:latin typeface="Times New Roman" panose="02020603050405020304" pitchFamily="18" charset="0"/>
                        <a:ea typeface="Times New Roman" panose="02020603050405020304" pitchFamily="18" charset="0"/>
                      </a:endParaRPr>
                    </a:p>
                  </a:txBody>
                  <a:tcPr marL="49004" marR="49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183602">
                <a:tc>
                  <a:txBody>
                    <a:bodyPr/>
                    <a:lstStyle/>
                    <a:p>
                      <a:pPr>
                        <a:lnSpc>
                          <a:spcPct val="115000"/>
                        </a:lnSpc>
                        <a:spcAft>
                          <a:spcPts val="0"/>
                        </a:spcAft>
                      </a:pPr>
                      <a:r>
                        <a:rPr lang="en-GB" sz="1200">
                          <a:solidFill>
                            <a:schemeClr val="tx1"/>
                          </a:solidFill>
                          <a:effectLst/>
                        </a:rPr>
                        <a:t> </a:t>
                      </a:r>
                    </a:p>
                    <a:p>
                      <a:pPr>
                        <a:lnSpc>
                          <a:spcPct val="115000"/>
                        </a:lnSpc>
                        <a:spcAft>
                          <a:spcPts val="0"/>
                        </a:spcAft>
                      </a:pPr>
                      <a:r>
                        <a:rPr lang="en-GB" sz="1200">
                          <a:solidFill>
                            <a:schemeClr val="tx1"/>
                          </a:solidFill>
                          <a:effectLst/>
                        </a:rPr>
                        <a:t>2. Population boom during the Ind Rev.</a:t>
                      </a:r>
                      <a:endParaRPr lang="en-GB" sz="1200">
                        <a:solidFill>
                          <a:schemeClr val="tx1"/>
                        </a:solidFill>
                        <a:effectLst/>
                        <a:latin typeface="Times New Roman" panose="02020603050405020304" pitchFamily="18" charset="0"/>
                        <a:ea typeface="Times New Roman" panose="02020603050405020304" pitchFamily="18" charset="0"/>
                      </a:endParaRPr>
                    </a:p>
                  </a:txBody>
                  <a:tcPr marL="49004" marR="490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panose="05050102010706020507" pitchFamily="18" charset="2"/>
                        <a:buChar char=""/>
                      </a:pPr>
                      <a:r>
                        <a:rPr lang="en-GB" sz="1200" dirty="0">
                          <a:solidFill>
                            <a:schemeClr val="tx1"/>
                          </a:solidFill>
                          <a:effectLst/>
                        </a:rPr>
                        <a:t>Identify the key changes to population during the Industrial Revolution.</a:t>
                      </a:r>
                    </a:p>
                    <a:p>
                      <a:pPr marL="342900" lvl="0" indent="-342900">
                        <a:lnSpc>
                          <a:spcPct val="115000"/>
                        </a:lnSpc>
                        <a:spcAft>
                          <a:spcPts val="0"/>
                        </a:spcAft>
                        <a:buFont typeface="Symbol" panose="05050102010706020507" pitchFamily="18" charset="2"/>
                        <a:buChar char=""/>
                      </a:pPr>
                      <a:r>
                        <a:rPr lang="en-GB" sz="1200" dirty="0">
                          <a:solidFill>
                            <a:schemeClr val="tx1"/>
                          </a:solidFill>
                          <a:effectLst/>
                        </a:rPr>
                        <a:t>Describe the key changes to population during the Industrial Revolution.</a:t>
                      </a:r>
                    </a:p>
                    <a:p>
                      <a:pPr marL="342900" lvl="0" indent="-342900">
                        <a:lnSpc>
                          <a:spcPct val="115000"/>
                        </a:lnSpc>
                        <a:spcAft>
                          <a:spcPts val="0"/>
                        </a:spcAft>
                        <a:buFont typeface="Symbol" panose="05050102010706020507" pitchFamily="18" charset="2"/>
                        <a:buChar char=""/>
                      </a:pPr>
                      <a:r>
                        <a:rPr lang="en-GB" sz="1200" dirty="0">
                          <a:solidFill>
                            <a:schemeClr val="tx1"/>
                          </a:solidFill>
                          <a:effectLst/>
                        </a:rPr>
                        <a:t>Explain the key changes that occurred to population during the </a:t>
                      </a:r>
                      <a:r>
                        <a:rPr lang="en-GB" sz="1200" dirty="0" err="1">
                          <a:solidFill>
                            <a:schemeClr val="tx1"/>
                          </a:solidFill>
                          <a:effectLst/>
                        </a:rPr>
                        <a:t>Ind</a:t>
                      </a:r>
                      <a:r>
                        <a:rPr lang="en-GB" sz="1200" dirty="0">
                          <a:solidFill>
                            <a:schemeClr val="tx1"/>
                          </a:solidFill>
                          <a:effectLst/>
                        </a:rPr>
                        <a:t> Rev.</a:t>
                      </a:r>
                      <a:endParaRPr lang="en-GB" sz="1200" dirty="0">
                        <a:solidFill>
                          <a:schemeClr val="tx1"/>
                        </a:solidFill>
                        <a:effectLst/>
                        <a:latin typeface="Times New Roman" panose="02020603050405020304" pitchFamily="18" charset="0"/>
                        <a:ea typeface="Times New Roman" panose="02020603050405020304" pitchFamily="18" charset="0"/>
                      </a:endParaRPr>
                    </a:p>
                  </a:txBody>
                  <a:tcPr marL="49004" marR="490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200">
                          <a:solidFill>
                            <a:schemeClr val="tx1"/>
                          </a:solidFill>
                          <a:effectLst/>
                        </a:rPr>
                        <a:t>1. Think, pair, share responses to the graphic showing demographic change and urbanisation.</a:t>
                      </a:r>
                    </a:p>
                    <a:p>
                      <a:pPr>
                        <a:lnSpc>
                          <a:spcPct val="115000"/>
                        </a:lnSpc>
                        <a:spcAft>
                          <a:spcPts val="0"/>
                        </a:spcAft>
                      </a:pPr>
                      <a:r>
                        <a:rPr lang="en-GB" sz="1200">
                          <a:solidFill>
                            <a:schemeClr val="tx1"/>
                          </a:solidFill>
                          <a:effectLst/>
                        </a:rPr>
                        <a:t> </a:t>
                      </a:r>
                    </a:p>
                    <a:p>
                      <a:pPr>
                        <a:lnSpc>
                          <a:spcPct val="115000"/>
                        </a:lnSpc>
                        <a:spcAft>
                          <a:spcPts val="0"/>
                        </a:spcAft>
                      </a:pPr>
                      <a:r>
                        <a:rPr lang="en-GB" sz="1200">
                          <a:solidFill>
                            <a:schemeClr val="tx1"/>
                          </a:solidFill>
                          <a:effectLst/>
                        </a:rPr>
                        <a:t>2. Pupils use the empty spider diagram (or draw their own) to fill in from the factors sheet. Factor sheet can be given directly to students in groups, it could be cut up and placed around sides of room or it could be printed off once and used as a teacher model with pupils coming up to look at it before repeating notes to a partner.</a:t>
                      </a:r>
                    </a:p>
                    <a:p>
                      <a:pPr>
                        <a:lnSpc>
                          <a:spcPct val="115000"/>
                        </a:lnSpc>
                        <a:spcAft>
                          <a:spcPts val="0"/>
                        </a:spcAft>
                      </a:pPr>
                      <a:r>
                        <a:rPr lang="en-GB" sz="1200">
                          <a:solidFill>
                            <a:schemeClr val="tx1"/>
                          </a:solidFill>
                          <a:effectLst/>
                        </a:rPr>
                        <a:t> </a:t>
                      </a:r>
                    </a:p>
                    <a:p>
                      <a:pPr>
                        <a:lnSpc>
                          <a:spcPct val="115000"/>
                        </a:lnSpc>
                        <a:spcAft>
                          <a:spcPts val="0"/>
                        </a:spcAft>
                      </a:pPr>
                      <a:r>
                        <a:rPr lang="en-GB" sz="1200">
                          <a:solidFill>
                            <a:schemeClr val="tx1"/>
                          </a:solidFill>
                          <a:effectLst/>
                        </a:rPr>
                        <a:t>3. Spot check understanding. Vital that pupils have understood what the factors are and how they would have impacted population.</a:t>
                      </a:r>
                    </a:p>
                    <a:p>
                      <a:pPr>
                        <a:lnSpc>
                          <a:spcPct val="115000"/>
                        </a:lnSpc>
                        <a:spcAft>
                          <a:spcPts val="0"/>
                        </a:spcAft>
                      </a:pPr>
                      <a:r>
                        <a:rPr lang="en-GB" sz="1200">
                          <a:solidFill>
                            <a:schemeClr val="tx1"/>
                          </a:solidFill>
                          <a:effectLst/>
                        </a:rPr>
                        <a:t> </a:t>
                      </a:r>
                    </a:p>
                    <a:p>
                      <a:pPr>
                        <a:lnSpc>
                          <a:spcPct val="115000"/>
                        </a:lnSpc>
                        <a:spcAft>
                          <a:spcPts val="0"/>
                        </a:spcAft>
                      </a:pPr>
                      <a:r>
                        <a:rPr lang="en-GB" sz="1200">
                          <a:solidFill>
                            <a:schemeClr val="tx1"/>
                          </a:solidFill>
                          <a:effectLst/>
                        </a:rPr>
                        <a:t>4. Time traveller exercise – pupils explaining the differences between 1750 and 1900 and why they have occurred. </a:t>
                      </a:r>
                    </a:p>
                    <a:p>
                      <a:pPr>
                        <a:lnSpc>
                          <a:spcPct val="115000"/>
                        </a:lnSpc>
                        <a:spcAft>
                          <a:spcPts val="0"/>
                        </a:spcAft>
                      </a:pPr>
                      <a:r>
                        <a:rPr lang="en-GB" sz="1200">
                          <a:solidFill>
                            <a:schemeClr val="tx1"/>
                          </a:solidFill>
                          <a:effectLst/>
                        </a:rPr>
                        <a:t> </a:t>
                      </a:r>
                    </a:p>
                    <a:p>
                      <a:pPr>
                        <a:lnSpc>
                          <a:spcPct val="115000"/>
                        </a:lnSpc>
                        <a:spcAft>
                          <a:spcPts val="0"/>
                        </a:spcAft>
                      </a:pPr>
                      <a:r>
                        <a:rPr lang="en-GB" sz="1200">
                          <a:solidFill>
                            <a:schemeClr val="tx1"/>
                          </a:solidFill>
                          <a:effectLst/>
                        </a:rPr>
                        <a:t>5. Pupils to vote for the most important factor with a post it note that also justifies their choice.</a:t>
                      </a:r>
                      <a:endParaRPr lang="en-GB" sz="1200">
                        <a:solidFill>
                          <a:schemeClr val="tx1"/>
                        </a:solidFill>
                        <a:effectLst/>
                        <a:latin typeface="Times New Roman" panose="02020603050405020304" pitchFamily="18" charset="0"/>
                        <a:ea typeface="Times New Roman" panose="02020603050405020304" pitchFamily="18" charset="0"/>
                      </a:endParaRPr>
                    </a:p>
                  </a:txBody>
                  <a:tcPr marL="49004" marR="490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01295">
                        <a:lnSpc>
                          <a:spcPct val="115000"/>
                        </a:lnSpc>
                        <a:spcAft>
                          <a:spcPts val="0"/>
                        </a:spcAft>
                      </a:pPr>
                      <a:r>
                        <a:rPr lang="en-GB" sz="1200">
                          <a:solidFill>
                            <a:schemeClr val="tx1"/>
                          </a:solidFill>
                          <a:effectLst/>
                        </a:rPr>
                        <a:t> </a:t>
                      </a:r>
                    </a:p>
                    <a:p>
                      <a:pPr marL="201295">
                        <a:lnSpc>
                          <a:spcPct val="115000"/>
                        </a:lnSpc>
                        <a:spcAft>
                          <a:spcPts val="0"/>
                        </a:spcAft>
                      </a:pPr>
                      <a:r>
                        <a:rPr lang="en-GB" sz="1200">
                          <a:solidFill>
                            <a:schemeClr val="tx1"/>
                          </a:solidFill>
                          <a:effectLst/>
                        </a:rPr>
                        <a:t>Population</a:t>
                      </a:r>
                    </a:p>
                    <a:p>
                      <a:pPr marL="201295">
                        <a:lnSpc>
                          <a:spcPct val="115000"/>
                        </a:lnSpc>
                        <a:spcAft>
                          <a:spcPts val="0"/>
                        </a:spcAft>
                      </a:pPr>
                      <a:r>
                        <a:rPr lang="en-GB" sz="1200">
                          <a:solidFill>
                            <a:schemeClr val="tx1"/>
                          </a:solidFill>
                          <a:effectLst/>
                        </a:rPr>
                        <a:t>Factories</a:t>
                      </a:r>
                    </a:p>
                    <a:p>
                      <a:pPr marL="201295">
                        <a:lnSpc>
                          <a:spcPct val="115000"/>
                        </a:lnSpc>
                        <a:spcAft>
                          <a:spcPts val="0"/>
                        </a:spcAft>
                      </a:pPr>
                      <a:r>
                        <a:rPr lang="en-GB" sz="1200">
                          <a:solidFill>
                            <a:schemeClr val="tx1"/>
                          </a:solidFill>
                          <a:effectLst/>
                        </a:rPr>
                        <a:t>Sewers</a:t>
                      </a:r>
                    </a:p>
                    <a:p>
                      <a:pPr marL="201295">
                        <a:lnSpc>
                          <a:spcPct val="115000"/>
                        </a:lnSpc>
                        <a:spcAft>
                          <a:spcPts val="0"/>
                        </a:spcAft>
                      </a:pPr>
                      <a:r>
                        <a:rPr lang="en-GB" sz="1200">
                          <a:solidFill>
                            <a:schemeClr val="tx1"/>
                          </a:solidFill>
                          <a:effectLst/>
                        </a:rPr>
                        <a:t>Innoculation</a:t>
                      </a:r>
                    </a:p>
                    <a:p>
                      <a:pPr marL="201295">
                        <a:lnSpc>
                          <a:spcPct val="115000"/>
                        </a:lnSpc>
                        <a:spcAft>
                          <a:spcPts val="0"/>
                        </a:spcAft>
                      </a:pPr>
                      <a:r>
                        <a:rPr lang="en-GB" sz="1200">
                          <a:solidFill>
                            <a:schemeClr val="tx1"/>
                          </a:solidFill>
                          <a:effectLst/>
                        </a:rPr>
                        <a:t>Vaccination</a:t>
                      </a:r>
                      <a:endParaRPr lang="en-GB" sz="1200">
                        <a:solidFill>
                          <a:schemeClr val="tx1"/>
                        </a:solidFill>
                        <a:effectLst/>
                        <a:latin typeface="Times New Roman" panose="02020603050405020304" pitchFamily="18" charset="0"/>
                        <a:ea typeface="Times New Roman" panose="02020603050405020304" pitchFamily="18" charset="0"/>
                      </a:endParaRPr>
                    </a:p>
                  </a:txBody>
                  <a:tcPr marL="49004" marR="490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1590">
                        <a:lnSpc>
                          <a:spcPct val="115000"/>
                        </a:lnSpc>
                        <a:spcAft>
                          <a:spcPts val="0"/>
                        </a:spcAft>
                      </a:pPr>
                      <a:r>
                        <a:rPr lang="en-GB" sz="1200">
                          <a:solidFill>
                            <a:schemeClr val="tx1"/>
                          </a:solidFill>
                          <a:effectLst/>
                        </a:rPr>
                        <a:t> </a:t>
                      </a:r>
                    </a:p>
                    <a:p>
                      <a:pPr marL="21590">
                        <a:lnSpc>
                          <a:spcPct val="115000"/>
                        </a:lnSpc>
                        <a:spcAft>
                          <a:spcPts val="0"/>
                        </a:spcAft>
                      </a:pPr>
                      <a:r>
                        <a:rPr lang="en-GB" sz="1200">
                          <a:solidFill>
                            <a:schemeClr val="tx1"/>
                          </a:solidFill>
                          <a:effectLst/>
                        </a:rPr>
                        <a:t> </a:t>
                      </a:r>
                    </a:p>
                    <a:p>
                      <a:pPr marL="21590">
                        <a:lnSpc>
                          <a:spcPct val="115000"/>
                        </a:lnSpc>
                        <a:spcAft>
                          <a:spcPts val="0"/>
                        </a:spcAft>
                      </a:pPr>
                      <a:r>
                        <a:rPr lang="en-GB" sz="1200">
                          <a:solidFill>
                            <a:schemeClr val="tx1"/>
                          </a:solidFill>
                          <a:effectLst/>
                        </a:rPr>
                        <a:t>PowerPoint:</a:t>
                      </a:r>
                    </a:p>
                    <a:p>
                      <a:pPr marL="21590">
                        <a:lnSpc>
                          <a:spcPct val="115000"/>
                        </a:lnSpc>
                        <a:spcAft>
                          <a:spcPts val="0"/>
                        </a:spcAft>
                      </a:pPr>
                      <a:r>
                        <a:rPr lang="en-GB" sz="1200">
                          <a:solidFill>
                            <a:schemeClr val="tx1"/>
                          </a:solidFill>
                          <a:effectLst/>
                        </a:rPr>
                        <a:t>X&gt;Hums&gt;History&gt;Resources&gt;Year 8&gt; Ind Rev&gt;Lesson 2&gt;Population boom.ppt</a:t>
                      </a:r>
                    </a:p>
                    <a:p>
                      <a:pPr marL="21590">
                        <a:lnSpc>
                          <a:spcPct val="115000"/>
                        </a:lnSpc>
                        <a:spcAft>
                          <a:spcPts val="0"/>
                        </a:spcAft>
                      </a:pPr>
                      <a:r>
                        <a:rPr lang="en-GB" sz="1200">
                          <a:solidFill>
                            <a:schemeClr val="tx1"/>
                          </a:solidFill>
                          <a:effectLst/>
                        </a:rPr>
                        <a:t> </a:t>
                      </a:r>
                    </a:p>
                    <a:p>
                      <a:pPr>
                        <a:lnSpc>
                          <a:spcPct val="115000"/>
                        </a:lnSpc>
                        <a:spcAft>
                          <a:spcPts val="0"/>
                        </a:spcAft>
                      </a:pPr>
                      <a:r>
                        <a:rPr lang="en-GB" sz="1200">
                          <a:solidFill>
                            <a:schemeClr val="tx1"/>
                          </a:solidFill>
                          <a:effectLst/>
                        </a:rPr>
                        <a:t>Spider diagram and factors can be printed off as separate sheets if desirable.</a:t>
                      </a:r>
                    </a:p>
                    <a:p>
                      <a:pPr>
                        <a:lnSpc>
                          <a:spcPct val="115000"/>
                        </a:lnSpc>
                        <a:spcAft>
                          <a:spcPts val="0"/>
                        </a:spcAft>
                      </a:pPr>
                      <a:r>
                        <a:rPr lang="en-GB" sz="1200">
                          <a:solidFill>
                            <a:schemeClr val="tx1"/>
                          </a:solidFill>
                          <a:effectLst/>
                        </a:rPr>
                        <a:t> </a:t>
                      </a:r>
                    </a:p>
                    <a:p>
                      <a:pPr>
                        <a:lnSpc>
                          <a:spcPct val="115000"/>
                        </a:lnSpc>
                        <a:spcAft>
                          <a:spcPts val="0"/>
                        </a:spcAft>
                      </a:pPr>
                      <a:r>
                        <a:rPr lang="en-GB" sz="1200">
                          <a:solidFill>
                            <a:schemeClr val="tx1"/>
                          </a:solidFill>
                          <a:effectLst/>
                        </a:rPr>
                        <a:t>Post it notes for plenary.</a:t>
                      </a:r>
                    </a:p>
                    <a:p>
                      <a:pPr marL="21590">
                        <a:lnSpc>
                          <a:spcPct val="115000"/>
                        </a:lnSpc>
                        <a:spcAft>
                          <a:spcPts val="0"/>
                        </a:spcAft>
                      </a:pPr>
                      <a:r>
                        <a:rPr lang="en-GB" sz="1200">
                          <a:solidFill>
                            <a:schemeClr val="tx1"/>
                          </a:solidFill>
                          <a:effectLst/>
                        </a:rPr>
                        <a:t> </a:t>
                      </a:r>
                    </a:p>
                    <a:p>
                      <a:pPr marL="21590">
                        <a:lnSpc>
                          <a:spcPct val="115000"/>
                        </a:lnSpc>
                        <a:spcAft>
                          <a:spcPts val="0"/>
                        </a:spcAft>
                      </a:pPr>
                      <a:r>
                        <a:rPr lang="en-GB" sz="1200">
                          <a:solidFill>
                            <a:schemeClr val="tx1"/>
                          </a:solidFill>
                          <a:effectLst/>
                        </a:rPr>
                        <a:t> </a:t>
                      </a:r>
                    </a:p>
                    <a:p>
                      <a:pPr marL="21590">
                        <a:lnSpc>
                          <a:spcPct val="115000"/>
                        </a:lnSpc>
                        <a:spcAft>
                          <a:spcPts val="0"/>
                        </a:spcAft>
                      </a:pPr>
                      <a:r>
                        <a:rPr lang="en-GB" sz="1200">
                          <a:solidFill>
                            <a:schemeClr val="tx1"/>
                          </a:solidFill>
                          <a:effectLst/>
                        </a:rPr>
                        <a:t> </a:t>
                      </a:r>
                    </a:p>
                    <a:p>
                      <a:pPr marL="21590">
                        <a:lnSpc>
                          <a:spcPct val="115000"/>
                        </a:lnSpc>
                        <a:spcAft>
                          <a:spcPts val="0"/>
                        </a:spcAft>
                      </a:pPr>
                      <a:r>
                        <a:rPr lang="en-GB" sz="1200">
                          <a:solidFill>
                            <a:schemeClr val="tx1"/>
                          </a:solidFill>
                          <a:effectLst/>
                        </a:rPr>
                        <a:t> </a:t>
                      </a:r>
                    </a:p>
                    <a:p>
                      <a:pPr marL="21590">
                        <a:lnSpc>
                          <a:spcPct val="115000"/>
                        </a:lnSpc>
                        <a:spcAft>
                          <a:spcPts val="0"/>
                        </a:spcAft>
                      </a:pPr>
                      <a:r>
                        <a:rPr lang="en-GB" sz="1200">
                          <a:solidFill>
                            <a:schemeClr val="tx1"/>
                          </a:solidFill>
                          <a:effectLst/>
                        </a:rPr>
                        <a:t> </a:t>
                      </a:r>
                    </a:p>
                    <a:p>
                      <a:pPr marL="21590">
                        <a:lnSpc>
                          <a:spcPct val="115000"/>
                        </a:lnSpc>
                        <a:spcAft>
                          <a:spcPts val="0"/>
                        </a:spcAft>
                      </a:pPr>
                      <a:r>
                        <a:rPr lang="en-GB" sz="1200">
                          <a:solidFill>
                            <a:schemeClr val="tx1"/>
                          </a:solidFill>
                          <a:effectLst/>
                        </a:rPr>
                        <a:t> </a:t>
                      </a:r>
                    </a:p>
                    <a:p>
                      <a:pPr>
                        <a:lnSpc>
                          <a:spcPct val="115000"/>
                        </a:lnSpc>
                        <a:spcAft>
                          <a:spcPts val="0"/>
                        </a:spcAft>
                      </a:pPr>
                      <a:r>
                        <a:rPr lang="en-GB" sz="1200">
                          <a:solidFill>
                            <a:schemeClr val="tx1"/>
                          </a:solidFill>
                          <a:effectLst/>
                        </a:rPr>
                        <a:t> </a:t>
                      </a:r>
                    </a:p>
                    <a:p>
                      <a:pPr marL="21590">
                        <a:lnSpc>
                          <a:spcPct val="115000"/>
                        </a:lnSpc>
                        <a:spcAft>
                          <a:spcPts val="0"/>
                        </a:spcAft>
                      </a:pPr>
                      <a:r>
                        <a:rPr lang="en-GB" sz="1200">
                          <a:solidFill>
                            <a:schemeClr val="tx1"/>
                          </a:solidFill>
                          <a:effectLst/>
                        </a:rPr>
                        <a:t> </a:t>
                      </a:r>
                    </a:p>
                    <a:p>
                      <a:pPr>
                        <a:lnSpc>
                          <a:spcPct val="115000"/>
                        </a:lnSpc>
                        <a:spcAft>
                          <a:spcPts val="0"/>
                        </a:spcAft>
                      </a:pPr>
                      <a:r>
                        <a:rPr lang="en-GB" sz="1200">
                          <a:solidFill>
                            <a:schemeClr val="tx1"/>
                          </a:solidFill>
                          <a:effectLst/>
                        </a:rPr>
                        <a:t> </a:t>
                      </a:r>
                    </a:p>
                    <a:p>
                      <a:pPr>
                        <a:lnSpc>
                          <a:spcPct val="115000"/>
                        </a:lnSpc>
                        <a:spcAft>
                          <a:spcPts val="0"/>
                        </a:spcAft>
                      </a:pPr>
                      <a:r>
                        <a:rPr lang="en-GB" sz="1200">
                          <a:solidFill>
                            <a:schemeClr val="tx1"/>
                          </a:solidFill>
                          <a:effectLst/>
                        </a:rPr>
                        <a:t> </a:t>
                      </a:r>
                      <a:endParaRPr lang="en-GB" sz="1200">
                        <a:solidFill>
                          <a:schemeClr val="tx1"/>
                        </a:solidFill>
                        <a:effectLst/>
                        <a:latin typeface="Times New Roman" panose="02020603050405020304" pitchFamily="18" charset="0"/>
                        <a:ea typeface="Times New Roman" panose="02020603050405020304" pitchFamily="18" charset="0"/>
                      </a:endParaRPr>
                    </a:p>
                  </a:txBody>
                  <a:tcPr marL="49004" marR="4900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200">
                          <a:solidFill>
                            <a:schemeClr val="tx1"/>
                          </a:solidFill>
                          <a:effectLst/>
                        </a:rPr>
                        <a:t>Teacher assessment.</a:t>
                      </a:r>
                    </a:p>
                    <a:p>
                      <a:pPr>
                        <a:lnSpc>
                          <a:spcPct val="115000"/>
                        </a:lnSpc>
                        <a:spcAft>
                          <a:spcPts val="0"/>
                        </a:spcAft>
                      </a:pPr>
                      <a:r>
                        <a:rPr lang="en-GB" sz="1200">
                          <a:solidFill>
                            <a:schemeClr val="tx1"/>
                          </a:solidFill>
                          <a:effectLst/>
                        </a:rPr>
                        <a:t> </a:t>
                      </a:r>
                    </a:p>
                    <a:p>
                      <a:pPr marL="429895">
                        <a:lnSpc>
                          <a:spcPct val="115000"/>
                        </a:lnSpc>
                        <a:spcAft>
                          <a:spcPts val="0"/>
                        </a:spcAft>
                      </a:pPr>
                      <a:r>
                        <a:rPr lang="en-GB" sz="1200">
                          <a:solidFill>
                            <a:schemeClr val="tx1"/>
                          </a:solidFill>
                          <a:effectLst/>
                        </a:rPr>
                        <a:t>paired work</a:t>
                      </a:r>
                    </a:p>
                    <a:p>
                      <a:pPr marL="429895">
                        <a:lnSpc>
                          <a:spcPct val="115000"/>
                        </a:lnSpc>
                        <a:spcAft>
                          <a:spcPts val="0"/>
                        </a:spcAft>
                      </a:pPr>
                      <a:r>
                        <a:rPr lang="en-GB" sz="1200">
                          <a:solidFill>
                            <a:schemeClr val="tx1"/>
                          </a:solidFill>
                          <a:effectLst/>
                        </a:rPr>
                        <a:t> Group work </a:t>
                      </a:r>
                    </a:p>
                    <a:p>
                      <a:pPr marL="429895">
                        <a:lnSpc>
                          <a:spcPct val="115000"/>
                        </a:lnSpc>
                        <a:spcAft>
                          <a:spcPts val="0"/>
                        </a:spcAft>
                      </a:pPr>
                      <a:r>
                        <a:rPr lang="en-GB" sz="1200">
                          <a:solidFill>
                            <a:schemeClr val="tx1"/>
                          </a:solidFill>
                          <a:effectLst/>
                        </a:rPr>
                        <a:t> </a:t>
                      </a:r>
                    </a:p>
                    <a:p>
                      <a:pPr>
                        <a:lnSpc>
                          <a:spcPct val="115000"/>
                        </a:lnSpc>
                        <a:spcAft>
                          <a:spcPts val="0"/>
                        </a:spcAft>
                      </a:pPr>
                      <a:r>
                        <a:rPr lang="en-GB" sz="1200">
                          <a:solidFill>
                            <a:schemeClr val="tx1"/>
                          </a:solidFill>
                          <a:effectLst/>
                        </a:rPr>
                        <a:t> verbal and written responses</a:t>
                      </a:r>
                      <a:endParaRPr lang="en-GB" sz="1200">
                        <a:solidFill>
                          <a:schemeClr val="tx1"/>
                        </a:solidFill>
                        <a:effectLst/>
                        <a:latin typeface="Times New Roman" panose="02020603050405020304" pitchFamily="18" charset="0"/>
                        <a:ea typeface="Times New Roman" panose="02020603050405020304" pitchFamily="18" charset="0"/>
                      </a:endParaRPr>
                    </a:p>
                  </a:txBody>
                  <a:tcPr marL="49004" marR="490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9382">
                <a:tc gridSpan="2">
                  <a:txBody>
                    <a:bodyPr/>
                    <a:lstStyle/>
                    <a:p>
                      <a:pPr>
                        <a:lnSpc>
                          <a:spcPct val="115000"/>
                        </a:lnSpc>
                        <a:spcAft>
                          <a:spcPts val="0"/>
                        </a:spcAft>
                      </a:pPr>
                      <a:r>
                        <a:rPr lang="en-GB" sz="1200">
                          <a:solidFill>
                            <a:schemeClr val="tx1"/>
                          </a:solidFill>
                          <a:effectLst/>
                        </a:rPr>
                        <a:t>Differentiation</a:t>
                      </a:r>
                    </a:p>
                    <a:p>
                      <a:pPr>
                        <a:lnSpc>
                          <a:spcPct val="115000"/>
                        </a:lnSpc>
                        <a:spcAft>
                          <a:spcPts val="0"/>
                        </a:spcAft>
                      </a:pPr>
                      <a:r>
                        <a:rPr lang="en-GB" sz="1200">
                          <a:solidFill>
                            <a:schemeClr val="tx1"/>
                          </a:solidFill>
                          <a:effectLst/>
                        </a:rPr>
                        <a:t> </a:t>
                      </a:r>
                      <a:endParaRPr lang="en-GB" sz="1200">
                        <a:solidFill>
                          <a:schemeClr val="tx1"/>
                        </a:solidFill>
                        <a:effectLst/>
                        <a:latin typeface="Times New Roman" panose="02020603050405020304" pitchFamily="18" charset="0"/>
                        <a:ea typeface="Times New Roman" panose="02020603050405020304" pitchFamily="18" charset="0"/>
                      </a:endParaRPr>
                    </a:p>
                  </a:txBody>
                  <a:tcPr marL="49004" marR="490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gridSpan="4">
                  <a:txBody>
                    <a:bodyPr/>
                    <a:lstStyle/>
                    <a:p>
                      <a:pPr>
                        <a:lnSpc>
                          <a:spcPct val="115000"/>
                        </a:lnSpc>
                        <a:spcAft>
                          <a:spcPts val="0"/>
                        </a:spcAft>
                      </a:pPr>
                      <a:r>
                        <a:rPr lang="en-GB" sz="1200">
                          <a:solidFill>
                            <a:schemeClr val="tx1"/>
                          </a:solidFill>
                          <a:effectLst/>
                        </a:rPr>
                        <a:t>Population factor sheet has been differentiated for SEN. Stretch questioning on PowerPoint.</a:t>
                      </a:r>
                      <a:endParaRPr lang="en-GB" sz="1200">
                        <a:solidFill>
                          <a:schemeClr val="tx1"/>
                        </a:solidFill>
                        <a:effectLst/>
                        <a:latin typeface="Times New Roman" panose="02020603050405020304" pitchFamily="18" charset="0"/>
                        <a:ea typeface="Times New Roman" panose="02020603050405020304" pitchFamily="18" charset="0"/>
                      </a:endParaRPr>
                    </a:p>
                  </a:txBody>
                  <a:tcPr marL="49004" marR="490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279382">
                <a:tc gridSpan="2">
                  <a:txBody>
                    <a:bodyPr/>
                    <a:lstStyle/>
                    <a:p>
                      <a:pPr>
                        <a:lnSpc>
                          <a:spcPct val="115000"/>
                        </a:lnSpc>
                        <a:spcAft>
                          <a:spcPts val="0"/>
                        </a:spcAft>
                      </a:pPr>
                      <a:r>
                        <a:rPr lang="en-GB" sz="1200">
                          <a:solidFill>
                            <a:schemeClr val="tx1"/>
                          </a:solidFill>
                          <a:effectLst/>
                        </a:rPr>
                        <a:t>Literacy Opportunities</a:t>
                      </a:r>
                    </a:p>
                    <a:p>
                      <a:pPr>
                        <a:lnSpc>
                          <a:spcPct val="115000"/>
                        </a:lnSpc>
                        <a:spcAft>
                          <a:spcPts val="0"/>
                        </a:spcAft>
                      </a:pPr>
                      <a:r>
                        <a:rPr lang="en-GB" sz="1200">
                          <a:solidFill>
                            <a:schemeClr val="tx1"/>
                          </a:solidFill>
                          <a:effectLst/>
                        </a:rPr>
                        <a:t> </a:t>
                      </a:r>
                      <a:endParaRPr lang="en-GB" sz="1200">
                        <a:solidFill>
                          <a:schemeClr val="tx1"/>
                        </a:solidFill>
                        <a:effectLst/>
                        <a:latin typeface="Times New Roman" panose="02020603050405020304" pitchFamily="18" charset="0"/>
                        <a:ea typeface="Times New Roman" panose="02020603050405020304" pitchFamily="18" charset="0"/>
                      </a:endParaRPr>
                    </a:p>
                  </a:txBody>
                  <a:tcPr marL="49004" marR="490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gridSpan="4">
                  <a:txBody>
                    <a:bodyPr/>
                    <a:lstStyle/>
                    <a:p>
                      <a:pPr>
                        <a:lnSpc>
                          <a:spcPct val="115000"/>
                        </a:lnSpc>
                        <a:spcAft>
                          <a:spcPts val="0"/>
                        </a:spcAft>
                      </a:pPr>
                      <a:r>
                        <a:rPr lang="en-GB" sz="1200">
                          <a:solidFill>
                            <a:schemeClr val="tx1"/>
                          </a:solidFill>
                          <a:effectLst/>
                        </a:rPr>
                        <a:t>Banned words to promote a wider use of vocabulary.</a:t>
                      </a:r>
                      <a:endParaRPr lang="en-GB" sz="1200">
                        <a:solidFill>
                          <a:schemeClr val="tx1"/>
                        </a:solidFill>
                        <a:effectLst/>
                        <a:latin typeface="Times New Roman" panose="02020603050405020304" pitchFamily="18" charset="0"/>
                        <a:ea typeface="Times New Roman" panose="02020603050405020304" pitchFamily="18" charset="0"/>
                      </a:endParaRPr>
                    </a:p>
                  </a:txBody>
                  <a:tcPr marL="49004" marR="490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3"/>
                  </a:ext>
                </a:extLst>
              </a:tr>
              <a:tr h="279382">
                <a:tc gridSpan="2">
                  <a:txBody>
                    <a:bodyPr/>
                    <a:lstStyle/>
                    <a:p>
                      <a:pPr>
                        <a:lnSpc>
                          <a:spcPct val="115000"/>
                        </a:lnSpc>
                        <a:spcAft>
                          <a:spcPts val="0"/>
                        </a:spcAft>
                      </a:pPr>
                      <a:r>
                        <a:rPr lang="en-GB" sz="1200">
                          <a:solidFill>
                            <a:schemeClr val="tx1"/>
                          </a:solidFill>
                          <a:effectLst/>
                        </a:rPr>
                        <a:t>Numeracy Opportunities</a:t>
                      </a:r>
                    </a:p>
                    <a:p>
                      <a:pPr>
                        <a:lnSpc>
                          <a:spcPct val="115000"/>
                        </a:lnSpc>
                        <a:spcAft>
                          <a:spcPts val="0"/>
                        </a:spcAft>
                      </a:pPr>
                      <a:r>
                        <a:rPr lang="en-GB" sz="1200">
                          <a:solidFill>
                            <a:schemeClr val="tx1"/>
                          </a:solidFill>
                          <a:effectLst/>
                        </a:rPr>
                        <a:t> </a:t>
                      </a:r>
                      <a:endParaRPr lang="en-GB" sz="1200">
                        <a:solidFill>
                          <a:schemeClr val="tx1"/>
                        </a:solidFill>
                        <a:effectLst/>
                        <a:latin typeface="Times New Roman" panose="02020603050405020304" pitchFamily="18" charset="0"/>
                        <a:ea typeface="Times New Roman" panose="02020603050405020304" pitchFamily="18" charset="0"/>
                      </a:endParaRPr>
                    </a:p>
                  </a:txBody>
                  <a:tcPr marL="49004" marR="490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gridSpan="4">
                  <a:txBody>
                    <a:bodyPr/>
                    <a:lstStyle/>
                    <a:p>
                      <a:pPr>
                        <a:lnSpc>
                          <a:spcPct val="115000"/>
                        </a:lnSpc>
                        <a:spcAft>
                          <a:spcPts val="0"/>
                        </a:spcAft>
                      </a:pPr>
                      <a:r>
                        <a:rPr lang="en-GB" sz="1200">
                          <a:solidFill>
                            <a:schemeClr val="tx1"/>
                          </a:solidFill>
                          <a:effectLst/>
                        </a:rPr>
                        <a:t>Pupils can be asked how many times greater the population/urbanisation has increased.</a:t>
                      </a:r>
                      <a:endParaRPr lang="en-GB" sz="1200">
                        <a:solidFill>
                          <a:schemeClr val="tx1"/>
                        </a:solidFill>
                        <a:effectLst/>
                        <a:latin typeface="Times New Roman" panose="02020603050405020304" pitchFamily="18" charset="0"/>
                        <a:ea typeface="Times New Roman" panose="02020603050405020304" pitchFamily="18" charset="0"/>
                      </a:endParaRPr>
                    </a:p>
                  </a:txBody>
                  <a:tcPr marL="49004" marR="490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4"/>
                  </a:ext>
                </a:extLst>
              </a:tr>
              <a:tr h="158088">
                <a:tc gridSpan="2">
                  <a:txBody>
                    <a:bodyPr/>
                    <a:lstStyle/>
                    <a:p>
                      <a:pPr>
                        <a:lnSpc>
                          <a:spcPct val="115000"/>
                        </a:lnSpc>
                        <a:spcAft>
                          <a:spcPts val="0"/>
                        </a:spcAft>
                      </a:pPr>
                      <a:r>
                        <a:rPr lang="en-GB" sz="1200">
                          <a:solidFill>
                            <a:schemeClr val="tx1"/>
                          </a:solidFill>
                          <a:effectLst/>
                        </a:rPr>
                        <a:t>SMSC Opportunities</a:t>
                      </a:r>
                      <a:endParaRPr lang="en-GB" sz="1200">
                        <a:solidFill>
                          <a:schemeClr val="tx1"/>
                        </a:solidFill>
                        <a:effectLst/>
                        <a:latin typeface="Times New Roman" panose="02020603050405020304" pitchFamily="18" charset="0"/>
                        <a:ea typeface="Times New Roman" panose="02020603050405020304" pitchFamily="18" charset="0"/>
                      </a:endParaRPr>
                    </a:p>
                  </a:txBody>
                  <a:tcPr marL="49004" marR="490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gridSpan="4">
                  <a:txBody>
                    <a:bodyPr/>
                    <a:lstStyle/>
                    <a:p>
                      <a:pPr>
                        <a:lnSpc>
                          <a:spcPct val="115000"/>
                        </a:lnSpc>
                        <a:spcAft>
                          <a:spcPts val="0"/>
                        </a:spcAft>
                      </a:pPr>
                      <a:r>
                        <a:rPr lang="en-GB" sz="1200">
                          <a:solidFill>
                            <a:schemeClr val="tx1"/>
                          </a:solidFill>
                          <a:effectLst/>
                        </a:rPr>
                        <a:t> </a:t>
                      </a:r>
                      <a:endParaRPr lang="en-GB" sz="1200">
                        <a:solidFill>
                          <a:schemeClr val="tx1"/>
                        </a:solidFill>
                        <a:effectLst/>
                        <a:latin typeface="Times New Roman" panose="02020603050405020304" pitchFamily="18" charset="0"/>
                        <a:ea typeface="Times New Roman" panose="02020603050405020304" pitchFamily="18" charset="0"/>
                      </a:endParaRPr>
                    </a:p>
                  </a:txBody>
                  <a:tcPr marL="49004" marR="490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279382">
                <a:tc gridSpan="2">
                  <a:txBody>
                    <a:bodyPr/>
                    <a:lstStyle/>
                    <a:p>
                      <a:pPr>
                        <a:lnSpc>
                          <a:spcPct val="115000"/>
                        </a:lnSpc>
                        <a:spcAft>
                          <a:spcPts val="0"/>
                        </a:spcAft>
                      </a:pPr>
                      <a:r>
                        <a:rPr lang="en-GB" sz="1200">
                          <a:solidFill>
                            <a:schemeClr val="tx1"/>
                          </a:solidFill>
                          <a:effectLst/>
                        </a:rPr>
                        <a:t>Homework</a:t>
                      </a:r>
                    </a:p>
                    <a:p>
                      <a:pPr>
                        <a:lnSpc>
                          <a:spcPct val="115000"/>
                        </a:lnSpc>
                        <a:spcAft>
                          <a:spcPts val="0"/>
                        </a:spcAft>
                      </a:pPr>
                      <a:r>
                        <a:rPr lang="en-GB" sz="1200">
                          <a:solidFill>
                            <a:schemeClr val="tx1"/>
                          </a:solidFill>
                          <a:effectLst/>
                        </a:rPr>
                        <a:t> </a:t>
                      </a:r>
                      <a:endParaRPr lang="en-GB" sz="1200">
                        <a:solidFill>
                          <a:schemeClr val="tx1"/>
                        </a:solidFill>
                        <a:effectLst/>
                        <a:latin typeface="Times New Roman" panose="02020603050405020304" pitchFamily="18" charset="0"/>
                        <a:ea typeface="Times New Roman" panose="02020603050405020304" pitchFamily="18" charset="0"/>
                      </a:endParaRPr>
                    </a:p>
                  </a:txBody>
                  <a:tcPr marL="49004" marR="490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gridSpan="4">
                  <a:txBody>
                    <a:bodyPr/>
                    <a:lstStyle/>
                    <a:p>
                      <a:pPr>
                        <a:lnSpc>
                          <a:spcPct val="115000"/>
                        </a:lnSpc>
                        <a:spcAft>
                          <a:spcPts val="0"/>
                        </a:spcAft>
                      </a:pPr>
                      <a:r>
                        <a:rPr lang="en-GB" sz="1200" dirty="0">
                          <a:solidFill>
                            <a:schemeClr val="tx1"/>
                          </a:solidFill>
                          <a:effectLst/>
                        </a:rPr>
                        <a:t>-</a:t>
                      </a:r>
                      <a:endParaRPr lang="en-GB" sz="1200" dirty="0">
                        <a:solidFill>
                          <a:schemeClr val="tx1"/>
                        </a:solidFill>
                        <a:effectLst/>
                        <a:latin typeface="Times New Roman" panose="02020603050405020304" pitchFamily="18" charset="0"/>
                        <a:ea typeface="Times New Roman" panose="02020603050405020304" pitchFamily="18" charset="0"/>
                      </a:endParaRPr>
                    </a:p>
                  </a:txBody>
                  <a:tcPr marL="49004" marR="490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17615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Industrial Revolution SOW\SWScan0000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a:stretch/>
        </p:blipFill>
        <p:spPr bwMode="auto">
          <a:xfrm rot="5400000">
            <a:off x="3132535" y="846537"/>
            <a:ext cx="6833938" cy="518899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F:\Industrial Revolution SOW\SWScan0000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2230"/>
          <a:stretch/>
        </p:blipFill>
        <p:spPr bwMode="auto">
          <a:xfrm>
            <a:off x="-152400" y="0"/>
            <a:ext cx="497496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1000" y="2438400"/>
            <a:ext cx="4267200" cy="3078163"/>
          </a:xfrm>
          <a:solidFill>
            <a:schemeClr val="tx2">
              <a:lumMod val="20000"/>
              <a:lumOff val="80000"/>
            </a:schemeClr>
          </a:solidFill>
        </p:spPr>
        <p:txBody>
          <a:bodyPr>
            <a:normAutofit fontScale="55000" lnSpcReduction="20000"/>
          </a:bodyPr>
          <a:lstStyle/>
          <a:p>
            <a:pPr marL="0" indent="0">
              <a:buNone/>
            </a:pPr>
            <a:endParaRPr lang="en-GB" dirty="0"/>
          </a:p>
          <a:p>
            <a:pPr marL="0" indent="0">
              <a:buNone/>
            </a:pPr>
            <a:r>
              <a:rPr lang="en-GB" dirty="0"/>
              <a:t>Explain how things have changed.</a:t>
            </a:r>
          </a:p>
          <a:p>
            <a:pPr marL="0" indent="0">
              <a:buNone/>
            </a:pPr>
            <a:endParaRPr lang="en-GB" dirty="0"/>
          </a:p>
          <a:p>
            <a:pPr marL="0" indent="0">
              <a:buNone/>
            </a:pPr>
            <a:r>
              <a:rPr lang="en-GB" dirty="0"/>
              <a:t>Include:</a:t>
            </a:r>
          </a:p>
          <a:p>
            <a:pPr marL="514350" indent="-514350">
              <a:buFont typeface="+mj-lt"/>
              <a:buAutoNum type="arabicPeriod"/>
            </a:pPr>
            <a:r>
              <a:rPr lang="en-GB" b="1" dirty="0"/>
              <a:t>Why</a:t>
            </a:r>
            <a:r>
              <a:rPr lang="en-GB" dirty="0"/>
              <a:t> people moved home.</a:t>
            </a:r>
          </a:p>
          <a:p>
            <a:pPr marL="514350" indent="-514350">
              <a:buFont typeface="+mj-lt"/>
              <a:buAutoNum type="arabicPeriod"/>
            </a:pPr>
            <a:r>
              <a:rPr lang="en-GB" dirty="0"/>
              <a:t>The jobs people do.</a:t>
            </a:r>
          </a:p>
          <a:p>
            <a:pPr marL="514350" indent="-514350">
              <a:buFont typeface="+mj-lt"/>
              <a:buAutoNum type="arabicPeriod"/>
            </a:pPr>
            <a:r>
              <a:rPr lang="en-GB" dirty="0"/>
              <a:t>The machines and inventions they use to do them.</a:t>
            </a:r>
          </a:p>
          <a:p>
            <a:pPr marL="514350" indent="-514350">
              <a:buFont typeface="+mj-lt"/>
              <a:buAutoNum type="arabicPeriod"/>
            </a:pPr>
            <a:r>
              <a:rPr lang="en-GB" dirty="0"/>
              <a:t>The general appearance and health of the people.</a:t>
            </a:r>
          </a:p>
          <a:p>
            <a:pPr marL="514350" indent="-514350">
              <a:buFont typeface="+mj-lt"/>
              <a:buAutoNum type="arabicPeriod"/>
            </a:pPr>
            <a:r>
              <a:rPr lang="en-GB" dirty="0"/>
              <a:t>Are people any happier?</a:t>
            </a:r>
          </a:p>
          <a:p>
            <a:endParaRPr lang="en-GB" dirty="0"/>
          </a:p>
          <a:p>
            <a:endParaRPr lang="en-GB" dirty="0"/>
          </a:p>
          <a:p>
            <a:pPr marL="0" indent="0">
              <a:buNone/>
            </a:pPr>
            <a:endParaRPr lang="en-GB" dirty="0"/>
          </a:p>
        </p:txBody>
      </p:sp>
      <p:pic>
        <p:nvPicPr>
          <p:cNvPr id="3074" name="Picture 2" descr="http://www.posterplanet.net/doctorwho/images/tv-doctor-who-tardis-lightning-metallic-poster-PYRfpp3270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423172">
            <a:off x="-126645" y="-119624"/>
            <a:ext cx="1488187" cy="222671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60567" y="532068"/>
            <a:ext cx="7021979" cy="923330"/>
          </a:xfrm>
          <a:prstGeom prst="rect">
            <a:avLst/>
          </a:prstGeom>
          <a:solidFill>
            <a:schemeClr val="accent4">
              <a:lumMod val="40000"/>
              <a:lumOff val="60000"/>
            </a:schemeClr>
          </a:solidFill>
        </p:spPr>
        <p:txBody>
          <a:bodyPr wrap="square">
            <a:spAutoFit/>
          </a:bodyPr>
          <a:lstStyle/>
          <a:p>
            <a:r>
              <a:rPr lang="en-GB" dirty="0"/>
              <a:t>Imagine you are a time traveller visiting England in 1900. The last time you were there it was 1750. Imagine you begin to ask the people what has happened to bring about so much change in such a short time.</a:t>
            </a:r>
          </a:p>
        </p:txBody>
      </p:sp>
      <p:sp>
        <p:nvSpPr>
          <p:cNvPr id="6" name="Oval 5"/>
          <p:cNvSpPr/>
          <p:nvPr/>
        </p:nvSpPr>
        <p:spPr>
          <a:xfrm rot="772200">
            <a:off x="4668792" y="2390856"/>
            <a:ext cx="3997415" cy="474100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a:solidFill>
                  <a:schemeClr val="tx1"/>
                </a:solidFill>
              </a:rPr>
              <a:t>The first change I noticed in 1900 was…</a:t>
            </a:r>
          </a:p>
          <a:p>
            <a:pPr algn="ctr"/>
            <a:endParaRPr lang="en-GB" sz="2000" i="1" dirty="0">
              <a:solidFill>
                <a:schemeClr val="tx1"/>
              </a:solidFill>
            </a:endParaRPr>
          </a:p>
          <a:p>
            <a:pPr algn="ctr"/>
            <a:r>
              <a:rPr lang="en-GB" sz="2000" i="1" dirty="0">
                <a:solidFill>
                  <a:schemeClr val="tx1"/>
                </a:solidFill>
              </a:rPr>
              <a:t>I asked how this happened and was told …</a:t>
            </a:r>
          </a:p>
          <a:p>
            <a:pPr algn="ctr"/>
            <a:endParaRPr lang="en-GB" sz="2000" i="1" dirty="0">
              <a:solidFill>
                <a:schemeClr val="tx1"/>
              </a:solidFill>
            </a:endParaRPr>
          </a:p>
          <a:p>
            <a:pPr algn="ctr"/>
            <a:r>
              <a:rPr lang="en-GB" sz="2000" i="1" dirty="0">
                <a:solidFill>
                  <a:schemeClr val="tx1"/>
                </a:solidFill>
              </a:rPr>
              <a:t>It looks like this change was important because…</a:t>
            </a:r>
          </a:p>
          <a:p>
            <a:pPr algn="ctr"/>
            <a:endParaRPr lang="en-GB" sz="1400" i="1" dirty="0">
              <a:solidFill>
                <a:schemeClr val="tx1"/>
              </a:solidFill>
            </a:endParaRPr>
          </a:p>
        </p:txBody>
      </p:sp>
      <p:sp>
        <p:nvSpPr>
          <p:cNvPr id="2" name="Rounded Rectangle 1"/>
          <p:cNvSpPr/>
          <p:nvPr/>
        </p:nvSpPr>
        <p:spPr>
          <a:xfrm>
            <a:off x="381000" y="5638800"/>
            <a:ext cx="4114800" cy="9906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Extra challenge = </a:t>
            </a:r>
          </a:p>
          <a:p>
            <a:pPr algn="ctr"/>
            <a:r>
              <a:rPr lang="en-GB" dirty="0"/>
              <a:t>Do </a:t>
            </a:r>
            <a:r>
              <a:rPr lang="en-GB" b="1" dirty="0"/>
              <a:t>not</a:t>
            </a:r>
            <a:r>
              <a:rPr lang="en-GB" dirty="0"/>
              <a:t> use the words:</a:t>
            </a:r>
          </a:p>
          <a:p>
            <a:pPr algn="ctr"/>
            <a:r>
              <a:rPr lang="en-GB" b="1" dirty="0"/>
              <a:t>Because, work, better, worse, more</a:t>
            </a:r>
            <a:r>
              <a:rPr lang="en-GB" dirty="0"/>
              <a:t>.</a:t>
            </a:r>
          </a:p>
        </p:txBody>
      </p:sp>
    </p:spTree>
    <p:extLst>
      <p:ext uri="{BB962C8B-B14F-4D97-AF65-F5344CB8AC3E}">
        <p14:creationId xmlns:p14="http://schemas.microsoft.com/office/powerpoint/2010/main" val="1239687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3"/>
            <a:extLst>
              <a:ext uri="{FF2B5EF4-FFF2-40B4-BE49-F238E27FC236}">
                <a16:creationId xmlns:a16="http://schemas.microsoft.com/office/drawing/2014/main" id="{D8678FAC-4207-4216-88CB-71274094A5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980" y="873067"/>
            <a:ext cx="7185660" cy="4990523"/>
          </a:xfrm>
          <a:prstGeom prst="rect">
            <a:avLst/>
          </a:prstGeom>
        </p:spPr>
      </p:pic>
    </p:spTree>
    <p:extLst>
      <p:ext uri="{BB962C8B-B14F-4D97-AF65-F5344CB8AC3E}">
        <p14:creationId xmlns:p14="http://schemas.microsoft.com/office/powerpoint/2010/main" val="2906724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ounded Rectangle 6"/>
          <p:cNvSpPr/>
          <p:nvPr/>
        </p:nvSpPr>
        <p:spPr>
          <a:xfrm>
            <a:off x="554946" y="3377322"/>
            <a:ext cx="7888550" cy="20765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hlinkClick r:id="rId2"/>
              </a:rPr>
              <a:t>14 lessons </a:t>
            </a:r>
            <a:r>
              <a:rPr lang="en-US" sz="1500" dirty="0">
                <a:solidFill>
                  <a:schemeClr val="tx1"/>
                </a:solidFill>
              </a:rPr>
              <a:t>with a revision guide and an </a:t>
            </a:r>
            <a:r>
              <a:rPr lang="en-US" sz="1500" dirty="0">
                <a:solidFill>
                  <a:schemeClr val="tx1"/>
                </a:solidFill>
                <a:hlinkClick r:id="rId3"/>
              </a:rPr>
              <a:t>online end of unit test</a:t>
            </a:r>
            <a:r>
              <a:rPr lang="en-US" sz="1500" dirty="0">
                <a:solidFill>
                  <a:schemeClr val="tx1"/>
                </a:solidFill>
              </a:rPr>
              <a:t>.</a:t>
            </a:r>
          </a:p>
          <a:p>
            <a:pPr algn="ctr"/>
            <a:endParaRPr lang="en-US" sz="1500" dirty="0">
              <a:solidFill>
                <a:schemeClr val="tx1"/>
              </a:solidFill>
            </a:endParaRPr>
          </a:p>
          <a:p>
            <a:pPr algn="ctr"/>
            <a:r>
              <a:rPr lang="en-US" sz="1500" dirty="0">
                <a:solidFill>
                  <a:schemeClr val="tx1"/>
                </a:solidFill>
              </a:rPr>
              <a:t>Each lesson includes all resources ready to print, Quick Start instructions, stretch activities, differentiated support materials and lesson specific EAL support sheets.</a:t>
            </a:r>
          </a:p>
          <a:p>
            <a:pPr algn="ctr"/>
            <a:endParaRPr lang="en-US" sz="1500" dirty="0">
              <a:solidFill>
                <a:schemeClr val="tx1"/>
              </a:solidFill>
            </a:endParaRPr>
          </a:p>
          <a:p>
            <a:pPr algn="ctr"/>
            <a:r>
              <a:rPr lang="en-US" sz="1500" dirty="0">
                <a:solidFill>
                  <a:schemeClr val="tx1"/>
                </a:solidFill>
              </a:rPr>
              <a:t>For more information on the pedagogical thinking behind the SOW see the related</a:t>
            </a:r>
          </a:p>
          <a:p>
            <a:pPr algn="ctr"/>
            <a:r>
              <a:rPr lang="en-US" sz="1500" dirty="0">
                <a:solidFill>
                  <a:schemeClr val="tx1"/>
                </a:solidFill>
              </a:rPr>
              <a:t> </a:t>
            </a:r>
            <a:r>
              <a:rPr lang="en-US" sz="1500" dirty="0">
                <a:solidFill>
                  <a:schemeClr val="tx1"/>
                </a:solidFill>
                <a:hlinkClick r:id="rId4"/>
              </a:rPr>
              <a:t>Cardinal's Corner blog post..</a:t>
            </a:r>
            <a:endParaRPr lang="en-US" sz="1500" dirty="0">
              <a:solidFill>
                <a:schemeClr val="tx1"/>
              </a:solidFill>
            </a:endParaRPr>
          </a:p>
        </p:txBody>
      </p:sp>
      <p:sp>
        <p:nvSpPr>
          <p:cNvPr id="2" name="TextBox 1"/>
          <p:cNvSpPr txBox="1"/>
          <p:nvPr/>
        </p:nvSpPr>
        <p:spPr>
          <a:xfrm>
            <a:off x="2348206" y="2857433"/>
            <a:ext cx="4361862" cy="507831"/>
          </a:xfrm>
          <a:prstGeom prst="rect">
            <a:avLst/>
          </a:prstGeom>
          <a:noFill/>
        </p:spPr>
        <p:txBody>
          <a:bodyPr wrap="square" rtlCol="0">
            <a:spAutoFit/>
          </a:bodyPr>
          <a:lstStyle/>
          <a:p>
            <a:pPr algn="ctr"/>
            <a:r>
              <a:rPr lang="en-US" sz="2700" b="1" dirty="0">
                <a:solidFill>
                  <a:srgbClr val="002060"/>
                </a:solidFill>
                <a:latin typeface="Trebuchet MS" panose="020B0603020202020204" pitchFamily="34" charset="0"/>
              </a:rPr>
              <a:t>INDUSTRIAL REVOLUTION</a:t>
            </a:r>
          </a:p>
        </p:txBody>
      </p:sp>
      <p:pic>
        <p:nvPicPr>
          <p:cNvPr id="9" name="Picture 8">
            <a:hlinkClick r:id="rId5"/>
            <a:extLst>
              <a:ext uri="{FF2B5EF4-FFF2-40B4-BE49-F238E27FC236}">
                <a16:creationId xmlns:a16="http://schemas.microsoft.com/office/drawing/2014/main" id="{3FCD0CA1-2B9E-440E-ACFE-C4DD546D4AAE}"/>
              </a:ext>
            </a:extLst>
          </p:cNvPr>
          <p:cNvPicPr>
            <a:picLocks noChangeAspect="1"/>
          </p:cNvPicPr>
          <p:nvPr/>
        </p:nvPicPr>
        <p:blipFill rotWithShape="1">
          <a:blip r:embed="rId6"/>
          <a:srcRect l="32334" t="29037" r="23583" b="44958"/>
          <a:stretch/>
        </p:blipFill>
        <p:spPr>
          <a:xfrm>
            <a:off x="2225041" y="1342957"/>
            <a:ext cx="4548362" cy="1449774"/>
          </a:xfrm>
          <a:prstGeom prst="rect">
            <a:avLst/>
          </a:prstGeom>
        </p:spPr>
      </p:pic>
      <p:sp>
        <p:nvSpPr>
          <p:cNvPr id="6" name="TextBox 5">
            <a:extLst>
              <a:ext uri="{FF2B5EF4-FFF2-40B4-BE49-F238E27FC236}">
                <a16:creationId xmlns:a16="http://schemas.microsoft.com/office/drawing/2014/main" id="{2B6150F0-D30F-469C-9926-12F05F4E9009}"/>
              </a:ext>
            </a:extLst>
          </p:cNvPr>
          <p:cNvSpPr txBox="1"/>
          <p:nvPr/>
        </p:nvSpPr>
        <p:spPr>
          <a:xfrm>
            <a:off x="3577573" y="899098"/>
            <a:ext cx="1843296" cy="507831"/>
          </a:xfrm>
          <a:prstGeom prst="rect">
            <a:avLst/>
          </a:prstGeom>
          <a:noFill/>
        </p:spPr>
        <p:txBody>
          <a:bodyPr wrap="square" rtlCol="0">
            <a:spAutoFit/>
          </a:bodyPr>
          <a:lstStyle/>
          <a:p>
            <a:pPr algn="ctr"/>
            <a:r>
              <a:rPr lang="en-US" sz="2700" b="1" dirty="0">
                <a:solidFill>
                  <a:srgbClr val="002060"/>
                </a:solidFill>
                <a:latin typeface="Trebuchet MS" panose="020B0603020202020204" pitchFamily="34" charset="0"/>
              </a:rPr>
              <a:t>PREMIUM</a:t>
            </a:r>
          </a:p>
        </p:txBody>
      </p:sp>
      <p:pic>
        <p:nvPicPr>
          <p:cNvPr id="11" name="Picture 10">
            <a:extLst>
              <a:ext uri="{FF2B5EF4-FFF2-40B4-BE49-F238E27FC236}">
                <a16:creationId xmlns:a16="http://schemas.microsoft.com/office/drawing/2014/main" id="{15B1FB64-A52D-444F-8350-74ACADABCF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90616" y="249537"/>
            <a:ext cx="617210" cy="617210"/>
          </a:xfrm>
          <a:prstGeom prst="rect">
            <a:avLst/>
          </a:prstGeom>
        </p:spPr>
      </p:pic>
    </p:spTree>
    <p:extLst>
      <p:ext uri="{BB962C8B-B14F-4D97-AF65-F5344CB8AC3E}">
        <p14:creationId xmlns:p14="http://schemas.microsoft.com/office/powerpoint/2010/main" val="1325972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416694" y="911032"/>
            <a:ext cx="8727307" cy="507831"/>
          </a:xfrm>
          <a:prstGeom prst="rect">
            <a:avLst/>
          </a:prstGeom>
          <a:noFill/>
        </p:spPr>
        <p:txBody>
          <a:bodyPr wrap="square" rtlCol="0">
            <a:spAutoFit/>
          </a:bodyPr>
          <a:lstStyle/>
          <a:p>
            <a:pPr algn="ctr"/>
            <a:r>
              <a:rPr lang="en-GB" sz="1350" dirty="0">
                <a:latin typeface="Arial Black" panose="020B0A04020102020204" pitchFamily="34" charset="0"/>
              </a:rPr>
              <a:t>Quick Start Guide:</a:t>
            </a:r>
          </a:p>
          <a:p>
            <a:pPr algn="ctr"/>
            <a:r>
              <a:rPr lang="en-GB" sz="1350" dirty="0">
                <a:latin typeface="Arial" panose="020B0604020202020204" pitchFamily="34" charset="0"/>
                <a:cs typeface="Arial" panose="020B0604020202020204" pitchFamily="34" charset="0"/>
              </a:rPr>
              <a:t>Pupils lining up at the door? Not had your coffee yet?  Follow our quick start guide…</a:t>
            </a:r>
          </a:p>
        </p:txBody>
      </p:sp>
      <p:sp>
        <p:nvSpPr>
          <p:cNvPr id="6" name="Rounded Rectangle 5"/>
          <p:cNvSpPr/>
          <p:nvPr/>
        </p:nvSpPr>
        <p:spPr>
          <a:xfrm>
            <a:off x="177867" y="3472688"/>
            <a:ext cx="8788267" cy="22649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2" name="Arrow: Right 1">
            <a:extLst>
              <a:ext uri="{FF2B5EF4-FFF2-40B4-BE49-F238E27FC236}">
                <a16:creationId xmlns:a16="http://schemas.microsoft.com/office/drawing/2014/main" id="{3B2C6C18-DAA4-4430-918B-26F55EC01E37}"/>
              </a:ext>
            </a:extLst>
          </p:cNvPr>
          <p:cNvSpPr/>
          <p:nvPr/>
        </p:nvSpPr>
        <p:spPr>
          <a:xfrm>
            <a:off x="183079" y="4013144"/>
            <a:ext cx="8783054" cy="105156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5" name="TextBox 14">
            <a:extLst>
              <a:ext uri="{FF2B5EF4-FFF2-40B4-BE49-F238E27FC236}">
                <a16:creationId xmlns:a16="http://schemas.microsoft.com/office/drawing/2014/main" id="{DA10040C-E78B-40DC-800A-98F7DE4CEC98}"/>
              </a:ext>
            </a:extLst>
          </p:cNvPr>
          <p:cNvSpPr txBox="1"/>
          <p:nvPr/>
        </p:nvSpPr>
        <p:spPr>
          <a:xfrm>
            <a:off x="495300" y="3067885"/>
            <a:ext cx="1534027" cy="300082"/>
          </a:xfrm>
          <a:prstGeom prst="rect">
            <a:avLst/>
          </a:prstGeom>
          <a:noFill/>
        </p:spPr>
        <p:txBody>
          <a:bodyPr wrap="square" rtlCol="0">
            <a:spAutoFit/>
          </a:bodyPr>
          <a:lstStyle/>
          <a:p>
            <a:r>
              <a:rPr lang="en-GB" sz="1350" dirty="0">
                <a:latin typeface="Arial Black" panose="020B0A04020102020204" pitchFamily="34" charset="0"/>
              </a:rPr>
              <a:t>Lesson Flow</a:t>
            </a:r>
            <a:endParaRPr lang="en-GB" sz="1350" dirty="0">
              <a:latin typeface="Arial" panose="020B0604020202020204" pitchFamily="34" charset="0"/>
              <a:cs typeface="Arial" panose="020B0604020202020204" pitchFamily="34" charset="0"/>
            </a:endParaRPr>
          </a:p>
        </p:txBody>
      </p:sp>
      <p:sp>
        <p:nvSpPr>
          <p:cNvPr id="18" name="Rounded Rectangle 5">
            <a:extLst>
              <a:ext uri="{FF2B5EF4-FFF2-40B4-BE49-F238E27FC236}">
                <a16:creationId xmlns:a16="http://schemas.microsoft.com/office/drawing/2014/main" id="{9A376B41-068A-4B16-9F93-93E7C310C283}"/>
              </a:ext>
            </a:extLst>
          </p:cNvPr>
          <p:cNvSpPr/>
          <p:nvPr/>
        </p:nvSpPr>
        <p:spPr>
          <a:xfrm>
            <a:off x="180472" y="1826336"/>
            <a:ext cx="8793479" cy="11811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9" name="TextBox 18">
            <a:extLst>
              <a:ext uri="{FF2B5EF4-FFF2-40B4-BE49-F238E27FC236}">
                <a16:creationId xmlns:a16="http://schemas.microsoft.com/office/drawing/2014/main" id="{8ECA0FB3-8A25-4270-841E-55C6C11EB5D5}"/>
              </a:ext>
            </a:extLst>
          </p:cNvPr>
          <p:cNvSpPr txBox="1"/>
          <p:nvPr/>
        </p:nvSpPr>
        <p:spPr>
          <a:xfrm>
            <a:off x="495300" y="1507279"/>
            <a:ext cx="1534027" cy="300082"/>
          </a:xfrm>
          <a:prstGeom prst="rect">
            <a:avLst/>
          </a:prstGeom>
          <a:noFill/>
        </p:spPr>
        <p:txBody>
          <a:bodyPr wrap="square" rtlCol="0">
            <a:spAutoFit/>
          </a:bodyPr>
          <a:lstStyle/>
          <a:p>
            <a:r>
              <a:rPr lang="en-GB" sz="1350" dirty="0">
                <a:latin typeface="Arial Black" panose="020B0A04020102020204" pitchFamily="34" charset="0"/>
              </a:rPr>
              <a:t>Lesson Prep</a:t>
            </a:r>
            <a:endParaRPr lang="en-GB" sz="1350" dirty="0">
              <a:latin typeface="Arial" panose="020B0604020202020204" pitchFamily="34" charset="0"/>
              <a:cs typeface="Arial" panose="020B0604020202020204" pitchFamily="34" charset="0"/>
            </a:endParaRPr>
          </a:p>
        </p:txBody>
      </p:sp>
      <p:sp>
        <p:nvSpPr>
          <p:cNvPr id="20" name="Rounded Rectangle 5">
            <a:extLst>
              <a:ext uri="{FF2B5EF4-FFF2-40B4-BE49-F238E27FC236}">
                <a16:creationId xmlns:a16="http://schemas.microsoft.com/office/drawing/2014/main" id="{4C93072C-E558-47E8-ABD2-894B882EE518}"/>
              </a:ext>
            </a:extLst>
          </p:cNvPr>
          <p:cNvSpPr/>
          <p:nvPr/>
        </p:nvSpPr>
        <p:spPr>
          <a:xfrm>
            <a:off x="573907" y="3611531"/>
            <a:ext cx="1320867" cy="1981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Discuss the information on slide 4</a:t>
            </a:r>
          </a:p>
        </p:txBody>
      </p:sp>
      <p:sp>
        <p:nvSpPr>
          <p:cNvPr id="21" name="Rounded Rectangle 5">
            <a:extLst>
              <a:ext uri="{FF2B5EF4-FFF2-40B4-BE49-F238E27FC236}">
                <a16:creationId xmlns:a16="http://schemas.microsoft.com/office/drawing/2014/main" id="{A1DAD470-56B0-4562-A097-E6867629054A}"/>
              </a:ext>
            </a:extLst>
          </p:cNvPr>
          <p:cNvSpPr/>
          <p:nvPr/>
        </p:nvSpPr>
        <p:spPr>
          <a:xfrm>
            <a:off x="2146034" y="3594946"/>
            <a:ext cx="1320867" cy="1981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Groups to answer each question on each of the factors in turn.</a:t>
            </a:r>
          </a:p>
        </p:txBody>
      </p:sp>
      <p:sp>
        <p:nvSpPr>
          <p:cNvPr id="22" name="Rounded Rectangle 5">
            <a:extLst>
              <a:ext uri="{FF2B5EF4-FFF2-40B4-BE49-F238E27FC236}">
                <a16:creationId xmlns:a16="http://schemas.microsoft.com/office/drawing/2014/main" id="{05B97F42-DF83-46A2-829D-4845EDADBE21}"/>
              </a:ext>
            </a:extLst>
          </p:cNvPr>
          <p:cNvSpPr/>
          <p:nvPr/>
        </p:nvSpPr>
        <p:spPr>
          <a:xfrm>
            <a:off x="3717256" y="3611531"/>
            <a:ext cx="1320867" cy="1981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Think/Pair/Share mini-plenary</a:t>
            </a:r>
          </a:p>
        </p:txBody>
      </p:sp>
      <p:sp>
        <p:nvSpPr>
          <p:cNvPr id="23" name="Rounded Rectangle 5">
            <a:extLst>
              <a:ext uri="{FF2B5EF4-FFF2-40B4-BE49-F238E27FC236}">
                <a16:creationId xmlns:a16="http://schemas.microsoft.com/office/drawing/2014/main" id="{B5B6F8F1-F9CF-4179-B7E8-39A0644FAB7E}"/>
              </a:ext>
            </a:extLst>
          </p:cNvPr>
          <p:cNvSpPr/>
          <p:nvPr/>
        </p:nvSpPr>
        <p:spPr>
          <a:xfrm>
            <a:off x="5288478" y="3611531"/>
            <a:ext cx="1320867" cy="1981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Time traveller report write up (see slide for structure)</a:t>
            </a:r>
          </a:p>
        </p:txBody>
      </p:sp>
      <p:sp>
        <p:nvSpPr>
          <p:cNvPr id="24" name="Rounded Rectangle 5">
            <a:extLst>
              <a:ext uri="{FF2B5EF4-FFF2-40B4-BE49-F238E27FC236}">
                <a16:creationId xmlns:a16="http://schemas.microsoft.com/office/drawing/2014/main" id="{F963B178-2537-443D-ABBE-B694E874B459}"/>
              </a:ext>
            </a:extLst>
          </p:cNvPr>
          <p:cNvSpPr/>
          <p:nvPr/>
        </p:nvSpPr>
        <p:spPr>
          <a:xfrm>
            <a:off x="6803356" y="3611531"/>
            <a:ext cx="1320867" cy="1981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Post it notes on factor board plenary.</a:t>
            </a:r>
          </a:p>
        </p:txBody>
      </p:sp>
      <p:sp>
        <p:nvSpPr>
          <p:cNvPr id="27" name="Rounded Rectangle 5">
            <a:extLst>
              <a:ext uri="{FF2B5EF4-FFF2-40B4-BE49-F238E27FC236}">
                <a16:creationId xmlns:a16="http://schemas.microsoft.com/office/drawing/2014/main" id="{B2AE3FFB-801D-477A-94AC-EFF83AC09305}"/>
              </a:ext>
            </a:extLst>
          </p:cNvPr>
          <p:cNvSpPr/>
          <p:nvPr/>
        </p:nvSpPr>
        <p:spPr>
          <a:xfrm>
            <a:off x="573907" y="1984863"/>
            <a:ext cx="1320867" cy="8688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Print the six factors </a:t>
            </a:r>
          </a:p>
          <a:p>
            <a:pPr algn="ctr"/>
            <a:r>
              <a:rPr lang="en-GB" sz="1050" dirty="0">
                <a:solidFill>
                  <a:schemeClr val="tx1"/>
                </a:solidFill>
              </a:rPr>
              <a:t>High ability slide 12</a:t>
            </a:r>
          </a:p>
          <a:p>
            <a:pPr algn="ctr"/>
            <a:r>
              <a:rPr lang="en-GB" sz="1050" dirty="0">
                <a:solidFill>
                  <a:schemeClr val="tx1"/>
                </a:solidFill>
              </a:rPr>
              <a:t>Low ability slide 13</a:t>
            </a:r>
          </a:p>
        </p:txBody>
      </p:sp>
      <p:sp>
        <p:nvSpPr>
          <p:cNvPr id="28" name="Rounded Rectangle 5">
            <a:extLst>
              <a:ext uri="{FF2B5EF4-FFF2-40B4-BE49-F238E27FC236}">
                <a16:creationId xmlns:a16="http://schemas.microsoft.com/office/drawing/2014/main" id="{8D9DADA9-8631-47F6-B9F3-F5BEEE9F2A5B}"/>
              </a:ext>
            </a:extLst>
          </p:cNvPr>
          <p:cNvSpPr/>
          <p:nvPr/>
        </p:nvSpPr>
        <p:spPr>
          <a:xfrm>
            <a:off x="2146034" y="1968277"/>
            <a:ext cx="1320867" cy="8688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Print the factor slide 1 </a:t>
            </a:r>
          </a:p>
          <a:p>
            <a:pPr algn="ctr"/>
            <a:r>
              <a:rPr lang="en-GB" sz="1050" dirty="0">
                <a:solidFill>
                  <a:schemeClr val="tx1"/>
                </a:solidFill>
              </a:rPr>
              <a:t>(or get the pupils to draw it u) </a:t>
            </a:r>
          </a:p>
        </p:txBody>
      </p:sp>
      <p:sp>
        <p:nvSpPr>
          <p:cNvPr id="29" name="Rounded Rectangle 5">
            <a:extLst>
              <a:ext uri="{FF2B5EF4-FFF2-40B4-BE49-F238E27FC236}">
                <a16:creationId xmlns:a16="http://schemas.microsoft.com/office/drawing/2014/main" id="{1D8461EC-C47B-429A-A876-3CCEB6975478}"/>
              </a:ext>
            </a:extLst>
          </p:cNvPr>
          <p:cNvSpPr/>
          <p:nvPr/>
        </p:nvSpPr>
        <p:spPr>
          <a:xfrm>
            <a:off x="3716351" y="1982472"/>
            <a:ext cx="1320867" cy="8688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Plan differentiated questioning using blooms taxonomy (see end of slide)</a:t>
            </a:r>
          </a:p>
        </p:txBody>
      </p:sp>
      <p:sp>
        <p:nvSpPr>
          <p:cNvPr id="30" name="Rounded Rectangle 5">
            <a:extLst>
              <a:ext uri="{FF2B5EF4-FFF2-40B4-BE49-F238E27FC236}">
                <a16:creationId xmlns:a16="http://schemas.microsoft.com/office/drawing/2014/main" id="{5B5CF5B8-52F3-4948-B0A7-4F343943529B}"/>
              </a:ext>
            </a:extLst>
          </p:cNvPr>
          <p:cNvSpPr/>
          <p:nvPr/>
        </p:nvSpPr>
        <p:spPr>
          <a:xfrm>
            <a:off x="5288478" y="1984863"/>
            <a:ext cx="1320867" cy="8688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Print the differentiated sentence starter sheet on slide 14 </a:t>
            </a:r>
          </a:p>
        </p:txBody>
      </p:sp>
      <p:sp>
        <p:nvSpPr>
          <p:cNvPr id="31" name="Rounded Rectangle 5">
            <a:extLst>
              <a:ext uri="{FF2B5EF4-FFF2-40B4-BE49-F238E27FC236}">
                <a16:creationId xmlns:a16="http://schemas.microsoft.com/office/drawing/2014/main" id="{B95CB094-0E6C-4868-88D5-5331167312C9}"/>
              </a:ext>
            </a:extLst>
          </p:cNvPr>
          <p:cNvSpPr/>
          <p:nvPr/>
        </p:nvSpPr>
        <p:spPr>
          <a:xfrm>
            <a:off x="6803356" y="1984863"/>
            <a:ext cx="1320867" cy="8688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Print the EAL assistance sheet if applicable.</a:t>
            </a:r>
          </a:p>
        </p:txBody>
      </p:sp>
    </p:spTree>
    <p:extLst>
      <p:ext uri="{BB962C8B-B14F-4D97-AF65-F5344CB8AC3E}">
        <p14:creationId xmlns:p14="http://schemas.microsoft.com/office/powerpoint/2010/main" val="18018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84" y="5987350"/>
            <a:ext cx="9132316" cy="870650"/>
          </a:xfrm>
        </p:spPr>
        <p:txBody>
          <a:bodyPr>
            <a:normAutofit/>
          </a:bodyPr>
          <a:lstStyle/>
          <a:p>
            <a:r>
              <a:rPr lang="en-GB" sz="3200" b="1" dirty="0"/>
              <a:t>What could cause such dramatic changes? </a:t>
            </a:r>
          </a:p>
        </p:txBody>
      </p:sp>
      <p:sp>
        <p:nvSpPr>
          <p:cNvPr id="6" name="Title 1"/>
          <p:cNvSpPr txBox="1">
            <a:spLocks/>
          </p:cNvSpPr>
          <p:nvPr/>
        </p:nvSpPr>
        <p:spPr>
          <a:xfrm>
            <a:off x="803563" y="6096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u="sng" dirty="0">
                <a:solidFill>
                  <a:srgbClr val="00B050"/>
                </a:solidFill>
              </a:rPr>
              <a:t>Population boom!</a:t>
            </a:r>
          </a:p>
        </p:txBody>
      </p:sp>
      <p:pic>
        <p:nvPicPr>
          <p:cNvPr id="1030" name="Picture 6" descr="http://ts1.mm.bing.net/th?id=H.4857665076791744&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747" y="4034043"/>
            <a:ext cx="1982754" cy="12954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http://philippacity.files.wordpress.com/2011/11/industrial_revolu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1764" y="4034043"/>
            <a:ext cx="1936891" cy="12954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 name="Down Arrow 4"/>
          <p:cNvSpPr/>
          <p:nvPr/>
        </p:nvSpPr>
        <p:spPr>
          <a:xfrm rot="16200000">
            <a:off x="4393529" y="3748293"/>
            <a:ext cx="762000" cy="1866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17211" y="1561335"/>
            <a:ext cx="2038172" cy="646331"/>
          </a:xfrm>
          <a:prstGeom prst="rect">
            <a:avLst/>
          </a:prstGeom>
          <a:noFill/>
        </p:spPr>
        <p:txBody>
          <a:bodyPr wrap="square" rtlCol="0">
            <a:spAutoFit/>
          </a:bodyPr>
          <a:lstStyle/>
          <a:p>
            <a:pPr algn="ctr"/>
            <a:r>
              <a:rPr lang="en-GB" sz="3600" b="1" u="sng" dirty="0"/>
              <a:t>1750</a:t>
            </a:r>
          </a:p>
        </p:txBody>
      </p:sp>
      <p:sp>
        <p:nvSpPr>
          <p:cNvPr id="12" name="TextBox 11"/>
          <p:cNvSpPr txBox="1"/>
          <p:nvPr/>
        </p:nvSpPr>
        <p:spPr>
          <a:xfrm>
            <a:off x="6462936" y="1595412"/>
            <a:ext cx="2098965" cy="646331"/>
          </a:xfrm>
          <a:prstGeom prst="rect">
            <a:avLst/>
          </a:prstGeom>
          <a:noFill/>
        </p:spPr>
        <p:txBody>
          <a:bodyPr wrap="square" rtlCol="0">
            <a:spAutoFit/>
          </a:bodyPr>
          <a:lstStyle/>
          <a:p>
            <a:pPr algn="ctr"/>
            <a:r>
              <a:rPr lang="en-GB" sz="3600" b="1" u="sng" dirty="0"/>
              <a:t>1900</a:t>
            </a:r>
          </a:p>
        </p:txBody>
      </p:sp>
      <p:pic>
        <p:nvPicPr>
          <p:cNvPr id="1034" name="Picture 10" descr="http://ts4.mm.bing.net/th?id=H.4770988359353999&amp;pid=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0602" y="2499757"/>
            <a:ext cx="213491" cy="48155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http://ts4.mm.bing.net/th?id=H.4770988359353999&amp;pid=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9747" y="2499757"/>
            <a:ext cx="213491" cy="48155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http://ts4.mm.bing.net/th?id=H.4770988359353999&amp;pid=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3111" y="2504870"/>
            <a:ext cx="213491" cy="48155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http://ts4.mm.bing.net/th?id=H.4770988359353999&amp;pid=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9960" y="2509983"/>
            <a:ext cx="213491" cy="48155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http://ts4.mm.bing.net/th?id=H.4770988359353999&amp;pid=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3191" y="2509983"/>
            <a:ext cx="213491" cy="48155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http://ts4.mm.bing.net/th?id=H.4770988359353999&amp;pid=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5806" y="2258978"/>
            <a:ext cx="213491" cy="48155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http://ts4.mm.bing.net/th?id=H.4770988359353999&amp;pid=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4951" y="2258978"/>
            <a:ext cx="213491" cy="48155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http://ts4.mm.bing.net/th?id=H.4770988359353999&amp;pid=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15" y="2264091"/>
            <a:ext cx="213491" cy="48155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http://ts4.mm.bing.net/th?id=H.4770988359353999&amp;pid=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5164" y="2269204"/>
            <a:ext cx="213491" cy="48155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http://ts4.mm.bing.net/th?id=H.4770988359353999&amp;pid=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8395" y="2269204"/>
            <a:ext cx="213491" cy="48155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http://ts4.mm.bing.net/th?id=H.4770988359353999&amp;pid=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939" y="2771544"/>
            <a:ext cx="213491" cy="48155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http://ts4.mm.bing.net/th?id=H.4770988359353999&amp;pid=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4084" y="2771544"/>
            <a:ext cx="213491" cy="48155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http://ts4.mm.bing.net/th?id=H.4770988359353999&amp;pid=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7448" y="2776657"/>
            <a:ext cx="213491" cy="48155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http://ts4.mm.bing.net/th?id=H.4770988359353999&amp;pid=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4297" y="2781770"/>
            <a:ext cx="213491" cy="48155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http://ts4.mm.bing.net/th?id=H.4770988359353999&amp;pid=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7528" y="2781770"/>
            <a:ext cx="213491" cy="48155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http://ts4.mm.bing.net/th?id=H.4770988359353999&amp;pid=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5587" y="2258978"/>
            <a:ext cx="213491" cy="48155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http://ts4.mm.bing.net/th?id=H.4770988359353999&amp;pid=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4732" y="2258978"/>
            <a:ext cx="213491" cy="48155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http://ts4.mm.bing.net/th?id=H.4770988359353999&amp;pid=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8096" y="2264091"/>
            <a:ext cx="213491" cy="48155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http://ts4.mm.bing.net/th?id=H.4770988359353999&amp;pid=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4945" y="2269204"/>
            <a:ext cx="213491" cy="48155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http://ts4.mm.bing.net/th?id=H.4770988359353999&amp;pid=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8176" y="2269204"/>
            <a:ext cx="213491" cy="48155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descr="http://ts4.mm.bing.net/th?id=H.4770988359353999&amp;pid=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4720" y="2771544"/>
            <a:ext cx="213491" cy="48155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http://ts4.mm.bing.net/th?id=H.4770988359353999&amp;pid=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865" y="2771544"/>
            <a:ext cx="213491" cy="48155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http://ts4.mm.bing.net/th?id=H.4770988359353999&amp;pid=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7229" y="2776657"/>
            <a:ext cx="213491" cy="48155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http://ts4.mm.bing.net/th?id=H.4770988359353999&amp;pid=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4078" y="2781770"/>
            <a:ext cx="213491" cy="48155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http://ts4.mm.bing.net/th?id=H.4770988359353999&amp;pid=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7309" y="2781770"/>
            <a:ext cx="213491" cy="4815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03563" y="3263328"/>
            <a:ext cx="2473037" cy="369332"/>
          </a:xfrm>
          <a:prstGeom prst="rect">
            <a:avLst/>
          </a:prstGeom>
          <a:noFill/>
        </p:spPr>
        <p:txBody>
          <a:bodyPr wrap="square" rtlCol="0">
            <a:spAutoFit/>
          </a:bodyPr>
          <a:lstStyle/>
          <a:p>
            <a:r>
              <a:rPr lang="en-GB" dirty="0"/>
              <a:t>Population = </a:t>
            </a:r>
            <a:r>
              <a:rPr lang="en-GB" b="1" dirty="0"/>
              <a:t>7 million</a:t>
            </a:r>
          </a:p>
        </p:txBody>
      </p:sp>
      <p:sp>
        <p:nvSpPr>
          <p:cNvPr id="41" name="TextBox 40"/>
          <p:cNvSpPr txBox="1"/>
          <p:nvPr/>
        </p:nvSpPr>
        <p:spPr>
          <a:xfrm>
            <a:off x="6267982" y="3446206"/>
            <a:ext cx="2473037" cy="369332"/>
          </a:xfrm>
          <a:prstGeom prst="rect">
            <a:avLst/>
          </a:prstGeom>
          <a:noFill/>
        </p:spPr>
        <p:txBody>
          <a:bodyPr wrap="square" rtlCol="0">
            <a:spAutoFit/>
          </a:bodyPr>
          <a:lstStyle/>
          <a:p>
            <a:r>
              <a:rPr lang="en-GB" dirty="0"/>
              <a:t>Population = </a:t>
            </a:r>
            <a:r>
              <a:rPr lang="en-GB" b="1" dirty="0"/>
              <a:t>37 million</a:t>
            </a:r>
          </a:p>
        </p:txBody>
      </p:sp>
      <p:sp>
        <p:nvSpPr>
          <p:cNvPr id="42" name="TextBox 41"/>
          <p:cNvSpPr txBox="1"/>
          <p:nvPr/>
        </p:nvSpPr>
        <p:spPr>
          <a:xfrm>
            <a:off x="313366" y="5634243"/>
            <a:ext cx="3048000" cy="369332"/>
          </a:xfrm>
          <a:prstGeom prst="rect">
            <a:avLst/>
          </a:prstGeom>
          <a:noFill/>
        </p:spPr>
        <p:txBody>
          <a:bodyPr wrap="square" rtlCol="0">
            <a:spAutoFit/>
          </a:bodyPr>
          <a:lstStyle/>
          <a:p>
            <a:r>
              <a:rPr lang="en-GB" dirty="0"/>
              <a:t>People living in towns = </a:t>
            </a:r>
            <a:r>
              <a:rPr lang="en-GB" b="1" dirty="0"/>
              <a:t>13%</a:t>
            </a:r>
          </a:p>
        </p:txBody>
      </p:sp>
      <p:sp>
        <p:nvSpPr>
          <p:cNvPr id="44" name="TextBox 43"/>
          <p:cNvSpPr txBox="1"/>
          <p:nvPr/>
        </p:nvSpPr>
        <p:spPr>
          <a:xfrm>
            <a:off x="5965686" y="5618018"/>
            <a:ext cx="3048000" cy="369332"/>
          </a:xfrm>
          <a:prstGeom prst="rect">
            <a:avLst/>
          </a:prstGeom>
          <a:noFill/>
        </p:spPr>
        <p:txBody>
          <a:bodyPr wrap="square" rtlCol="0">
            <a:spAutoFit/>
          </a:bodyPr>
          <a:lstStyle/>
          <a:p>
            <a:r>
              <a:rPr lang="en-GB" dirty="0"/>
              <a:t>People living in towns = </a:t>
            </a:r>
            <a:r>
              <a:rPr lang="en-GB" b="1" dirty="0"/>
              <a:t>87%</a:t>
            </a:r>
          </a:p>
        </p:txBody>
      </p:sp>
      <p:sp>
        <p:nvSpPr>
          <p:cNvPr id="45" name="Title 1"/>
          <p:cNvSpPr txBox="1">
            <a:spLocks/>
          </p:cNvSpPr>
          <p:nvPr/>
        </p:nvSpPr>
        <p:spPr>
          <a:xfrm>
            <a:off x="838200" y="3810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u="sng" dirty="0"/>
              <a:t>Industrial Revolution:</a:t>
            </a:r>
            <a:br>
              <a:rPr lang="en-GB" b="1" u="sng" dirty="0"/>
            </a:br>
            <a:endParaRPr lang="en-GB" b="1" u="sng" dirty="0"/>
          </a:p>
        </p:txBody>
      </p:sp>
      <p:sp>
        <p:nvSpPr>
          <p:cNvPr id="9" name="Explosion 1 8"/>
          <p:cNvSpPr/>
          <p:nvPr/>
        </p:nvSpPr>
        <p:spPr>
          <a:xfrm rot="20353317">
            <a:off x="-576031" y="-614951"/>
            <a:ext cx="2164656" cy="235034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does population mean?</a:t>
            </a:r>
          </a:p>
        </p:txBody>
      </p:sp>
      <p:sp>
        <p:nvSpPr>
          <p:cNvPr id="47" name="Down Arrow 46"/>
          <p:cNvSpPr/>
          <p:nvPr/>
        </p:nvSpPr>
        <p:spPr>
          <a:xfrm rot="16200000">
            <a:off x="4308763" y="1848320"/>
            <a:ext cx="762000" cy="1866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Explosion 1 42"/>
          <p:cNvSpPr/>
          <p:nvPr/>
        </p:nvSpPr>
        <p:spPr>
          <a:xfrm rot="2011531">
            <a:off x="7629825" y="-574815"/>
            <a:ext cx="2164656" cy="2350348"/>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How many times has population increased?</a:t>
            </a:r>
          </a:p>
        </p:txBody>
      </p:sp>
    </p:spTree>
    <p:extLst>
      <p:ext uri="{BB962C8B-B14F-4D97-AF65-F5344CB8AC3E}">
        <p14:creationId xmlns:p14="http://schemas.microsoft.com/office/powerpoint/2010/main" val="1459214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a:t>TASK: What factors led to the increase in population and the move to the cities?.</a:t>
            </a:r>
          </a:p>
        </p:txBody>
      </p:sp>
      <p:sp>
        <p:nvSpPr>
          <p:cNvPr id="3" name="Content Placeholder 2"/>
          <p:cNvSpPr>
            <a:spLocks noGrp="1"/>
          </p:cNvSpPr>
          <p:nvPr>
            <p:ph idx="1"/>
          </p:nvPr>
        </p:nvSpPr>
        <p:spPr>
          <a:xfrm>
            <a:off x="197142" y="1752600"/>
            <a:ext cx="8521273" cy="1600200"/>
          </a:xfrm>
        </p:spPr>
        <p:txBody>
          <a:bodyPr>
            <a:normAutofit fontScale="85000" lnSpcReduction="20000"/>
          </a:bodyPr>
          <a:lstStyle/>
          <a:p>
            <a:r>
              <a:rPr lang="en-GB" dirty="0"/>
              <a:t>In pairs read through the six factors and decide why this factor would have led to a population boom.</a:t>
            </a:r>
          </a:p>
          <a:p>
            <a:r>
              <a:rPr lang="en-GB" dirty="0"/>
              <a:t>Answer the three questions on the next slide for each factor.</a:t>
            </a:r>
            <a:endParaRPr lang="en-GB" i="1" dirty="0"/>
          </a:p>
        </p:txBody>
      </p:sp>
      <p:pic>
        <p:nvPicPr>
          <p:cNvPr id="1026" name="Picture 2" descr="http://www.roebuckclasses.com/102/image/londonsl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3352800"/>
            <a:ext cx="3695858"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626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181100" y="-34636"/>
            <a:ext cx="65532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Factors that led to a population boom during the Industrial Revolution.</a:t>
            </a:r>
          </a:p>
        </p:txBody>
      </p:sp>
      <p:sp>
        <p:nvSpPr>
          <p:cNvPr id="5" name="Rounded Rectangular Callout 4"/>
          <p:cNvSpPr/>
          <p:nvPr/>
        </p:nvSpPr>
        <p:spPr>
          <a:xfrm>
            <a:off x="304800" y="1600200"/>
            <a:ext cx="8305800" cy="4953000"/>
          </a:xfrm>
          <a:prstGeom prst="wedgeRoundRectCallout">
            <a:avLst>
              <a:gd name="adj1" fmla="val 60201"/>
              <a:gd name="adj2" fmla="val 2215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What was it called?</a:t>
            </a:r>
          </a:p>
          <a:p>
            <a:endParaRPr lang="en-GB" b="1" dirty="0">
              <a:solidFill>
                <a:schemeClr val="tx1"/>
              </a:solidFill>
            </a:endParaRPr>
          </a:p>
          <a:p>
            <a:endParaRPr lang="en-GB" dirty="0">
              <a:solidFill>
                <a:schemeClr val="tx1"/>
              </a:solidFill>
            </a:endParaRPr>
          </a:p>
          <a:p>
            <a:r>
              <a:rPr lang="en-GB" b="1" dirty="0">
                <a:solidFill>
                  <a:schemeClr val="tx1"/>
                </a:solidFill>
              </a:rPr>
              <a:t>How did it work?</a:t>
            </a:r>
          </a:p>
          <a:p>
            <a:endParaRPr lang="en-GB" dirty="0">
              <a:solidFill>
                <a:schemeClr val="tx1"/>
              </a:solidFill>
            </a:endParaRPr>
          </a:p>
          <a:p>
            <a:r>
              <a:rPr lang="en-GB" i="1" dirty="0">
                <a:solidFill>
                  <a:schemeClr val="tx1"/>
                </a:solidFill>
              </a:rPr>
              <a:t>It worked by….</a:t>
            </a:r>
          </a:p>
          <a:p>
            <a:endParaRPr lang="en-GB" dirty="0">
              <a:solidFill>
                <a:schemeClr val="tx1"/>
              </a:solidFill>
            </a:endParaRPr>
          </a:p>
          <a:p>
            <a:r>
              <a:rPr lang="en-GB" b="1" dirty="0">
                <a:solidFill>
                  <a:schemeClr val="tx1"/>
                </a:solidFill>
              </a:rPr>
              <a:t>What was the effect on the population and where they lived?</a:t>
            </a:r>
          </a:p>
          <a:p>
            <a:endParaRPr lang="en-GB" dirty="0">
              <a:solidFill>
                <a:schemeClr val="tx1"/>
              </a:solidFill>
            </a:endParaRPr>
          </a:p>
          <a:p>
            <a:r>
              <a:rPr lang="en-GB" i="1" dirty="0">
                <a:solidFill>
                  <a:schemeClr val="tx1"/>
                </a:solidFill>
              </a:rPr>
              <a:t>This helped increase population because…</a:t>
            </a:r>
          </a:p>
          <a:p>
            <a:endParaRPr lang="en-GB" dirty="0">
              <a:solidFill>
                <a:schemeClr val="tx1"/>
              </a:solidFill>
            </a:endParaRPr>
          </a:p>
        </p:txBody>
      </p:sp>
      <p:sp>
        <p:nvSpPr>
          <p:cNvPr id="12" name="Explosion 1 11"/>
          <p:cNvSpPr/>
          <p:nvPr/>
        </p:nvSpPr>
        <p:spPr>
          <a:xfrm rot="1528313">
            <a:off x="6303391" y="1950022"/>
            <a:ext cx="3659976" cy="2724142"/>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Finished?</a:t>
            </a:r>
          </a:p>
          <a:p>
            <a:pPr algn="ctr"/>
            <a:r>
              <a:rPr lang="en-GB" dirty="0">
                <a:solidFill>
                  <a:schemeClr val="tx1"/>
                </a:solidFill>
              </a:rPr>
              <a:t>Can you categorise these factors?</a:t>
            </a:r>
          </a:p>
        </p:txBody>
      </p:sp>
      <p:sp>
        <p:nvSpPr>
          <p:cNvPr id="13" name="Explosion 1 12"/>
          <p:cNvSpPr/>
          <p:nvPr/>
        </p:nvSpPr>
        <p:spPr>
          <a:xfrm rot="1143665">
            <a:off x="6369723" y="4026089"/>
            <a:ext cx="3304076" cy="345899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Which are the most important? Rank them in order, most important to least.</a:t>
            </a:r>
          </a:p>
          <a:p>
            <a:pPr algn="ctr"/>
            <a:r>
              <a:rPr lang="en-GB" sz="1400" dirty="0">
                <a:solidFill>
                  <a:schemeClr val="tx1"/>
                </a:solidFill>
              </a:rPr>
              <a:t>Explain why you think so.</a:t>
            </a:r>
          </a:p>
        </p:txBody>
      </p:sp>
    </p:spTree>
    <p:extLst>
      <p:ext uri="{BB962C8B-B14F-4D97-AF65-F5344CB8AC3E}">
        <p14:creationId xmlns:p14="http://schemas.microsoft.com/office/powerpoint/2010/main" val="615985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001000" cy="5562600"/>
          </a:xfrm>
        </p:spPr>
        <p:txBody>
          <a:bodyPr>
            <a:normAutofit/>
          </a:bodyPr>
          <a:lstStyle/>
          <a:p>
            <a:pPr marL="0" indent="0">
              <a:buNone/>
            </a:pPr>
            <a:endParaRPr lang="en-GB" dirty="0"/>
          </a:p>
          <a:p>
            <a:pPr marL="0" indent="0" algn="ctr">
              <a:buNone/>
            </a:pPr>
            <a:r>
              <a:rPr lang="en-GB" sz="6600" b="1" u="sng" dirty="0">
                <a:solidFill>
                  <a:srgbClr val="FF0000"/>
                </a:solidFill>
              </a:rPr>
              <a:t>Spot check:</a:t>
            </a:r>
          </a:p>
          <a:p>
            <a:pPr marL="0" indent="0" algn="ctr">
              <a:buNone/>
            </a:pPr>
            <a:endParaRPr lang="en-GB" dirty="0"/>
          </a:p>
          <a:p>
            <a:pPr marL="0" indent="0" algn="ctr">
              <a:buNone/>
            </a:pPr>
            <a:r>
              <a:rPr lang="en-GB" dirty="0"/>
              <a:t>How did these changes lead to:</a:t>
            </a:r>
          </a:p>
          <a:p>
            <a:pPr algn="ctr"/>
            <a:r>
              <a:rPr lang="en-GB" dirty="0"/>
              <a:t>More people?</a:t>
            </a:r>
          </a:p>
          <a:p>
            <a:pPr algn="ctr"/>
            <a:r>
              <a:rPr lang="en-GB" dirty="0"/>
              <a:t>Larger cities?</a:t>
            </a:r>
          </a:p>
          <a:p>
            <a:pPr algn="ctr"/>
            <a:endParaRPr lang="en-GB" dirty="0"/>
          </a:p>
          <a:p>
            <a:pPr algn="ctr"/>
            <a:r>
              <a:rPr lang="en-GB" dirty="0"/>
              <a:t>Think, tell a partner, share with the class.</a:t>
            </a:r>
          </a:p>
        </p:txBody>
      </p:sp>
      <p:pic>
        <p:nvPicPr>
          <p:cNvPr id="5122" name="Picture 2" descr="http://upload.wikimedia.org/wikipedia/commons/6/6e/Israeli_Stop_Sig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31" y="18393"/>
            <a:ext cx="2351824" cy="2362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upload.wikimedia.org/wikipedia/commons/6/6e/Israeli_Stop_Sig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2176" y="0"/>
            <a:ext cx="2351824"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737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Industrial Revolution SOW\SWScan0000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a:stretch/>
        </p:blipFill>
        <p:spPr bwMode="auto">
          <a:xfrm rot="5400000">
            <a:off x="3132535" y="846537"/>
            <a:ext cx="6833938" cy="518899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F:\Industrial Revolution SOW\SWScan0000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2230"/>
          <a:stretch/>
        </p:blipFill>
        <p:spPr bwMode="auto">
          <a:xfrm>
            <a:off x="-152400" y="0"/>
            <a:ext cx="497496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posterplanet.net/doctorwho/images/tv-doctor-who-tardis-lightning-metallic-poster-PYRfpp327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423172">
            <a:off x="-126645" y="-119624"/>
            <a:ext cx="1488187" cy="2226714"/>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2335083" y="3402937"/>
            <a:ext cx="3760918" cy="35762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a:solidFill>
                  <a:schemeClr val="tx1"/>
                </a:solidFill>
              </a:rPr>
              <a:t>The first thing I noticed in 1900 was…</a:t>
            </a:r>
          </a:p>
          <a:p>
            <a:pPr algn="ctr"/>
            <a:endParaRPr lang="en-GB" sz="1600" i="1" dirty="0">
              <a:solidFill>
                <a:schemeClr val="tx1"/>
              </a:solidFill>
            </a:endParaRPr>
          </a:p>
          <a:p>
            <a:pPr algn="ctr"/>
            <a:r>
              <a:rPr lang="en-GB" sz="1600" i="1" dirty="0">
                <a:solidFill>
                  <a:schemeClr val="tx1"/>
                </a:solidFill>
              </a:rPr>
              <a:t>I began to investigate why this might have happened and discovered that…</a:t>
            </a:r>
          </a:p>
          <a:p>
            <a:pPr algn="ctr"/>
            <a:endParaRPr lang="en-GB" sz="1600" i="1" dirty="0">
              <a:solidFill>
                <a:schemeClr val="tx1"/>
              </a:solidFill>
            </a:endParaRPr>
          </a:p>
          <a:p>
            <a:pPr algn="ctr"/>
            <a:r>
              <a:rPr lang="en-GB" sz="1600" i="1" dirty="0">
                <a:solidFill>
                  <a:schemeClr val="tx1"/>
                </a:solidFill>
              </a:rPr>
              <a:t>I asked the locals what impact this had had on their lives and was told that…</a:t>
            </a:r>
          </a:p>
        </p:txBody>
      </p:sp>
      <p:pic>
        <p:nvPicPr>
          <p:cNvPr id="10" name="Picture 4" descr="http://www.clker.com/cliparts/j/K/g/T/d/K/yellow-cog-wheel-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514600"/>
            <a:ext cx="6172200" cy="5334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71550" y="228600"/>
            <a:ext cx="7021979" cy="3046988"/>
          </a:xfrm>
          <a:prstGeom prst="rect">
            <a:avLst/>
          </a:prstGeom>
          <a:solidFill>
            <a:schemeClr val="accent4">
              <a:lumMod val="40000"/>
              <a:lumOff val="60000"/>
            </a:schemeClr>
          </a:solidFill>
          <a:ln w="28575">
            <a:solidFill>
              <a:schemeClr val="tx1"/>
            </a:solidFill>
          </a:ln>
        </p:spPr>
        <p:txBody>
          <a:bodyPr wrap="square">
            <a:spAutoFit/>
          </a:bodyPr>
          <a:lstStyle/>
          <a:p>
            <a:pPr algn="ctr"/>
            <a:r>
              <a:rPr lang="en-GB" sz="2400" b="1" u="sng" dirty="0"/>
              <a:t>Time Traveller report!</a:t>
            </a:r>
            <a:endParaRPr lang="en-GB" sz="2400" dirty="0"/>
          </a:p>
          <a:p>
            <a:pPr algn="ctr"/>
            <a:r>
              <a:rPr lang="en-GB" sz="2400" dirty="0"/>
              <a:t>Imagine you have visited Britain, 1750 in the TARDIS. You get out, talk to the people and see how they live.</a:t>
            </a:r>
          </a:p>
          <a:p>
            <a:pPr algn="ctr"/>
            <a:r>
              <a:rPr lang="en-GB" sz="2400" dirty="0"/>
              <a:t>You then get back into the TARDIS and visit Britain, 1900.</a:t>
            </a:r>
          </a:p>
          <a:p>
            <a:pPr marL="457200" indent="-457200" algn="ctr">
              <a:buFont typeface="+mj-lt"/>
              <a:buAutoNum type="arabicPeriod"/>
            </a:pPr>
            <a:r>
              <a:rPr lang="en-GB" sz="2400" b="1" dirty="0"/>
              <a:t>What differences do you notice? </a:t>
            </a:r>
          </a:p>
          <a:p>
            <a:pPr marL="457200" indent="-457200" algn="ctr">
              <a:buFont typeface="+mj-lt"/>
              <a:buAutoNum type="arabicPeriod"/>
            </a:pPr>
            <a:r>
              <a:rPr lang="en-GB" sz="2400" b="1" dirty="0"/>
              <a:t>Why have they happened?</a:t>
            </a:r>
          </a:p>
          <a:p>
            <a:pPr marL="457200" indent="-457200" algn="ctr">
              <a:buFont typeface="+mj-lt"/>
              <a:buAutoNum type="arabicPeriod"/>
            </a:pPr>
            <a:r>
              <a:rPr lang="en-GB" sz="2400" b="1" dirty="0"/>
              <a:t>What impact have they had?</a:t>
            </a:r>
          </a:p>
        </p:txBody>
      </p:sp>
      <p:sp>
        <p:nvSpPr>
          <p:cNvPr id="2" name="Rounded Rectangle 1"/>
          <p:cNvSpPr/>
          <p:nvPr/>
        </p:nvSpPr>
        <p:spPr>
          <a:xfrm rot="20388375">
            <a:off x="-717491" y="3194359"/>
            <a:ext cx="4114800" cy="9906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Extra challenge = </a:t>
            </a:r>
          </a:p>
          <a:p>
            <a:pPr algn="ctr"/>
            <a:r>
              <a:rPr lang="en-GB" dirty="0"/>
              <a:t>Do </a:t>
            </a:r>
            <a:r>
              <a:rPr lang="en-GB" b="1" dirty="0"/>
              <a:t>not</a:t>
            </a:r>
            <a:r>
              <a:rPr lang="en-GB" dirty="0"/>
              <a:t> use the words:</a:t>
            </a:r>
          </a:p>
          <a:p>
            <a:pPr algn="ctr"/>
            <a:r>
              <a:rPr lang="en-GB" b="1" dirty="0"/>
              <a:t>Because, work, better, worse, more</a:t>
            </a:r>
            <a:r>
              <a:rPr lang="en-GB" dirty="0"/>
              <a:t>.</a:t>
            </a:r>
          </a:p>
        </p:txBody>
      </p:sp>
    </p:spTree>
    <p:extLst>
      <p:ext uri="{BB962C8B-B14F-4D97-AF65-F5344CB8AC3E}">
        <p14:creationId xmlns:p14="http://schemas.microsoft.com/office/powerpoint/2010/main" val="335416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48"/>
            <a:ext cx="8839200" cy="601717"/>
          </a:xfrm>
        </p:spPr>
        <p:txBody>
          <a:bodyPr>
            <a:normAutofit fontScale="90000"/>
          </a:bodyPr>
          <a:lstStyle/>
          <a:p>
            <a:r>
              <a:rPr lang="en-GB" u="sng" dirty="0"/>
              <a:t>Which change was the most important?</a:t>
            </a:r>
          </a:p>
        </p:txBody>
      </p:sp>
      <p:sp>
        <p:nvSpPr>
          <p:cNvPr id="3" name="Content Placeholder 2"/>
          <p:cNvSpPr>
            <a:spLocks noGrp="1"/>
          </p:cNvSpPr>
          <p:nvPr>
            <p:ph idx="1"/>
          </p:nvPr>
        </p:nvSpPr>
        <p:spPr>
          <a:xfrm>
            <a:off x="228600" y="762002"/>
            <a:ext cx="2743200" cy="2438400"/>
          </a:xfrm>
          <a:solidFill>
            <a:srgbClr val="FF0000"/>
          </a:solidFill>
          <a:ln w="38100">
            <a:solidFill>
              <a:schemeClr val="tx1"/>
            </a:solidFill>
          </a:ln>
        </p:spPr>
        <p:txBody>
          <a:bodyPr/>
          <a:lstStyle/>
          <a:p>
            <a:pPr marL="0" indent="0" algn="ctr">
              <a:buNone/>
            </a:pPr>
            <a:r>
              <a:rPr lang="en-GB" dirty="0"/>
              <a:t>Seed drill</a:t>
            </a:r>
          </a:p>
        </p:txBody>
      </p:sp>
      <p:sp>
        <p:nvSpPr>
          <p:cNvPr id="4" name="Content Placeholder 2"/>
          <p:cNvSpPr txBox="1">
            <a:spLocks/>
          </p:cNvSpPr>
          <p:nvPr/>
        </p:nvSpPr>
        <p:spPr>
          <a:xfrm>
            <a:off x="2971800" y="762001"/>
            <a:ext cx="2743200" cy="2438400"/>
          </a:xfrm>
          <a:prstGeom prst="rect">
            <a:avLst/>
          </a:prstGeom>
          <a:solidFill>
            <a:srgbClr val="0070C0"/>
          </a:solidFill>
          <a:ln w="3810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a:t>Factories</a:t>
            </a:r>
          </a:p>
        </p:txBody>
      </p:sp>
      <p:sp>
        <p:nvSpPr>
          <p:cNvPr id="5" name="Content Placeholder 2"/>
          <p:cNvSpPr txBox="1">
            <a:spLocks/>
          </p:cNvSpPr>
          <p:nvPr/>
        </p:nvSpPr>
        <p:spPr>
          <a:xfrm>
            <a:off x="5715000" y="762001"/>
            <a:ext cx="2743200" cy="2438400"/>
          </a:xfrm>
          <a:prstGeom prst="rect">
            <a:avLst/>
          </a:prstGeom>
          <a:solidFill>
            <a:srgbClr val="FFFF00"/>
          </a:solidFill>
          <a:ln w="3810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a:t>Crop rotation</a:t>
            </a:r>
          </a:p>
        </p:txBody>
      </p:sp>
      <p:sp>
        <p:nvSpPr>
          <p:cNvPr id="6" name="Content Placeholder 2"/>
          <p:cNvSpPr txBox="1">
            <a:spLocks/>
          </p:cNvSpPr>
          <p:nvPr/>
        </p:nvSpPr>
        <p:spPr>
          <a:xfrm>
            <a:off x="228600" y="3200401"/>
            <a:ext cx="2743200" cy="2438400"/>
          </a:xfrm>
          <a:prstGeom prst="rect">
            <a:avLst/>
          </a:prstGeom>
          <a:solidFill>
            <a:srgbClr val="00B050"/>
          </a:solidFill>
          <a:ln w="3810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a:t>Small pox vaccine</a:t>
            </a:r>
          </a:p>
        </p:txBody>
      </p:sp>
      <p:sp>
        <p:nvSpPr>
          <p:cNvPr id="7" name="Content Placeholder 2"/>
          <p:cNvSpPr txBox="1">
            <a:spLocks/>
          </p:cNvSpPr>
          <p:nvPr/>
        </p:nvSpPr>
        <p:spPr>
          <a:xfrm>
            <a:off x="2971800" y="3200400"/>
            <a:ext cx="2743200" cy="2438400"/>
          </a:xfrm>
          <a:prstGeom prst="rect">
            <a:avLst/>
          </a:prstGeom>
          <a:solidFill>
            <a:schemeClr val="accent6">
              <a:lumMod val="75000"/>
            </a:schemeClr>
          </a:solidFill>
          <a:ln w="3810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a:t>Sewers</a:t>
            </a:r>
          </a:p>
        </p:txBody>
      </p:sp>
      <p:sp>
        <p:nvSpPr>
          <p:cNvPr id="8" name="Content Placeholder 2"/>
          <p:cNvSpPr txBox="1">
            <a:spLocks/>
          </p:cNvSpPr>
          <p:nvPr/>
        </p:nvSpPr>
        <p:spPr>
          <a:xfrm>
            <a:off x="5715000" y="3200400"/>
            <a:ext cx="2743200" cy="2438400"/>
          </a:xfrm>
          <a:prstGeom prst="rect">
            <a:avLst/>
          </a:prstGeom>
          <a:solidFill>
            <a:schemeClr val="accent4">
              <a:lumMod val="75000"/>
            </a:schemeClr>
          </a:solidFill>
          <a:ln w="3810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a:t>Selective breeding</a:t>
            </a:r>
          </a:p>
        </p:txBody>
      </p:sp>
      <p:pic>
        <p:nvPicPr>
          <p:cNvPr id="6146" name="Picture 2" descr="http://ts1.mm.bing.net/th?id=H.4690921576531904&amp;pid=1.7"/>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255" b="83255" l="18542" r="81250"/>
                    </a14:imgEffect>
                  </a14:imgLayer>
                </a14:imgProps>
              </a:ext>
              <a:ext uri="{28A0092B-C50C-407E-A947-70E740481C1C}">
                <a14:useLocalDpi xmlns:a14="http://schemas.microsoft.com/office/drawing/2010/main" val="0"/>
              </a:ext>
            </a:extLst>
          </a:blip>
          <a:srcRect l="19292" t="7483" r="18640" b="16005"/>
          <a:stretch/>
        </p:blipFill>
        <p:spPr bwMode="auto">
          <a:xfrm rot="889238">
            <a:off x="7141828" y="4430412"/>
            <a:ext cx="2180748" cy="237459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678794">
            <a:off x="7455973" y="5119958"/>
            <a:ext cx="1471576" cy="923330"/>
          </a:xfrm>
          <a:prstGeom prst="rect">
            <a:avLst/>
          </a:prstGeom>
          <a:noFill/>
        </p:spPr>
        <p:txBody>
          <a:bodyPr wrap="square" rtlCol="0">
            <a:spAutoFit/>
          </a:bodyPr>
          <a:lstStyle/>
          <a:p>
            <a:pPr algn="ctr"/>
            <a:r>
              <a:rPr lang="en-GB" i="1" dirty="0"/>
              <a:t>Justify</a:t>
            </a:r>
          </a:p>
          <a:p>
            <a:pPr algn="ctr"/>
            <a:r>
              <a:rPr lang="en-GB" i="1" dirty="0"/>
              <a:t> your </a:t>
            </a:r>
          </a:p>
          <a:p>
            <a:pPr algn="ctr"/>
            <a:r>
              <a:rPr lang="en-GB" i="1" dirty="0"/>
              <a:t>answer</a:t>
            </a:r>
          </a:p>
        </p:txBody>
      </p:sp>
    </p:spTree>
    <p:extLst>
      <p:ext uri="{BB962C8B-B14F-4D97-AF65-F5344CB8AC3E}">
        <p14:creationId xmlns:p14="http://schemas.microsoft.com/office/powerpoint/2010/main" val="4675179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ATIONKEY" val="[FSYKZ"/>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2700</TotalTime>
  <Words>1451</Words>
  <Application>Microsoft Office PowerPoint</Application>
  <PresentationFormat>On-screen Show (4:3)</PresentationFormat>
  <Paragraphs>257</Paragraphs>
  <Slides>18</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Black</vt:lpstr>
      <vt:lpstr>Calibri</vt:lpstr>
      <vt:lpstr>Symbol</vt:lpstr>
      <vt:lpstr>Times New Roman</vt:lpstr>
      <vt:lpstr>Trebuchet MS</vt:lpstr>
      <vt:lpstr>Office Theme</vt:lpstr>
      <vt:lpstr>PowerPoint Presentation</vt:lpstr>
      <vt:lpstr>PowerPoint Presentation</vt:lpstr>
      <vt:lpstr>PowerPoint Presentation</vt:lpstr>
      <vt:lpstr>What could cause such dramatic changes? </vt:lpstr>
      <vt:lpstr>TASK: What factors led to the increase in population and the move to the cities?.</vt:lpstr>
      <vt:lpstr>PowerPoint Presentation</vt:lpstr>
      <vt:lpstr>PowerPoint Presentation</vt:lpstr>
      <vt:lpstr>PowerPoint Presentation</vt:lpstr>
      <vt:lpstr>Which change was the most important?</vt:lpstr>
      <vt:lpstr>PowerPoint Presentation</vt:lpstr>
      <vt:lpstr>PowerPoint Presentation</vt:lpstr>
      <vt:lpstr>PowerPoint Presentation</vt:lpstr>
      <vt:lpstr>PowerPoint Presentation</vt:lpstr>
      <vt:lpstr>PowerPoint Presentation</vt:lpstr>
      <vt:lpstr>EAL ASSISSTANCE SHEET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Revolution: </dc:title>
  <dc:creator>Paul Grange</dc:creator>
  <cp:lastModifiedBy>Paul Grange</cp:lastModifiedBy>
  <cp:revision>38</cp:revision>
  <cp:lastPrinted>2014-03-11T10:22:23Z</cp:lastPrinted>
  <dcterms:created xsi:type="dcterms:W3CDTF">2006-08-16T00:00:00Z</dcterms:created>
  <dcterms:modified xsi:type="dcterms:W3CDTF">2018-03-11T07:41:34Z</dcterms:modified>
</cp:coreProperties>
</file>