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4" r:id="rId2"/>
    <p:sldId id="345" r:id="rId3"/>
    <p:sldId id="297"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1107" autoAdjust="0"/>
  </p:normalViewPr>
  <p:slideViewPr>
    <p:cSldViewPr snapToGrid="0">
      <p:cViewPr varScale="1">
        <p:scale>
          <a:sx n="61" d="100"/>
          <a:sy n="61" d="100"/>
        </p:scale>
        <p:origin x="108" y="204"/>
      </p:cViewPr>
      <p:guideLst/>
    </p:cSldViewPr>
  </p:slideViewPr>
  <p:notesTextViewPr>
    <p:cViewPr>
      <p:scale>
        <a:sx n="1" d="1"/>
        <a:sy n="1" d="1"/>
      </p:scale>
      <p:origin x="0" y="0"/>
    </p:cViewPr>
  </p:notesTextViewPr>
  <p:sorterViewPr>
    <p:cViewPr>
      <p:scale>
        <a:sx n="100" d="100"/>
        <a:sy n="100"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2F091-C55B-45AB-A11D-CDCE0D57F679}"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9D1D1-4032-42FD-8D8B-66CAF280BA1C}" type="slidenum">
              <a:rPr lang="en-US" smtClean="0"/>
              <a:t>‹#›</a:t>
            </a:fld>
            <a:endParaRPr lang="en-US"/>
          </a:p>
        </p:txBody>
      </p:sp>
    </p:spTree>
    <p:extLst>
      <p:ext uri="{BB962C8B-B14F-4D97-AF65-F5344CB8AC3E}">
        <p14:creationId xmlns:p14="http://schemas.microsoft.com/office/powerpoint/2010/main" val="124372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4</a:t>
            </a:fld>
            <a:endParaRPr lang="en-US"/>
          </a:p>
        </p:txBody>
      </p:sp>
    </p:spTree>
    <p:extLst>
      <p:ext uri="{BB962C8B-B14F-4D97-AF65-F5344CB8AC3E}">
        <p14:creationId xmlns:p14="http://schemas.microsoft.com/office/powerpoint/2010/main" val="392525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13</a:t>
            </a:fld>
            <a:endParaRPr lang="en-US"/>
          </a:p>
        </p:txBody>
      </p:sp>
    </p:spTree>
    <p:extLst>
      <p:ext uri="{BB962C8B-B14F-4D97-AF65-F5344CB8AC3E}">
        <p14:creationId xmlns:p14="http://schemas.microsoft.com/office/powerpoint/2010/main" val="99036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14</a:t>
            </a:fld>
            <a:endParaRPr lang="en-US"/>
          </a:p>
        </p:txBody>
      </p:sp>
    </p:spTree>
    <p:extLst>
      <p:ext uri="{BB962C8B-B14F-4D97-AF65-F5344CB8AC3E}">
        <p14:creationId xmlns:p14="http://schemas.microsoft.com/office/powerpoint/2010/main" val="119267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15</a:t>
            </a:fld>
            <a:endParaRPr lang="en-US"/>
          </a:p>
        </p:txBody>
      </p:sp>
    </p:spTree>
    <p:extLst>
      <p:ext uri="{BB962C8B-B14F-4D97-AF65-F5344CB8AC3E}">
        <p14:creationId xmlns:p14="http://schemas.microsoft.com/office/powerpoint/2010/main" val="99950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16</a:t>
            </a:fld>
            <a:endParaRPr lang="en-US"/>
          </a:p>
        </p:txBody>
      </p:sp>
    </p:spTree>
    <p:extLst>
      <p:ext uri="{BB962C8B-B14F-4D97-AF65-F5344CB8AC3E}">
        <p14:creationId xmlns:p14="http://schemas.microsoft.com/office/powerpoint/2010/main" val="41143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17</a:t>
            </a:fld>
            <a:endParaRPr lang="en-US"/>
          </a:p>
        </p:txBody>
      </p:sp>
    </p:spTree>
    <p:extLst>
      <p:ext uri="{BB962C8B-B14F-4D97-AF65-F5344CB8AC3E}">
        <p14:creationId xmlns:p14="http://schemas.microsoft.com/office/powerpoint/2010/main" val="398771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18</a:t>
            </a:fld>
            <a:endParaRPr lang="en-US"/>
          </a:p>
        </p:txBody>
      </p:sp>
    </p:spTree>
    <p:extLst>
      <p:ext uri="{BB962C8B-B14F-4D97-AF65-F5344CB8AC3E}">
        <p14:creationId xmlns:p14="http://schemas.microsoft.com/office/powerpoint/2010/main" val="131223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19</a:t>
            </a:fld>
            <a:endParaRPr lang="en-US"/>
          </a:p>
        </p:txBody>
      </p:sp>
    </p:spTree>
    <p:extLst>
      <p:ext uri="{BB962C8B-B14F-4D97-AF65-F5344CB8AC3E}">
        <p14:creationId xmlns:p14="http://schemas.microsoft.com/office/powerpoint/2010/main" val="263657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20</a:t>
            </a:fld>
            <a:endParaRPr lang="en-US"/>
          </a:p>
        </p:txBody>
      </p:sp>
    </p:spTree>
    <p:extLst>
      <p:ext uri="{BB962C8B-B14F-4D97-AF65-F5344CB8AC3E}">
        <p14:creationId xmlns:p14="http://schemas.microsoft.com/office/powerpoint/2010/main" val="274960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21</a:t>
            </a:fld>
            <a:endParaRPr lang="en-US"/>
          </a:p>
        </p:txBody>
      </p:sp>
    </p:spTree>
    <p:extLst>
      <p:ext uri="{BB962C8B-B14F-4D97-AF65-F5344CB8AC3E}">
        <p14:creationId xmlns:p14="http://schemas.microsoft.com/office/powerpoint/2010/main" val="1784383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by </a:t>
            </a:r>
            <a:r>
              <a:rPr lang="en-US" dirty="0" err="1" smtClean="0"/>
              <a:t>matthew</a:t>
            </a:r>
            <a:r>
              <a:rPr lang="en-US" dirty="0" smtClean="0"/>
              <a:t> hall from the Noun Project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22</a:t>
            </a:fld>
            <a:endParaRPr lang="en-US"/>
          </a:p>
        </p:txBody>
      </p:sp>
    </p:spTree>
    <p:extLst>
      <p:ext uri="{BB962C8B-B14F-4D97-AF65-F5344CB8AC3E}">
        <p14:creationId xmlns:p14="http://schemas.microsoft.com/office/powerpoint/2010/main" val="427703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5</a:t>
            </a:fld>
            <a:endParaRPr lang="en-US"/>
          </a:p>
        </p:txBody>
      </p:sp>
    </p:spTree>
    <p:extLst>
      <p:ext uri="{BB962C8B-B14F-4D97-AF65-F5344CB8AC3E}">
        <p14:creationId xmlns:p14="http://schemas.microsoft.com/office/powerpoint/2010/main" val="3887131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Flash Drive by </a:t>
            </a:r>
            <a:r>
              <a:rPr lang="en-US" dirty="0" err="1" smtClean="0"/>
              <a:t>Setyo</a:t>
            </a:r>
            <a:r>
              <a:rPr lang="en-US" dirty="0" smtClean="0"/>
              <a:t> Ari </a:t>
            </a:r>
            <a:r>
              <a:rPr lang="en-US" dirty="0" err="1" smtClean="0"/>
              <a:t>Wibowo</a:t>
            </a:r>
            <a:r>
              <a:rPr lang="en-US" dirty="0" smtClean="0"/>
              <a:t> from the Noun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 by Pedro </a:t>
            </a:r>
            <a:r>
              <a:rPr lang="en-US" dirty="0" err="1" smtClean="0"/>
              <a:t>Martínez</a:t>
            </a:r>
            <a:r>
              <a:rPr lang="en-US" dirty="0" smtClean="0"/>
              <a:t> from the Noun Project</a:t>
            </a:r>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23</a:t>
            </a:fld>
            <a:endParaRPr lang="en-US"/>
          </a:p>
        </p:txBody>
      </p:sp>
    </p:spTree>
    <p:extLst>
      <p:ext uri="{BB962C8B-B14F-4D97-AF65-F5344CB8AC3E}">
        <p14:creationId xmlns:p14="http://schemas.microsoft.com/office/powerpoint/2010/main" val="339023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mouse pointer by </a:t>
            </a:r>
            <a:r>
              <a:rPr lang="en-US" dirty="0" err="1" smtClean="0"/>
              <a:t>Jyoti</a:t>
            </a:r>
            <a:r>
              <a:rPr lang="en-US" dirty="0" smtClean="0"/>
              <a:t> Vyas from the Noun Project</a:t>
            </a:r>
          </a:p>
          <a:p>
            <a:r>
              <a:rPr lang="en-US" dirty="0" smtClean="0"/>
              <a:t>joystick by </a:t>
            </a:r>
            <a:r>
              <a:rPr lang="en-US" dirty="0" err="1" smtClean="0"/>
              <a:t>mikicon</a:t>
            </a:r>
            <a:r>
              <a:rPr lang="en-US" dirty="0" smtClean="0"/>
              <a:t> from the Noun Project</a:t>
            </a:r>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24</a:t>
            </a:fld>
            <a:endParaRPr lang="en-US"/>
          </a:p>
        </p:txBody>
      </p:sp>
    </p:spTree>
    <p:extLst>
      <p:ext uri="{BB962C8B-B14F-4D97-AF65-F5344CB8AC3E}">
        <p14:creationId xmlns:p14="http://schemas.microsoft.com/office/powerpoint/2010/main" val="101168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phablet by Hopkins from the Noun Project</a:t>
            </a:r>
          </a:p>
          <a:p>
            <a:r>
              <a:rPr lang="en-US" dirty="0" smtClean="0"/>
              <a:t>Barcode by </a:t>
            </a:r>
            <a:r>
              <a:rPr lang="en-US" dirty="0" err="1" smtClean="0"/>
              <a:t>sandra</a:t>
            </a:r>
            <a:r>
              <a:rPr lang="en-US" dirty="0" smtClean="0"/>
              <a:t> from the Noun Project</a:t>
            </a:r>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25</a:t>
            </a:fld>
            <a:endParaRPr lang="en-US"/>
          </a:p>
        </p:txBody>
      </p:sp>
    </p:spTree>
    <p:extLst>
      <p:ext uri="{BB962C8B-B14F-4D97-AF65-F5344CB8AC3E}">
        <p14:creationId xmlns:p14="http://schemas.microsoft.com/office/powerpoint/2010/main" val="156415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phablet by Hopkins from the Noun Project</a:t>
            </a:r>
          </a:p>
          <a:p>
            <a:r>
              <a:rPr lang="en-US" dirty="0" smtClean="0"/>
              <a:t>Barcode by </a:t>
            </a:r>
            <a:r>
              <a:rPr lang="en-US" dirty="0" err="1" smtClean="0"/>
              <a:t>sandra</a:t>
            </a:r>
            <a:r>
              <a:rPr lang="en-US" dirty="0" smtClean="0"/>
              <a:t> from the Noun Project</a:t>
            </a:r>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26</a:t>
            </a:fld>
            <a:endParaRPr lang="en-US"/>
          </a:p>
        </p:txBody>
      </p:sp>
    </p:spTree>
    <p:extLst>
      <p:ext uri="{BB962C8B-B14F-4D97-AF65-F5344CB8AC3E}">
        <p14:creationId xmlns:p14="http://schemas.microsoft.com/office/powerpoint/2010/main" val="208633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Barcode by </a:t>
            </a:r>
            <a:r>
              <a:rPr lang="en-US" dirty="0" err="1" smtClean="0"/>
              <a:t>sandra</a:t>
            </a:r>
            <a:r>
              <a:rPr lang="en-US" dirty="0" smtClean="0"/>
              <a:t> from the Noun Project</a:t>
            </a:r>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27</a:t>
            </a:fld>
            <a:endParaRPr lang="en-US"/>
          </a:p>
        </p:txBody>
      </p:sp>
    </p:spTree>
    <p:extLst>
      <p:ext uri="{BB962C8B-B14F-4D97-AF65-F5344CB8AC3E}">
        <p14:creationId xmlns:p14="http://schemas.microsoft.com/office/powerpoint/2010/main" val="3098748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txt by Matthew </a:t>
            </a:r>
            <a:r>
              <a:rPr lang="en-US" dirty="0" err="1" smtClean="0"/>
              <a:t>Weatherall</a:t>
            </a:r>
            <a:r>
              <a:rPr lang="en-US" dirty="0" smtClean="0"/>
              <a:t> from the Noun Project</a:t>
            </a:r>
          </a:p>
          <a:p>
            <a:r>
              <a:rPr lang="en-US" dirty="0" smtClean="0"/>
              <a:t>text by </a:t>
            </a:r>
            <a:r>
              <a:rPr lang="en-US" dirty="0" err="1" smtClean="0"/>
              <a:t>Hea</a:t>
            </a:r>
            <a:r>
              <a:rPr lang="en-US" dirty="0" smtClean="0"/>
              <a:t> </a:t>
            </a:r>
            <a:r>
              <a:rPr lang="en-US" dirty="0" err="1" smtClean="0"/>
              <a:t>Poh</a:t>
            </a:r>
            <a:r>
              <a:rPr lang="en-US" dirty="0" smtClean="0"/>
              <a:t> Lin from the Noun Project</a:t>
            </a:r>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28</a:t>
            </a:fld>
            <a:endParaRPr lang="en-US"/>
          </a:p>
        </p:txBody>
      </p:sp>
    </p:spTree>
    <p:extLst>
      <p:ext uri="{BB962C8B-B14F-4D97-AF65-F5344CB8AC3E}">
        <p14:creationId xmlns:p14="http://schemas.microsoft.com/office/powerpoint/2010/main" val="2753103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Sound Card by Denis Shum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call by I </a:t>
            </a:r>
            <a:r>
              <a:rPr lang="en-US" dirty="0" err="1" smtClean="0"/>
              <a:t>Putu</a:t>
            </a:r>
            <a:r>
              <a:rPr lang="en-US" dirty="0" smtClean="0"/>
              <a:t> </a:t>
            </a:r>
            <a:r>
              <a:rPr lang="en-US" dirty="0" err="1" smtClean="0"/>
              <a:t>Kharismayadi</a:t>
            </a:r>
            <a:r>
              <a:rPr lang="en-US" dirty="0" smtClean="0"/>
              <a:t> from the Noun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aylov</a:t>
            </a:r>
            <a:r>
              <a:rPr lang="en-US" dirty="0" smtClean="0"/>
              <a:t> from the Noun Project</a:t>
            </a:r>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29</a:t>
            </a:fld>
            <a:endParaRPr lang="en-US"/>
          </a:p>
        </p:txBody>
      </p:sp>
    </p:spTree>
    <p:extLst>
      <p:ext uri="{BB962C8B-B14F-4D97-AF65-F5344CB8AC3E}">
        <p14:creationId xmlns:p14="http://schemas.microsoft.com/office/powerpoint/2010/main" val="1477776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Finger by Vectors Market from the Noun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59D1D1-4032-42FD-8D8B-66CAF280BA1C}" type="slidenum">
              <a:rPr lang="en-US" smtClean="0"/>
              <a:t>30</a:t>
            </a:fld>
            <a:endParaRPr lang="en-US"/>
          </a:p>
        </p:txBody>
      </p:sp>
    </p:spTree>
    <p:extLst>
      <p:ext uri="{BB962C8B-B14F-4D97-AF65-F5344CB8AC3E}">
        <p14:creationId xmlns:p14="http://schemas.microsoft.com/office/powerpoint/2010/main" val="1875929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31</a:t>
            </a:fld>
            <a:endParaRPr lang="en-US"/>
          </a:p>
        </p:txBody>
      </p:sp>
    </p:spTree>
    <p:extLst>
      <p:ext uri="{BB962C8B-B14F-4D97-AF65-F5344CB8AC3E}">
        <p14:creationId xmlns:p14="http://schemas.microsoft.com/office/powerpoint/2010/main" val="177755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32</a:t>
            </a:fld>
            <a:endParaRPr lang="en-US"/>
          </a:p>
        </p:txBody>
      </p:sp>
    </p:spTree>
    <p:extLst>
      <p:ext uri="{BB962C8B-B14F-4D97-AF65-F5344CB8AC3E}">
        <p14:creationId xmlns:p14="http://schemas.microsoft.com/office/powerpoint/2010/main" val="237518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6</a:t>
            </a:fld>
            <a:endParaRPr lang="en-US"/>
          </a:p>
        </p:txBody>
      </p:sp>
    </p:spTree>
    <p:extLst>
      <p:ext uri="{BB962C8B-B14F-4D97-AF65-F5344CB8AC3E}">
        <p14:creationId xmlns:p14="http://schemas.microsoft.com/office/powerpoint/2010/main" val="496743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biometric by </a:t>
            </a:r>
            <a:r>
              <a:rPr lang="en-US" dirty="0" err="1" smtClean="0"/>
              <a:t>priyanka</a:t>
            </a:r>
            <a:r>
              <a:rPr lang="en-US" dirty="0" smtClean="0"/>
              <a:t> from the Noun Project</a:t>
            </a:r>
          </a:p>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33</a:t>
            </a:fld>
            <a:endParaRPr lang="en-US"/>
          </a:p>
        </p:txBody>
      </p:sp>
    </p:spTree>
    <p:extLst>
      <p:ext uri="{BB962C8B-B14F-4D97-AF65-F5344CB8AC3E}">
        <p14:creationId xmlns:p14="http://schemas.microsoft.com/office/powerpoint/2010/main" val="1369060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Fingerprint by </a:t>
            </a:r>
            <a:r>
              <a:rPr lang="en-US" dirty="0" err="1" smtClean="0"/>
              <a:t>Delwar</a:t>
            </a:r>
            <a:r>
              <a:rPr lang="en-US" dirty="0" smtClean="0"/>
              <a:t> Hossain from the Noun Project</a:t>
            </a:r>
          </a:p>
          <a:p>
            <a:r>
              <a:rPr lang="en-US" dirty="0" smtClean="0"/>
              <a:t>Facial  Recognition by </a:t>
            </a:r>
            <a:r>
              <a:rPr lang="en-US" dirty="0" err="1" smtClean="0"/>
              <a:t>Delwar</a:t>
            </a:r>
            <a:r>
              <a:rPr lang="en-US" dirty="0" smtClean="0"/>
              <a:t> Hossain from the Noun Project</a:t>
            </a:r>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34</a:t>
            </a:fld>
            <a:endParaRPr lang="en-US"/>
          </a:p>
        </p:txBody>
      </p:sp>
    </p:spTree>
    <p:extLst>
      <p:ext uri="{BB962C8B-B14F-4D97-AF65-F5344CB8AC3E}">
        <p14:creationId xmlns:p14="http://schemas.microsoft.com/office/powerpoint/2010/main" val="3501963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35</a:t>
            </a:fld>
            <a:endParaRPr lang="en-US"/>
          </a:p>
        </p:txBody>
      </p:sp>
    </p:spTree>
    <p:extLst>
      <p:ext uri="{BB962C8B-B14F-4D97-AF65-F5344CB8AC3E}">
        <p14:creationId xmlns:p14="http://schemas.microsoft.com/office/powerpoint/2010/main" val="3492769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36</a:t>
            </a:fld>
            <a:endParaRPr lang="en-US"/>
          </a:p>
        </p:txBody>
      </p:sp>
    </p:spTree>
    <p:extLst>
      <p:ext uri="{BB962C8B-B14F-4D97-AF65-F5344CB8AC3E}">
        <p14:creationId xmlns:p14="http://schemas.microsoft.com/office/powerpoint/2010/main" val="2355349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37</a:t>
            </a:fld>
            <a:endParaRPr lang="en-US"/>
          </a:p>
        </p:txBody>
      </p:sp>
    </p:spTree>
    <p:extLst>
      <p:ext uri="{BB962C8B-B14F-4D97-AF65-F5344CB8AC3E}">
        <p14:creationId xmlns:p14="http://schemas.microsoft.com/office/powerpoint/2010/main" val="1001224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38</a:t>
            </a:fld>
            <a:endParaRPr lang="en-US"/>
          </a:p>
        </p:txBody>
      </p:sp>
    </p:spTree>
    <p:extLst>
      <p:ext uri="{BB962C8B-B14F-4D97-AF65-F5344CB8AC3E}">
        <p14:creationId xmlns:p14="http://schemas.microsoft.com/office/powerpoint/2010/main" val="95634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7</a:t>
            </a:fld>
            <a:endParaRPr lang="en-US"/>
          </a:p>
        </p:txBody>
      </p:sp>
    </p:spTree>
    <p:extLst>
      <p:ext uri="{BB962C8B-B14F-4D97-AF65-F5344CB8AC3E}">
        <p14:creationId xmlns:p14="http://schemas.microsoft.com/office/powerpoint/2010/main" val="99042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8</a:t>
            </a:fld>
            <a:endParaRPr lang="en-US"/>
          </a:p>
        </p:txBody>
      </p:sp>
    </p:spTree>
    <p:extLst>
      <p:ext uri="{BB962C8B-B14F-4D97-AF65-F5344CB8AC3E}">
        <p14:creationId xmlns:p14="http://schemas.microsoft.com/office/powerpoint/2010/main" val="70126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9</a:t>
            </a:fld>
            <a:endParaRPr lang="en-US"/>
          </a:p>
        </p:txBody>
      </p:sp>
    </p:spTree>
    <p:extLst>
      <p:ext uri="{BB962C8B-B14F-4D97-AF65-F5344CB8AC3E}">
        <p14:creationId xmlns:p14="http://schemas.microsoft.com/office/powerpoint/2010/main" val="110209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10</a:t>
            </a:fld>
            <a:endParaRPr lang="en-US"/>
          </a:p>
        </p:txBody>
      </p:sp>
    </p:spTree>
    <p:extLst>
      <p:ext uri="{BB962C8B-B14F-4D97-AF65-F5344CB8AC3E}">
        <p14:creationId xmlns:p14="http://schemas.microsoft.com/office/powerpoint/2010/main" val="70182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11</a:t>
            </a:fld>
            <a:endParaRPr lang="en-US"/>
          </a:p>
        </p:txBody>
      </p:sp>
    </p:spTree>
    <p:extLst>
      <p:ext uri="{BB962C8B-B14F-4D97-AF65-F5344CB8AC3E}">
        <p14:creationId xmlns:p14="http://schemas.microsoft.com/office/powerpoint/2010/main" val="83103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9D1D1-4032-42FD-8D8B-66CAF280BA1C}" type="slidenum">
              <a:rPr lang="en-US" smtClean="0"/>
              <a:t>12</a:t>
            </a:fld>
            <a:endParaRPr lang="en-US"/>
          </a:p>
        </p:txBody>
      </p:sp>
    </p:spTree>
    <p:extLst>
      <p:ext uri="{BB962C8B-B14F-4D97-AF65-F5344CB8AC3E}">
        <p14:creationId xmlns:p14="http://schemas.microsoft.com/office/powerpoint/2010/main" val="141339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47926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26284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7950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90727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827BAA-53AB-4FD1-A31D-A9F9CE0665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41493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30088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27BAA-53AB-4FD1-A31D-A9F9CE066504}"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07021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27BAA-53AB-4FD1-A31D-A9F9CE066504}"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71325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27BAA-53AB-4FD1-A31D-A9F9CE066504}"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97573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265468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827BAA-53AB-4FD1-A31D-A9F9CE0665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315744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wolseyacadem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27BAA-53AB-4FD1-A31D-A9F9CE066504}"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A2B9C-22D5-4B87-8E0E-5F0587073F4C}" type="slidenum">
              <a:rPr lang="en-US" smtClean="0"/>
              <a:t>‹#›</a:t>
            </a:fld>
            <a:endParaRPr lang="en-US"/>
          </a:p>
        </p:txBody>
      </p:sp>
      <p:pic>
        <p:nvPicPr>
          <p:cNvPr id="7" name="Picture 6">
            <a:hlinkClick r:id="rId13"/>
          </p:cNvPr>
          <p:cNvPicPr>
            <a:picLocks noChangeAspect="1"/>
          </p:cNvPicPr>
          <p:nvPr userDrawn="1"/>
        </p:nvPicPr>
        <p:blipFill>
          <a:blip r:embed="rId14"/>
          <a:stretch>
            <a:fillRect/>
          </a:stretch>
        </p:blipFill>
        <p:spPr>
          <a:xfrm>
            <a:off x="11350679" y="5486281"/>
            <a:ext cx="841321" cy="1371719"/>
          </a:xfrm>
          <a:prstGeom prst="rect">
            <a:avLst/>
          </a:prstGeom>
        </p:spPr>
      </p:pic>
    </p:spTree>
    <p:extLst>
      <p:ext uri="{BB962C8B-B14F-4D97-AF65-F5344CB8AC3E}">
        <p14:creationId xmlns:p14="http://schemas.microsoft.com/office/powerpoint/2010/main" val="161739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wolseyacademy.com/quizzes" TargetMode="External"/><Relationship Id="rId2" Type="http://schemas.openxmlformats.org/officeDocument/2006/relationships/hyperlink" Target="https://www.wolseyacademy.com/ic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wolseyacadem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a:srcRect l="36153" t="29418" r="26509" b="20797"/>
          <a:stretch/>
        </p:blipFill>
        <p:spPr>
          <a:xfrm>
            <a:off x="3716669" y="560332"/>
            <a:ext cx="4594991" cy="4689585"/>
          </a:xfrm>
          <a:prstGeom prst="rect">
            <a:avLst/>
          </a:prstGeom>
        </p:spPr>
      </p:pic>
    </p:spTree>
    <p:extLst>
      <p:ext uri="{BB962C8B-B14F-4D97-AF65-F5344CB8AC3E}">
        <p14:creationId xmlns:p14="http://schemas.microsoft.com/office/powerpoint/2010/main" val="307599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182413"/>
            <a:ext cx="3358055" cy="923330"/>
          </a:xfrm>
          <a:prstGeom prst="rect">
            <a:avLst/>
          </a:prstGeom>
          <a:noFill/>
        </p:spPr>
        <p:txBody>
          <a:bodyPr wrap="square" rtlCol="0">
            <a:spAutoFit/>
          </a:bodyPr>
          <a:lstStyle/>
          <a:p>
            <a:r>
              <a:rPr lang="en-US" sz="5400" dirty="0" smtClean="0">
                <a:latin typeface="Gill Sans Ultra Bold" panose="020B0A02020104020203" pitchFamily="34" charset="0"/>
              </a:rPr>
              <a:t>Galileo</a:t>
            </a:r>
            <a:endParaRPr lang="en-US" sz="5400" dirty="0">
              <a:latin typeface="Gill Sans Ultra Bold" panose="020B0A02020104020203" pitchFamily="34" charset="0"/>
            </a:endParaRPr>
          </a:p>
        </p:txBody>
      </p:sp>
      <p:sp>
        <p:nvSpPr>
          <p:cNvPr id="13" name="TextBox 12"/>
          <p:cNvSpPr txBox="1"/>
          <p:nvPr/>
        </p:nvSpPr>
        <p:spPr>
          <a:xfrm>
            <a:off x="5985640" y="1043913"/>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satellite navigation system designed by the European Union. It is more accurate than GPS. It can locate you to within a few centimeters.</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543" y="4079576"/>
            <a:ext cx="3779970" cy="1754326"/>
          </a:xfrm>
          <a:prstGeom prst="rect">
            <a:avLst/>
          </a:prstGeom>
          <a:noFill/>
        </p:spPr>
        <p:txBody>
          <a:bodyPr wrap="square" rtlCol="0">
            <a:spAutoFit/>
          </a:bodyPr>
          <a:lstStyle/>
          <a:p>
            <a:r>
              <a:rPr lang="en-US" sz="3600" dirty="0" smtClean="0">
                <a:latin typeface="Gill Sans Ultra Bold" panose="020B0A02020104020203" pitchFamily="34" charset="0"/>
              </a:rPr>
              <a:t>GPS (Global Positioning System)</a:t>
            </a:r>
            <a:endParaRPr lang="en-US" sz="3600" dirty="0">
              <a:latin typeface="Gill Sans Ultra Bold" panose="020B0A02020104020203" pitchFamily="34" charset="0"/>
            </a:endParaRPr>
          </a:p>
        </p:txBody>
      </p:sp>
      <p:sp>
        <p:nvSpPr>
          <p:cNvPr id="17" name="TextBox 16"/>
          <p:cNvSpPr txBox="1"/>
          <p:nvPr/>
        </p:nvSpPr>
        <p:spPr>
          <a:xfrm>
            <a:off x="5985641" y="4264242"/>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Global Position Systems (GPS) is a satellite navigation system designed by the USA. It can locate you to within a few </a:t>
            </a:r>
            <a:r>
              <a:rPr lang="en-US" sz="2400" dirty="0" err="1" smtClean="0">
                <a:latin typeface="Arial" panose="020B0604020202020204" pitchFamily="34" charset="0"/>
                <a:cs typeface="Arial" panose="020B0604020202020204" pitchFamily="34" charset="0"/>
              </a:rPr>
              <a:t>metres</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36607" t="56399" r="53795" b="30208"/>
          <a:stretch/>
        </p:blipFill>
        <p:spPr>
          <a:xfrm>
            <a:off x="3666608" y="823850"/>
            <a:ext cx="1567545" cy="1640453"/>
          </a:xfrm>
          <a:prstGeom prst="rect">
            <a:avLst/>
          </a:prstGeom>
        </p:spPr>
      </p:pic>
      <p:pic>
        <p:nvPicPr>
          <p:cNvPr id="7" name="Picture 6"/>
          <p:cNvPicPr>
            <a:picLocks noChangeAspect="1"/>
          </p:cNvPicPr>
          <p:nvPr/>
        </p:nvPicPr>
        <p:blipFill rotWithShape="1">
          <a:blip r:embed="rId4"/>
          <a:srcRect l="52902" t="44792" r="39509" b="41517"/>
          <a:stretch/>
        </p:blipFill>
        <p:spPr>
          <a:xfrm>
            <a:off x="4079513" y="4198898"/>
            <a:ext cx="1120285" cy="1515681"/>
          </a:xfrm>
          <a:prstGeom prst="rect">
            <a:avLst/>
          </a:prstGeom>
        </p:spPr>
      </p:pic>
    </p:spTree>
    <p:extLst>
      <p:ext uri="{BB962C8B-B14F-4D97-AF65-F5344CB8AC3E}">
        <p14:creationId xmlns:p14="http://schemas.microsoft.com/office/powerpoint/2010/main" val="418327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367077"/>
            <a:ext cx="5192115" cy="923330"/>
          </a:xfrm>
          <a:prstGeom prst="rect">
            <a:avLst/>
          </a:prstGeom>
          <a:noFill/>
        </p:spPr>
        <p:txBody>
          <a:bodyPr wrap="square" rtlCol="0">
            <a:spAutoFit/>
          </a:bodyPr>
          <a:lstStyle/>
          <a:p>
            <a:r>
              <a:rPr lang="en-US" sz="5400" dirty="0" smtClean="0">
                <a:latin typeface="Gill Sans Ultra Bold" panose="020B0A02020104020203" pitchFamily="34" charset="0"/>
              </a:rPr>
              <a:t>Sat-</a:t>
            </a:r>
            <a:r>
              <a:rPr lang="en-US" sz="5400" dirty="0" err="1" smtClean="0">
                <a:latin typeface="Gill Sans Ultra Bold" panose="020B0A02020104020203" pitchFamily="34" charset="0"/>
              </a:rPr>
              <a:t>Nav</a:t>
            </a:r>
            <a:endParaRPr lang="en-US" sz="5400" dirty="0">
              <a:latin typeface="Gill Sans Ultra Bold" panose="020B0A02020104020203" pitchFamily="34" charset="0"/>
            </a:endParaRPr>
          </a:p>
        </p:txBody>
      </p:sp>
      <p:sp>
        <p:nvSpPr>
          <p:cNvPr id="13" name="TextBox 12"/>
          <p:cNvSpPr txBox="1"/>
          <p:nvPr/>
        </p:nvSpPr>
        <p:spPr>
          <a:xfrm>
            <a:off x="5985639" y="827775"/>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name given to any satellite navigation system or device that provides you with access to one. For example many cars have a Sat </a:t>
            </a:r>
            <a:r>
              <a:rPr lang="en-US" sz="2400" dirty="0" err="1">
                <a:latin typeface="Arial" panose="020B0604020202020204" pitchFamily="34" charset="0"/>
                <a:cs typeface="Arial" panose="020B0604020202020204" pitchFamily="34" charset="0"/>
              </a:rPr>
              <a:t>N</a:t>
            </a:r>
            <a:r>
              <a:rPr lang="en-US" sz="2400" dirty="0" err="1" smtClean="0">
                <a:latin typeface="Arial" panose="020B0604020202020204" pitchFamily="34" charset="0"/>
                <a:cs typeface="Arial" panose="020B0604020202020204" pitchFamily="34" charset="0"/>
              </a:rPr>
              <a:t>av</a:t>
            </a:r>
            <a:r>
              <a:rPr lang="en-US" sz="2400" dirty="0" smtClean="0">
                <a:latin typeface="Arial" panose="020B0604020202020204" pitchFamily="34" charset="0"/>
                <a:cs typeface="Arial" panose="020B0604020202020204" pitchFamily="34" charset="0"/>
              </a:rPr>
              <a:t> and most smart phones.</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410" y="4423782"/>
            <a:ext cx="3358055" cy="1200329"/>
          </a:xfrm>
          <a:prstGeom prst="rect">
            <a:avLst/>
          </a:prstGeom>
          <a:noFill/>
        </p:spPr>
        <p:txBody>
          <a:bodyPr wrap="square" rtlCol="0">
            <a:spAutoFit/>
          </a:bodyPr>
          <a:lstStyle/>
          <a:p>
            <a:r>
              <a:rPr lang="en-US" sz="3600" dirty="0" smtClean="0">
                <a:latin typeface="Gill Sans Ultra Bold" panose="020B0A02020104020203" pitchFamily="34" charset="0"/>
              </a:rPr>
              <a:t>Smart Home</a:t>
            </a:r>
            <a:endParaRPr lang="en-US" sz="3600" dirty="0">
              <a:latin typeface="Gill Sans Ultra Bold" panose="020B0A02020104020203" pitchFamily="34" charset="0"/>
            </a:endParaRPr>
          </a:p>
        </p:txBody>
      </p:sp>
      <p:sp>
        <p:nvSpPr>
          <p:cNvPr id="17" name="TextBox 16"/>
          <p:cNvSpPr txBox="1"/>
          <p:nvPr/>
        </p:nvSpPr>
        <p:spPr>
          <a:xfrm>
            <a:off x="5985639" y="4054450"/>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home that includes devices that are controlled by an app on a smart phone or other device. E.g. lighting, temperature, fridges and washing machines.</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58929" t="55506" r="10268" b="18303"/>
          <a:stretch/>
        </p:blipFill>
        <p:spPr>
          <a:xfrm>
            <a:off x="3865713" y="1261811"/>
            <a:ext cx="1625945" cy="1036835"/>
          </a:xfrm>
          <a:prstGeom prst="rect">
            <a:avLst/>
          </a:prstGeom>
        </p:spPr>
      </p:pic>
      <p:pic>
        <p:nvPicPr>
          <p:cNvPr id="3" name="Picture 2"/>
          <p:cNvPicPr>
            <a:picLocks noChangeAspect="1"/>
          </p:cNvPicPr>
          <p:nvPr/>
        </p:nvPicPr>
        <p:blipFill rotWithShape="1">
          <a:blip r:embed="rId4"/>
          <a:srcRect l="58929" t="33184" r="10268" b="22471"/>
          <a:stretch/>
        </p:blipFill>
        <p:spPr>
          <a:xfrm>
            <a:off x="3728234" y="3913045"/>
            <a:ext cx="1584746" cy="1711066"/>
          </a:xfrm>
          <a:prstGeom prst="rect">
            <a:avLst/>
          </a:prstGeom>
        </p:spPr>
      </p:pic>
    </p:spTree>
    <p:extLst>
      <p:ext uri="{BB962C8B-B14F-4D97-AF65-F5344CB8AC3E}">
        <p14:creationId xmlns:p14="http://schemas.microsoft.com/office/powerpoint/2010/main" val="412277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7858" y="1444021"/>
            <a:ext cx="5192115" cy="769441"/>
          </a:xfrm>
          <a:prstGeom prst="rect">
            <a:avLst/>
          </a:prstGeom>
          <a:noFill/>
        </p:spPr>
        <p:txBody>
          <a:bodyPr wrap="square" rtlCol="0">
            <a:spAutoFit/>
          </a:bodyPr>
          <a:lstStyle/>
          <a:p>
            <a:r>
              <a:rPr lang="en-US" sz="4400" dirty="0" smtClean="0">
                <a:latin typeface="Gill Sans Ultra Bold" panose="020B0A02020104020203" pitchFamily="34" charset="0"/>
              </a:rPr>
              <a:t>Satellites</a:t>
            </a:r>
            <a:endParaRPr lang="en-US" sz="4400" dirty="0">
              <a:latin typeface="Gill Sans Ultra Bold" panose="020B0A02020104020203" pitchFamily="34" charset="0"/>
            </a:endParaRPr>
          </a:p>
        </p:txBody>
      </p:sp>
      <p:sp>
        <p:nvSpPr>
          <p:cNvPr id="13" name="TextBox 12"/>
          <p:cNvSpPr txBox="1"/>
          <p:nvPr/>
        </p:nvSpPr>
        <p:spPr>
          <a:xfrm>
            <a:off x="5985641" y="1043912"/>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device that goes into space and into Earth’s orbit. It picks up signals from one part of Earth and sends them quickly to another. (It ‘relays’ the signals).</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447" y="4700777"/>
            <a:ext cx="4129505" cy="646331"/>
          </a:xfrm>
          <a:prstGeom prst="rect">
            <a:avLst/>
          </a:prstGeom>
          <a:noFill/>
        </p:spPr>
        <p:txBody>
          <a:bodyPr wrap="square" rtlCol="0">
            <a:spAutoFit/>
          </a:bodyPr>
          <a:lstStyle/>
          <a:p>
            <a:r>
              <a:rPr lang="en-US" sz="3600" dirty="0" smtClean="0">
                <a:latin typeface="Gill Sans Ultra Bold" panose="020B0A02020104020203" pitchFamily="34" charset="0"/>
              </a:rPr>
              <a:t>Navigation</a:t>
            </a:r>
            <a:endParaRPr lang="en-US" sz="3600" dirty="0">
              <a:latin typeface="Gill Sans Ultra Bold" panose="020B0A02020104020203" pitchFamily="34" charset="0"/>
            </a:endParaRPr>
          </a:p>
        </p:txBody>
      </p:sp>
      <p:sp>
        <p:nvSpPr>
          <p:cNvPr id="17" name="TextBox 16"/>
          <p:cNvSpPr txBox="1"/>
          <p:nvPr/>
        </p:nvSpPr>
        <p:spPr>
          <a:xfrm>
            <a:off x="6074979" y="4515448"/>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When you find out where you are and how to get directions to where you want to go.</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59375" t="46280" r="11830" b="14434"/>
          <a:stretch/>
        </p:blipFill>
        <p:spPr>
          <a:xfrm>
            <a:off x="4035973" y="935954"/>
            <a:ext cx="1524000" cy="1559443"/>
          </a:xfrm>
          <a:prstGeom prst="rect">
            <a:avLst/>
          </a:prstGeom>
        </p:spPr>
      </p:pic>
      <p:pic>
        <p:nvPicPr>
          <p:cNvPr id="7" name="Picture 6"/>
          <p:cNvPicPr>
            <a:picLocks noChangeAspect="1"/>
          </p:cNvPicPr>
          <p:nvPr/>
        </p:nvPicPr>
        <p:blipFill rotWithShape="1">
          <a:blip r:embed="rId4"/>
          <a:srcRect l="58482" t="31101" r="10045" b="23661"/>
          <a:stretch/>
        </p:blipFill>
        <p:spPr>
          <a:xfrm>
            <a:off x="3986634" y="4367892"/>
            <a:ext cx="1250341" cy="1347885"/>
          </a:xfrm>
          <a:prstGeom prst="rect">
            <a:avLst/>
          </a:prstGeom>
        </p:spPr>
      </p:pic>
    </p:spTree>
    <p:extLst>
      <p:ext uri="{BB962C8B-B14F-4D97-AF65-F5344CB8AC3E}">
        <p14:creationId xmlns:p14="http://schemas.microsoft.com/office/powerpoint/2010/main" val="402148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182413"/>
            <a:ext cx="4776954" cy="1077218"/>
          </a:xfrm>
          <a:prstGeom prst="rect">
            <a:avLst/>
          </a:prstGeom>
          <a:noFill/>
        </p:spPr>
        <p:txBody>
          <a:bodyPr wrap="square" rtlCol="0">
            <a:spAutoFit/>
          </a:bodyPr>
          <a:lstStyle/>
          <a:p>
            <a:r>
              <a:rPr lang="en-US" sz="3200" dirty="0" smtClean="0">
                <a:latin typeface="Gill Sans Ultra Bold" panose="020B0A02020104020203" pitchFamily="34" charset="0"/>
              </a:rPr>
              <a:t>Multifunctional Device</a:t>
            </a:r>
            <a:endParaRPr lang="en-US" sz="3200" dirty="0">
              <a:latin typeface="Gill Sans Ultra Bold" panose="020B0A02020104020203" pitchFamily="34" charset="0"/>
            </a:endParaRPr>
          </a:p>
        </p:txBody>
      </p:sp>
      <p:sp>
        <p:nvSpPr>
          <p:cNvPr id="13" name="TextBox 12"/>
          <p:cNvSpPr txBox="1"/>
          <p:nvPr/>
        </p:nvSpPr>
        <p:spPr>
          <a:xfrm>
            <a:off x="5985640" y="1096353"/>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device that can perform different functions. E.g. A smartphone can play music, be a navigation aid, make phone calls etc.</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136" y="4633572"/>
            <a:ext cx="4335519" cy="646331"/>
          </a:xfrm>
          <a:prstGeom prst="rect">
            <a:avLst/>
          </a:prstGeom>
          <a:noFill/>
        </p:spPr>
        <p:txBody>
          <a:bodyPr wrap="square" rtlCol="0">
            <a:spAutoFit/>
          </a:bodyPr>
          <a:lstStyle/>
          <a:p>
            <a:r>
              <a:rPr lang="en-US" sz="3600" dirty="0" smtClean="0">
                <a:latin typeface="Gill Sans Ultra Bold" panose="020B0A02020104020203" pitchFamily="34" charset="0"/>
              </a:rPr>
              <a:t>Convergence</a:t>
            </a:r>
            <a:endParaRPr lang="en-US" sz="3600" dirty="0">
              <a:latin typeface="Gill Sans Ultra Bold" panose="020B0A02020104020203" pitchFamily="34" charset="0"/>
            </a:endParaRPr>
          </a:p>
        </p:txBody>
      </p:sp>
      <p:sp>
        <p:nvSpPr>
          <p:cNvPr id="17" name="TextBox 16"/>
          <p:cNvSpPr txBox="1"/>
          <p:nvPr/>
        </p:nvSpPr>
        <p:spPr>
          <a:xfrm>
            <a:off x="5985639" y="4423782"/>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When new devices do more and more functions all in one, replacing the need for lots of devices.</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58621" t="47952" r="10668" b="20798"/>
          <a:stretch/>
        </p:blipFill>
        <p:spPr>
          <a:xfrm>
            <a:off x="2688020" y="1682397"/>
            <a:ext cx="1814900" cy="1385056"/>
          </a:xfrm>
          <a:prstGeom prst="rect">
            <a:avLst/>
          </a:prstGeom>
        </p:spPr>
      </p:pic>
      <p:pic>
        <p:nvPicPr>
          <p:cNvPr id="3" name="Picture 2"/>
          <p:cNvPicPr>
            <a:picLocks noChangeAspect="1"/>
          </p:cNvPicPr>
          <p:nvPr/>
        </p:nvPicPr>
        <p:blipFill rotWithShape="1">
          <a:blip r:embed="rId4"/>
          <a:srcRect l="56520" t="45582" r="8243" b="27694"/>
          <a:stretch/>
        </p:blipFill>
        <p:spPr>
          <a:xfrm>
            <a:off x="3439180" y="5279903"/>
            <a:ext cx="1749972" cy="995397"/>
          </a:xfrm>
          <a:prstGeom prst="rect">
            <a:avLst/>
          </a:prstGeom>
        </p:spPr>
      </p:pic>
    </p:spTree>
    <p:extLst>
      <p:ext uri="{BB962C8B-B14F-4D97-AF65-F5344CB8AC3E}">
        <p14:creationId xmlns:p14="http://schemas.microsoft.com/office/powerpoint/2010/main" val="203529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447" y="1017638"/>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Primary function</a:t>
            </a:r>
            <a:endParaRPr lang="en-US" sz="4000" dirty="0">
              <a:latin typeface="Gill Sans Ultra Bold" panose="020B0A02020104020203" pitchFamily="34" charset="0"/>
            </a:endParaRPr>
          </a:p>
        </p:txBody>
      </p:sp>
      <p:sp>
        <p:nvSpPr>
          <p:cNvPr id="13" name="TextBox 12"/>
          <p:cNvSpPr txBox="1"/>
          <p:nvPr/>
        </p:nvSpPr>
        <p:spPr>
          <a:xfrm>
            <a:off x="5985639" y="827775"/>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most important function a device can do. E.g. The primary function of a smartphone is to make phone calls, everything else is secondary.</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410" y="4423782"/>
            <a:ext cx="3358055" cy="646331"/>
          </a:xfrm>
          <a:prstGeom prst="rect">
            <a:avLst/>
          </a:prstGeom>
          <a:noFill/>
        </p:spPr>
        <p:txBody>
          <a:bodyPr wrap="square" rtlCol="0">
            <a:spAutoFit/>
          </a:bodyPr>
          <a:lstStyle/>
          <a:p>
            <a:r>
              <a:rPr lang="en-US" sz="3600" dirty="0" smtClean="0">
                <a:latin typeface="Gill Sans Ultra Bold" panose="020B0A02020104020203" pitchFamily="34" charset="0"/>
              </a:rPr>
              <a:t>Phablets</a:t>
            </a:r>
            <a:endParaRPr lang="en-US" sz="3600" dirty="0">
              <a:latin typeface="Gill Sans Ultra Bold" panose="020B0A02020104020203" pitchFamily="34" charset="0"/>
            </a:endParaRPr>
          </a:p>
        </p:txBody>
      </p:sp>
      <p:sp>
        <p:nvSpPr>
          <p:cNvPr id="17" name="TextBox 16"/>
          <p:cNvSpPr txBox="1"/>
          <p:nvPr/>
        </p:nvSpPr>
        <p:spPr>
          <a:xfrm>
            <a:off x="5985639" y="4054450"/>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Smart phones have got larger in size as their functions have increased. Some are so big they look like small tablets. They are called ‘Phablets’.</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56358" t="36961" r="7597" b="22090"/>
          <a:stretch/>
        </p:blipFill>
        <p:spPr>
          <a:xfrm>
            <a:off x="3484179" y="827775"/>
            <a:ext cx="1828800" cy="1558170"/>
          </a:xfrm>
          <a:prstGeom prst="rect">
            <a:avLst/>
          </a:prstGeom>
        </p:spPr>
      </p:pic>
      <p:pic>
        <p:nvPicPr>
          <p:cNvPr id="18" name="Picture 17"/>
          <p:cNvPicPr>
            <a:picLocks noChangeAspect="1"/>
          </p:cNvPicPr>
          <p:nvPr/>
        </p:nvPicPr>
        <p:blipFill rotWithShape="1">
          <a:blip r:embed="rId4"/>
          <a:srcRect l="63955" t="34160" r="16002" b="20581"/>
          <a:stretch/>
        </p:blipFill>
        <p:spPr>
          <a:xfrm>
            <a:off x="3792454" y="4220499"/>
            <a:ext cx="948832" cy="1606893"/>
          </a:xfrm>
          <a:prstGeom prst="rect">
            <a:avLst/>
          </a:prstGeom>
        </p:spPr>
      </p:pic>
    </p:spTree>
    <p:extLst>
      <p:ext uri="{BB962C8B-B14F-4D97-AF65-F5344CB8AC3E}">
        <p14:creationId xmlns:p14="http://schemas.microsoft.com/office/powerpoint/2010/main" val="70547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7858" y="992400"/>
            <a:ext cx="5192115" cy="1446550"/>
          </a:xfrm>
          <a:prstGeom prst="rect">
            <a:avLst/>
          </a:prstGeom>
          <a:noFill/>
        </p:spPr>
        <p:txBody>
          <a:bodyPr wrap="square" rtlCol="0">
            <a:spAutoFit/>
          </a:bodyPr>
          <a:lstStyle/>
          <a:p>
            <a:r>
              <a:rPr lang="en-US" sz="4400" dirty="0" smtClean="0">
                <a:latin typeface="Gill Sans Ultra Bold" panose="020B0A02020104020203" pitchFamily="34" charset="0"/>
              </a:rPr>
              <a:t>Fitness Tracker</a:t>
            </a:r>
            <a:endParaRPr lang="en-US" sz="4400" dirty="0">
              <a:latin typeface="Gill Sans Ultra Bold" panose="020B0A02020104020203" pitchFamily="34" charset="0"/>
            </a:endParaRPr>
          </a:p>
        </p:txBody>
      </p:sp>
      <p:sp>
        <p:nvSpPr>
          <p:cNvPr id="13" name="TextBox 12"/>
          <p:cNvSpPr txBox="1"/>
          <p:nvPr/>
        </p:nvSpPr>
        <p:spPr>
          <a:xfrm>
            <a:off x="6070230" y="1012441"/>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An application on a smartphone that allows the user to track their speed, distance run, calories burnt etc.</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63146" t="31789" r="14386" b="22953"/>
          <a:stretch/>
        </p:blipFill>
        <p:spPr>
          <a:xfrm>
            <a:off x="3782663" y="679889"/>
            <a:ext cx="1350577" cy="2040440"/>
          </a:xfrm>
          <a:prstGeom prst="rect">
            <a:avLst/>
          </a:prstGeom>
        </p:spPr>
      </p:pic>
    </p:spTree>
    <p:extLst>
      <p:ext uri="{BB962C8B-B14F-4D97-AF65-F5344CB8AC3E}">
        <p14:creationId xmlns:p14="http://schemas.microsoft.com/office/powerpoint/2010/main" val="10535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182413"/>
            <a:ext cx="4776954" cy="584775"/>
          </a:xfrm>
          <a:prstGeom prst="rect">
            <a:avLst/>
          </a:prstGeom>
          <a:noFill/>
        </p:spPr>
        <p:txBody>
          <a:bodyPr wrap="square" rtlCol="0">
            <a:spAutoFit/>
          </a:bodyPr>
          <a:lstStyle/>
          <a:p>
            <a:r>
              <a:rPr lang="en-US" sz="3200" dirty="0" smtClean="0">
                <a:latin typeface="Gill Sans Ultra Bold" panose="020B0A02020104020203" pitchFamily="34" charset="0"/>
              </a:rPr>
              <a:t>Connectivity</a:t>
            </a:r>
            <a:endParaRPr lang="en-US" sz="3200" dirty="0">
              <a:latin typeface="Gill Sans Ultra Bold" panose="020B0A02020104020203" pitchFamily="34" charset="0"/>
            </a:endParaRPr>
          </a:p>
        </p:txBody>
      </p:sp>
      <p:sp>
        <p:nvSpPr>
          <p:cNvPr id="13" name="TextBox 12"/>
          <p:cNvSpPr txBox="1"/>
          <p:nvPr/>
        </p:nvSpPr>
        <p:spPr>
          <a:xfrm>
            <a:off x="5985639" y="1012441"/>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How good a device is at connecting to other devices and computer networks (including the Internet).</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136" y="4633572"/>
            <a:ext cx="4335519" cy="646331"/>
          </a:xfrm>
          <a:prstGeom prst="rect">
            <a:avLst/>
          </a:prstGeom>
          <a:noFill/>
        </p:spPr>
        <p:txBody>
          <a:bodyPr wrap="square" rtlCol="0">
            <a:spAutoFit/>
          </a:bodyPr>
          <a:lstStyle/>
          <a:p>
            <a:r>
              <a:rPr lang="en-US" sz="3600" dirty="0" smtClean="0">
                <a:latin typeface="Gill Sans Ultra Bold" panose="020B0A02020104020203" pitchFamily="34" charset="0"/>
              </a:rPr>
              <a:t>Processor</a:t>
            </a:r>
            <a:endParaRPr lang="en-US" sz="3600" dirty="0">
              <a:latin typeface="Gill Sans Ultra Bold" panose="020B0A02020104020203" pitchFamily="34" charset="0"/>
            </a:endParaRPr>
          </a:p>
        </p:txBody>
      </p:sp>
      <p:sp>
        <p:nvSpPr>
          <p:cNvPr id="17" name="TextBox 16"/>
          <p:cNvSpPr txBox="1"/>
          <p:nvPr/>
        </p:nvSpPr>
        <p:spPr>
          <a:xfrm>
            <a:off x="5985639" y="4239117"/>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‘engine’ of a computer. This is a microchip that performs most of the calculations and processes the data to run the computer. </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58781" t="35883" r="10184" b="24246"/>
          <a:stretch/>
        </p:blipFill>
        <p:spPr>
          <a:xfrm>
            <a:off x="3853878" y="843847"/>
            <a:ext cx="1637781" cy="1578070"/>
          </a:xfrm>
          <a:prstGeom prst="rect">
            <a:avLst/>
          </a:prstGeom>
        </p:spPr>
      </p:pic>
      <p:pic>
        <p:nvPicPr>
          <p:cNvPr id="7" name="Picture 6"/>
          <p:cNvPicPr>
            <a:picLocks noChangeAspect="1"/>
          </p:cNvPicPr>
          <p:nvPr/>
        </p:nvPicPr>
        <p:blipFill rotWithShape="1">
          <a:blip r:embed="rId4"/>
          <a:srcRect l="58782" t="36746" r="9052" b="24246"/>
          <a:stretch/>
        </p:blipFill>
        <p:spPr>
          <a:xfrm>
            <a:off x="3596834" y="4176371"/>
            <a:ext cx="1592318" cy="1448289"/>
          </a:xfrm>
          <a:prstGeom prst="rect">
            <a:avLst/>
          </a:prstGeom>
        </p:spPr>
      </p:pic>
    </p:spTree>
    <p:extLst>
      <p:ext uri="{BB962C8B-B14F-4D97-AF65-F5344CB8AC3E}">
        <p14:creationId xmlns:p14="http://schemas.microsoft.com/office/powerpoint/2010/main" val="283061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7854" y="1443328"/>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RAM</a:t>
            </a:r>
            <a:endParaRPr lang="en-US" sz="4000" dirty="0">
              <a:latin typeface="Gill Sans Ultra Bold" panose="020B0A02020104020203" pitchFamily="34" charset="0"/>
            </a:endParaRPr>
          </a:p>
        </p:txBody>
      </p:sp>
      <p:sp>
        <p:nvSpPr>
          <p:cNvPr id="13" name="TextBox 12"/>
          <p:cNvSpPr txBox="1"/>
          <p:nvPr/>
        </p:nvSpPr>
        <p:spPr>
          <a:xfrm>
            <a:off x="5970215" y="607678"/>
            <a:ext cx="4955629" cy="230832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Random Access Memory. This microchip in a computer stores data the processor needs when making calculations. The data is lost when the computer is switched off. </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410" y="4423782"/>
            <a:ext cx="3358055" cy="1200329"/>
          </a:xfrm>
          <a:prstGeom prst="rect">
            <a:avLst/>
          </a:prstGeom>
          <a:noFill/>
        </p:spPr>
        <p:txBody>
          <a:bodyPr wrap="square" rtlCol="0">
            <a:spAutoFit/>
          </a:bodyPr>
          <a:lstStyle/>
          <a:p>
            <a:r>
              <a:rPr lang="en-US" sz="3600" dirty="0" smtClean="0">
                <a:latin typeface="Gill Sans Ultra Bold" panose="020B0A02020104020203" pitchFamily="34" charset="0"/>
              </a:rPr>
              <a:t>Virtual Memory</a:t>
            </a:r>
            <a:endParaRPr lang="en-US" sz="3600" dirty="0">
              <a:latin typeface="Gill Sans Ultra Bold" panose="020B0A02020104020203" pitchFamily="34" charset="0"/>
            </a:endParaRPr>
          </a:p>
        </p:txBody>
      </p:sp>
      <p:sp>
        <p:nvSpPr>
          <p:cNvPr id="17" name="TextBox 16"/>
          <p:cNvSpPr txBox="1"/>
          <p:nvPr/>
        </p:nvSpPr>
        <p:spPr>
          <a:xfrm>
            <a:off x="6074979" y="4423781"/>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This is storage in the computer that the processor will use if the RAM runs out of space.</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64116" t="31573" r="16002" b="19073"/>
          <a:stretch/>
        </p:blipFill>
        <p:spPr>
          <a:xfrm>
            <a:off x="3421117" y="827775"/>
            <a:ext cx="1003407" cy="1868130"/>
          </a:xfrm>
          <a:prstGeom prst="rect">
            <a:avLst/>
          </a:prstGeom>
        </p:spPr>
      </p:pic>
      <p:pic>
        <p:nvPicPr>
          <p:cNvPr id="3" name="Picture 2"/>
          <p:cNvPicPr>
            <a:picLocks noChangeAspect="1"/>
          </p:cNvPicPr>
          <p:nvPr/>
        </p:nvPicPr>
        <p:blipFill rotWithShape="1">
          <a:blip r:embed="rId4"/>
          <a:srcRect l="57167" t="43211" r="9698" b="29418"/>
          <a:stretch/>
        </p:blipFill>
        <p:spPr>
          <a:xfrm rot="5400000">
            <a:off x="3195217" y="4470486"/>
            <a:ext cx="1786758" cy="1106919"/>
          </a:xfrm>
          <a:prstGeom prst="rect">
            <a:avLst/>
          </a:prstGeom>
        </p:spPr>
      </p:pic>
    </p:spTree>
    <p:extLst>
      <p:ext uri="{BB962C8B-B14F-4D97-AF65-F5344CB8AC3E}">
        <p14:creationId xmlns:p14="http://schemas.microsoft.com/office/powerpoint/2010/main" val="350492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7858" y="26411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996148" y="26411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2276" y="1377119"/>
            <a:ext cx="5192115" cy="769441"/>
          </a:xfrm>
          <a:prstGeom prst="rect">
            <a:avLst/>
          </a:prstGeom>
          <a:noFill/>
        </p:spPr>
        <p:txBody>
          <a:bodyPr wrap="square" rtlCol="0">
            <a:spAutoFit/>
          </a:bodyPr>
          <a:lstStyle/>
          <a:p>
            <a:r>
              <a:rPr lang="en-US" sz="4400" dirty="0" smtClean="0">
                <a:latin typeface="Gill Sans Ultra Bold" panose="020B0A02020104020203" pitchFamily="34" charset="0"/>
              </a:rPr>
              <a:t>File</a:t>
            </a:r>
            <a:endParaRPr lang="en-US" sz="4400" dirty="0">
              <a:latin typeface="Gill Sans Ultra Bold" panose="020B0A02020104020203" pitchFamily="34" charset="0"/>
            </a:endParaRPr>
          </a:p>
        </p:txBody>
      </p:sp>
      <p:sp>
        <p:nvSpPr>
          <p:cNvPr id="13" name="TextBox 12"/>
          <p:cNvSpPr txBox="1"/>
          <p:nvPr/>
        </p:nvSpPr>
        <p:spPr>
          <a:xfrm>
            <a:off x="6232634" y="1161676"/>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Data that represents a document, image, video, audio clip or a database.</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l="62985" t="35022" r="14548" b="22090"/>
          <a:stretch/>
        </p:blipFill>
        <p:spPr>
          <a:xfrm>
            <a:off x="3694384" y="719823"/>
            <a:ext cx="1455681" cy="2084032"/>
          </a:xfrm>
          <a:prstGeom prst="rect">
            <a:avLst/>
          </a:prstGeom>
        </p:spPr>
      </p:pic>
      <p:sp>
        <p:nvSpPr>
          <p:cNvPr id="10" name="Rounded Rectangle 9"/>
          <p:cNvSpPr/>
          <p:nvPr/>
        </p:nvSpPr>
        <p:spPr>
          <a:xfrm>
            <a:off x="367858" y="3475008"/>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stCxn id="10" idx="0"/>
            <a:endCxn id="10" idx="2"/>
          </p:cNvCxnSpPr>
          <p:nvPr/>
        </p:nvCxnSpPr>
        <p:spPr>
          <a:xfrm>
            <a:off x="5996148" y="3475008"/>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4033" y="4588011"/>
            <a:ext cx="5192115" cy="769441"/>
          </a:xfrm>
          <a:prstGeom prst="rect">
            <a:avLst/>
          </a:prstGeom>
          <a:noFill/>
        </p:spPr>
        <p:txBody>
          <a:bodyPr wrap="square" rtlCol="0">
            <a:spAutoFit/>
          </a:bodyPr>
          <a:lstStyle/>
          <a:p>
            <a:r>
              <a:rPr lang="en-US" sz="4400" dirty="0" smtClean="0">
                <a:latin typeface="Gill Sans Ultra Bold" panose="020B0A02020104020203" pitchFamily="34" charset="0"/>
              </a:rPr>
              <a:t>Program</a:t>
            </a:r>
            <a:endParaRPr lang="en-US" sz="4400" dirty="0">
              <a:latin typeface="Gill Sans Ultra Bold" panose="020B0A02020104020203" pitchFamily="34" charset="0"/>
            </a:endParaRPr>
          </a:p>
        </p:txBody>
      </p:sp>
      <p:sp>
        <p:nvSpPr>
          <p:cNvPr id="15" name="TextBox 14"/>
          <p:cNvSpPr txBox="1"/>
          <p:nvPr/>
        </p:nvSpPr>
        <p:spPr>
          <a:xfrm>
            <a:off x="6232634" y="4372568"/>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Instructions written in computer code that when ‘run’ make the computer perform a task or function</a:t>
            </a:r>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l="56358" t="34806" r="7758" b="21659"/>
          <a:stretch/>
        </p:blipFill>
        <p:spPr>
          <a:xfrm>
            <a:off x="4098466" y="4200220"/>
            <a:ext cx="1697994" cy="1545022"/>
          </a:xfrm>
          <a:prstGeom prst="rect">
            <a:avLst/>
          </a:prstGeom>
        </p:spPr>
      </p:pic>
    </p:spTree>
    <p:extLst>
      <p:ext uri="{BB962C8B-B14F-4D97-AF65-F5344CB8AC3E}">
        <p14:creationId xmlns:p14="http://schemas.microsoft.com/office/powerpoint/2010/main" val="179092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182413"/>
            <a:ext cx="4776954" cy="584775"/>
          </a:xfrm>
          <a:prstGeom prst="rect">
            <a:avLst/>
          </a:prstGeom>
          <a:noFill/>
        </p:spPr>
        <p:txBody>
          <a:bodyPr wrap="square" rtlCol="0">
            <a:spAutoFit/>
          </a:bodyPr>
          <a:lstStyle/>
          <a:p>
            <a:r>
              <a:rPr lang="en-US" sz="3200" dirty="0" smtClean="0">
                <a:latin typeface="Gill Sans Ultra Bold" panose="020B0A02020104020203" pitchFamily="34" charset="0"/>
              </a:rPr>
              <a:t>User Interface</a:t>
            </a:r>
            <a:endParaRPr lang="en-US" sz="3200" dirty="0">
              <a:latin typeface="Gill Sans Ultra Bold" panose="020B0A02020104020203" pitchFamily="34" charset="0"/>
            </a:endParaRPr>
          </a:p>
        </p:txBody>
      </p:sp>
      <p:sp>
        <p:nvSpPr>
          <p:cNvPr id="13" name="TextBox 12"/>
          <p:cNvSpPr txBox="1"/>
          <p:nvPr/>
        </p:nvSpPr>
        <p:spPr>
          <a:xfrm>
            <a:off x="5985639" y="1012441"/>
            <a:ext cx="4955629" cy="1754326"/>
          </a:xfrm>
          <a:prstGeom prst="rect">
            <a:avLst/>
          </a:prstGeom>
          <a:noFill/>
        </p:spPr>
        <p:txBody>
          <a:bodyPr wrap="square" rtlCol="0">
            <a:spAutoFit/>
          </a:bodyPr>
          <a:lstStyle/>
          <a:p>
            <a:pPr algn="ctr"/>
            <a:r>
              <a:rPr lang="en-US" sz="3600" dirty="0"/>
              <a:t>A system that allows users to interact with a device.</a:t>
            </a: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136" y="4633572"/>
            <a:ext cx="4335519" cy="646331"/>
          </a:xfrm>
          <a:prstGeom prst="rect">
            <a:avLst/>
          </a:prstGeom>
          <a:noFill/>
        </p:spPr>
        <p:txBody>
          <a:bodyPr wrap="square" rtlCol="0">
            <a:spAutoFit/>
          </a:bodyPr>
          <a:lstStyle/>
          <a:p>
            <a:r>
              <a:rPr lang="en-US" sz="3600" dirty="0" smtClean="0">
                <a:latin typeface="Gill Sans Ultra Bold" panose="020B0A02020104020203" pitchFamily="34" charset="0"/>
              </a:rPr>
              <a:t>WIMP</a:t>
            </a:r>
            <a:endParaRPr lang="en-US" sz="3600" dirty="0">
              <a:latin typeface="Gill Sans Ultra Bold" panose="020B0A02020104020203" pitchFamily="34" charset="0"/>
            </a:endParaRPr>
          </a:p>
        </p:txBody>
      </p:sp>
      <p:sp>
        <p:nvSpPr>
          <p:cNvPr id="17" name="TextBox 16"/>
          <p:cNvSpPr txBox="1"/>
          <p:nvPr/>
        </p:nvSpPr>
        <p:spPr>
          <a:xfrm>
            <a:off x="5985639" y="4239117"/>
            <a:ext cx="4955629" cy="1754326"/>
          </a:xfrm>
          <a:prstGeom prst="rect">
            <a:avLst/>
          </a:prstGeom>
          <a:noFill/>
        </p:spPr>
        <p:txBody>
          <a:bodyPr wrap="square" rtlCol="0">
            <a:spAutoFit/>
          </a:bodyPr>
          <a:lstStyle/>
          <a:p>
            <a:pPr algn="ctr"/>
            <a:r>
              <a:rPr lang="en-US" sz="3600" dirty="0"/>
              <a:t>A system that uses windows, icons, menus and a pointer.</a:t>
            </a:r>
          </a:p>
        </p:txBody>
      </p:sp>
      <p:pic>
        <p:nvPicPr>
          <p:cNvPr id="18" name="Picture 17"/>
          <p:cNvPicPr>
            <a:picLocks noChangeAspect="1"/>
          </p:cNvPicPr>
          <p:nvPr/>
        </p:nvPicPr>
        <p:blipFill rotWithShape="1">
          <a:blip r:embed="rId3"/>
          <a:srcRect l="62500" t="45367" r="15518" b="11315"/>
          <a:stretch/>
        </p:blipFill>
        <p:spPr>
          <a:xfrm>
            <a:off x="4682663" y="4731821"/>
            <a:ext cx="520262" cy="768917"/>
          </a:xfrm>
          <a:prstGeom prst="rect">
            <a:avLst/>
          </a:prstGeom>
        </p:spPr>
      </p:pic>
      <p:pic>
        <p:nvPicPr>
          <p:cNvPr id="20" name="Picture 19"/>
          <p:cNvPicPr>
            <a:picLocks noChangeAspect="1"/>
          </p:cNvPicPr>
          <p:nvPr/>
        </p:nvPicPr>
        <p:blipFill rotWithShape="1">
          <a:blip r:embed="rId4"/>
          <a:srcRect l="56682" t="43427" r="7435" b="9591"/>
          <a:stretch/>
        </p:blipFill>
        <p:spPr>
          <a:xfrm>
            <a:off x="4453123" y="993952"/>
            <a:ext cx="979342" cy="961696"/>
          </a:xfrm>
          <a:prstGeom prst="rect">
            <a:avLst/>
          </a:prstGeom>
        </p:spPr>
      </p:pic>
    </p:spTree>
    <p:extLst>
      <p:ext uri="{BB962C8B-B14F-4D97-AF65-F5344CB8AC3E}">
        <p14:creationId xmlns:p14="http://schemas.microsoft.com/office/powerpoint/2010/main" val="422303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97634" y="3981450"/>
            <a:ext cx="10518066" cy="2552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hlinkClick r:id="rId2"/>
              </a:rPr>
              <a:t>Get all 16 </a:t>
            </a:r>
            <a:r>
              <a:rPr lang="en-US" sz="2000" dirty="0" smtClean="0">
                <a:solidFill>
                  <a:schemeClr val="tx1"/>
                </a:solidFill>
                <a:hlinkClick r:id="rId2"/>
              </a:rPr>
              <a:t>lessons </a:t>
            </a:r>
            <a:r>
              <a:rPr lang="en-US" sz="2000" dirty="0" smtClean="0">
                <a:solidFill>
                  <a:schemeClr val="tx1"/>
                </a:solidFill>
              </a:rPr>
              <a:t>with a revision guide </a:t>
            </a:r>
            <a:r>
              <a:rPr lang="en-US" sz="2000" dirty="0" smtClean="0">
                <a:solidFill>
                  <a:schemeClr val="tx1"/>
                </a:solidFill>
              </a:rPr>
              <a:t>and </a:t>
            </a:r>
            <a:r>
              <a:rPr lang="en-US" sz="2000" dirty="0" smtClean="0">
                <a:solidFill>
                  <a:schemeClr val="tx1"/>
                </a:solidFill>
              </a:rPr>
              <a:t>an </a:t>
            </a:r>
            <a:r>
              <a:rPr lang="en-US" sz="2000" dirty="0" smtClean="0">
                <a:solidFill>
                  <a:schemeClr val="tx1"/>
                </a:solidFill>
                <a:hlinkClick r:id="rId3"/>
              </a:rPr>
              <a:t>online end of unit </a:t>
            </a:r>
            <a:r>
              <a:rPr lang="en-US" sz="2000" dirty="0" smtClean="0">
                <a:solidFill>
                  <a:schemeClr val="tx1"/>
                </a:solidFill>
                <a:hlinkClick r:id="rId3"/>
              </a:rPr>
              <a:t>test</a:t>
            </a:r>
            <a:r>
              <a:rPr lang="en-US" sz="2000" dirty="0">
                <a:solidFill>
                  <a:schemeClr val="tx1"/>
                </a:solidFill>
              </a:rPr>
              <a:t> </a:t>
            </a:r>
            <a:r>
              <a:rPr lang="en-US" sz="2000" dirty="0" smtClean="0">
                <a:solidFill>
                  <a:schemeClr val="tx1"/>
                </a:solidFill>
              </a:rPr>
              <a:t>at </a:t>
            </a:r>
            <a:r>
              <a:rPr lang="en-US" sz="2000" dirty="0" smtClean="0">
                <a:solidFill>
                  <a:schemeClr val="tx1"/>
                </a:solidFill>
                <a:hlinkClick r:id="rId4"/>
              </a:rPr>
              <a:t>www.wolseyacademy.com</a:t>
            </a:r>
            <a:endParaRPr lang="en-US" sz="2000" dirty="0" smtClean="0">
              <a:solidFill>
                <a:schemeClr val="tx1"/>
              </a:solidFill>
            </a:endParaRPr>
          </a:p>
          <a:p>
            <a:pPr algn="ctr"/>
            <a:endParaRPr lang="en-US" sz="2000" dirty="0">
              <a:solidFill>
                <a:schemeClr val="tx1"/>
              </a:solidFill>
            </a:endParaRPr>
          </a:p>
          <a:p>
            <a:pPr algn="ctr"/>
            <a:r>
              <a:rPr lang="en-US" sz="2000" dirty="0" smtClean="0">
                <a:solidFill>
                  <a:schemeClr val="tx1"/>
                </a:solidFill>
              </a:rPr>
              <a:t>Ideal for EAL or weak ability students, focus on keywords and repetition of familiar skills.</a:t>
            </a:r>
          </a:p>
          <a:p>
            <a:pPr algn="just"/>
            <a:endParaRPr lang="en-US" sz="2000" dirty="0" smtClean="0">
              <a:solidFill>
                <a:schemeClr val="tx1"/>
              </a:solidFill>
            </a:endParaRPr>
          </a:p>
          <a:p>
            <a:pPr algn="just"/>
            <a:r>
              <a:rPr lang="en-US" sz="2000" dirty="0" smtClean="0">
                <a:solidFill>
                  <a:schemeClr val="tx1"/>
                </a:solidFill>
              </a:rPr>
              <a:t>Originally made for students at a British school in the UAE. An attempt has been made to keep definitions and concepts simple. As the lessons advance more analysis, creativity and input is steadily required from the students.</a:t>
            </a:r>
          </a:p>
        </p:txBody>
      </p:sp>
      <p:sp>
        <p:nvSpPr>
          <p:cNvPr id="2" name="TextBox 1"/>
          <p:cNvSpPr txBox="1"/>
          <p:nvPr/>
        </p:nvSpPr>
        <p:spPr>
          <a:xfrm>
            <a:off x="3130941" y="2666910"/>
            <a:ext cx="5815816" cy="1200329"/>
          </a:xfrm>
          <a:prstGeom prst="rect">
            <a:avLst/>
          </a:prstGeom>
          <a:noFill/>
        </p:spPr>
        <p:txBody>
          <a:bodyPr wrap="square" rtlCol="0">
            <a:spAutoFit/>
          </a:bodyPr>
          <a:lstStyle/>
          <a:p>
            <a:pPr algn="ctr"/>
            <a:r>
              <a:rPr lang="en-US" sz="3600" dirty="0" smtClean="0">
                <a:latin typeface="Trebuchet MS" panose="020B0603020202020204" pitchFamily="34" charset="0"/>
              </a:rPr>
              <a:t>Digital Devices SOW </a:t>
            </a:r>
          </a:p>
          <a:p>
            <a:pPr algn="ctr"/>
            <a:r>
              <a:rPr lang="en-US" sz="3600" dirty="0" smtClean="0">
                <a:latin typeface="Trebuchet MS" panose="020B0603020202020204" pitchFamily="34" charset="0"/>
              </a:rPr>
              <a:t>KS3/ICT iGCSE (Edexcel)</a:t>
            </a:r>
            <a:endParaRPr lang="en-US" sz="3600" dirty="0">
              <a:latin typeface="Trebuchet MS" panose="020B0603020202020204" pitchFamily="34" charset="0"/>
            </a:endParaRPr>
          </a:p>
        </p:txBody>
      </p:sp>
      <p:pic>
        <p:nvPicPr>
          <p:cNvPr id="5" name="Picture 4">
            <a:hlinkClick r:id="rId4"/>
          </p:cNvPr>
          <p:cNvPicPr>
            <a:picLocks noChangeAspect="1"/>
          </p:cNvPicPr>
          <p:nvPr/>
        </p:nvPicPr>
        <p:blipFill rotWithShape="1">
          <a:blip r:embed="rId5"/>
          <a:srcRect l="48355" t="29418" r="38706" b="49250"/>
          <a:stretch/>
        </p:blipFill>
        <p:spPr>
          <a:xfrm>
            <a:off x="5218386" y="560332"/>
            <a:ext cx="1592317" cy="2009447"/>
          </a:xfrm>
          <a:prstGeom prst="rect">
            <a:avLst/>
          </a:prstGeom>
        </p:spPr>
      </p:pic>
    </p:spTree>
    <p:extLst>
      <p:ext uri="{BB962C8B-B14F-4D97-AF65-F5344CB8AC3E}">
        <p14:creationId xmlns:p14="http://schemas.microsoft.com/office/powerpoint/2010/main" val="3352232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7006" y="1092285"/>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Graphical User Interface (GUI)</a:t>
            </a:r>
            <a:endParaRPr lang="en-US" sz="4000" dirty="0">
              <a:latin typeface="Gill Sans Ultra Bold" panose="020B0A02020104020203" pitchFamily="34" charset="0"/>
            </a:endParaRPr>
          </a:p>
        </p:txBody>
      </p:sp>
      <p:sp>
        <p:nvSpPr>
          <p:cNvPr id="5" name="Rectangle 4"/>
          <p:cNvSpPr/>
          <p:nvPr/>
        </p:nvSpPr>
        <p:spPr>
          <a:xfrm>
            <a:off x="5764328" y="876841"/>
            <a:ext cx="5611169" cy="1754326"/>
          </a:xfrm>
          <a:prstGeom prst="rect">
            <a:avLst/>
          </a:prstGeom>
        </p:spPr>
        <p:txBody>
          <a:bodyPr wrap="square">
            <a:spAutoFit/>
          </a:bodyPr>
          <a:lstStyle/>
          <a:p>
            <a:pPr algn="ctr"/>
            <a:r>
              <a:rPr lang="en-US" sz="3600" dirty="0"/>
              <a:t>A system that uses small icons to represent programs and files. E.g. Windows.</a:t>
            </a:r>
          </a:p>
        </p:txBody>
      </p:sp>
      <p:pic>
        <p:nvPicPr>
          <p:cNvPr id="18" name="Picture 17"/>
          <p:cNvPicPr>
            <a:picLocks noChangeAspect="1"/>
          </p:cNvPicPr>
          <p:nvPr/>
        </p:nvPicPr>
        <p:blipFill rotWithShape="1">
          <a:blip r:embed="rId3"/>
          <a:srcRect l="59914" t="47737" r="10345" b="15625"/>
          <a:stretch/>
        </p:blipFill>
        <p:spPr>
          <a:xfrm>
            <a:off x="4832927" y="445108"/>
            <a:ext cx="700474" cy="647177"/>
          </a:xfrm>
          <a:prstGeom prst="rect">
            <a:avLst/>
          </a:prstGeom>
        </p:spPr>
      </p:pic>
    </p:spTree>
    <p:extLst>
      <p:ext uri="{BB962C8B-B14F-4D97-AF65-F5344CB8AC3E}">
        <p14:creationId xmlns:p14="http://schemas.microsoft.com/office/powerpoint/2010/main" val="3341829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74" y="1443328"/>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PIN</a:t>
            </a:r>
            <a:endParaRPr lang="en-US" sz="4000" dirty="0">
              <a:latin typeface="Gill Sans Ultra Bold" panose="020B0A02020104020203" pitchFamily="34" charset="0"/>
            </a:endParaRPr>
          </a:p>
        </p:txBody>
      </p:sp>
      <p:sp>
        <p:nvSpPr>
          <p:cNvPr id="5" name="Rectangle 4"/>
          <p:cNvSpPr/>
          <p:nvPr/>
        </p:nvSpPr>
        <p:spPr>
          <a:xfrm>
            <a:off x="5742929" y="445108"/>
            <a:ext cx="5611169" cy="2246769"/>
          </a:xfrm>
          <a:prstGeom prst="rect">
            <a:avLst/>
          </a:prstGeom>
        </p:spPr>
        <p:txBody>
          <a:bodyPr wrap="square">
            <a:spAutoFit/>
          </a:bodyPr>
          <a:lstStyle/>
          <a:p>
            <a:pPr algn="ctr"/>
            <a:r>
              <a:rPr lang="en-US" sz="2800" dirty="0" smtClean="0"/>
              <a:t>Personal Identification Number. A unique number that allows a user to access their data in a computer system. </a:t>
            </a:r>
            <a:r>
              <a:rPr lang="en-US" sz="2800" dirty="0" err="1" smtClean="0"/>
              <a:t>Eg</a:t>
            </a:r>
            <a:r>
              <a:rPr lang="en-US" sz="2800" dirty="0" smtClean="0"/>
              <a:t>. A bank or to unlock a phone.</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251" y="862260"/>
            <a:ext cx="1517935" cy="1875821"/>
          </a:xfrm>
          <a:prstGeom prst="rect">
            <a:avLst/>
          </a:prstGeom>
        </p:spPr>
      </p:pic>
    </p:spTree>
    <p:extLst>
      <p:ext uri="{BB962C8B-B14F-4D97-AF65-F5344CB8AC3E}">
        <p14:creationId xmlns:p14="http://schemas.microsoft.com/office/powerpoint/2010/main" val="160837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9230" y="1182411"/>
            <a:ext cx="3358055" cy="923330"/>
          </a:xfrm>
          <a:prstGeom prst="rect">
            <a:avLst/>
          </a:prstGeom>
          <a:noFill/>
        </p:spPr>
        <p:txBody>
          <a:bodyPr wrap="square" rtlCol="0">
            <a:spAutoFit/>
          </a:bodyPr>
          <a:lstStyle/>
          <a:p>
            <a:r>
              <a:rPr lang="en-US" sz="5400" dirty="0" smtClean="0">
                <a:latin typeface="Gill Sans Ultra Bold" panose="020B0A02020104020203" pitchFamily="34" charset="0"/>
              </a:rPr>
              <a:t>Input</a:t>
            </a:r>
            <a:endParaRPr lang="en-US" sz="5400" dirty="0">
              <a:latin typeface="Gill Sans Ultra Bold" panose="020B0A02020104020203" pitchFamily="34" charset="0"/>
            </a:endParaRPr>
          </a:p>
        </p:txBody>
      </p:sp>
      <p:sp>
        <p:nvSpPr>
          <p:cNvPr id="13" name="TextBox 12"/>
          <p:cNvSpPr txBox="1"/>
          <p:nvPr/>
        </p:nvSpPr>
        <p:spPr>
          <a:xfrm>
            <a:off x="5985640" y="1043913"/>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a:t>
            </a:r>
            <a:r>
              <a:rPr lang="en-US" sz="2400" dirty="0" err="1" smtClean="0">
                <a:latin typeface="Arial" panose="020B0604020202020204" pitchFamily="34" charset="0"/>
                <a:cs typeface="Arial" panose="020B0604020202020204" pitchFamily="34" charset="0"/>
              </a:rPr>
              <a:t>pheripheral</a:t>
            </a:r>
            <a:r>
              <a:rPr lang="en-US" sz="2400" dirty="0" smtClean="0">
                <a:latin typeface="Arial" panose="020B0604020202020204" pitchFamily="34" charset="0"/>
                <a:cs typeface="Arial" panose="020B0604020202020204" pitchFamily="34" charset="0"/>
              </a:rPr>
              <a:t> device that sends data to the computer. E.g. A keyboard, mouse, scanner.</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542" y="4700781"/>
            <a:ext cx="3358055" cy="646331"/>
          </a:xfrm>
          <a:prstGeom prst="rect">
            <a:avLst/>
          </a:prstGeom>
          <a:noFill/>
        </p:spPr>
        <p:txBody>
          <a:bodyPr wrap="square" rtlCol="0">
            <a:spAutoFit/>
          </a:bodyPr>
          <a:lstStyle/>
          <a:p>
            <a:r>
              <a:rPr lang="en-US" sz="3600" dirty="0" smtClean="0">
                <a:latin typeface="Gill Sans Ultra Bold" panose="020B0A02020104020203" pitchFamily="34" charset="0"/>
              </a:rPr>
              <a:t>Output</a:t>
            </a:r>
            <a:endParaRPr lang="en-US" sz="3600" dirty="0">
              <a:latin typeface="Gill Sans Ultra Bold" panose="020B0A02020104020203" pitchFamily="34" charset="0"/>
            </a:endParaRPr>
          </a:p>
        </p:txBody>
      </p:sp>
      <p:sp>
        <p:nvSpPr>
          <p:cNvPr id="17" name="TextBox 16"/>
          <p:cNvSpPr txBox="1"/>
          <p:nvPr/>
        </p:nvSpPr>
        <p:spPr>
          <a:xfrm>
            <a:off x="5985641" y="4264242"/>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a:t>
            </a:r>
            <a:r>
              <a:rPr lang="en-US" sz="2400" dirty="0" err="1" smtClean="0">
                <a:latin typeface="Arial" panose="020B0604020202020204" pitchFamily="34" charset="0"/>
                <a:cs typeface="Arial" panose="020B0604020202020204" pitchFamily="34" charset="0"/>
              </a:rPr>
              <a:t>pheripheral</a:t>
            </a:r>
            <a:r>
              <a:rPr lang="en-US" sz="2400" dirty="0" smtClean="0">
                <a:latin typeface="Arial" panose="020B0604020202020204" pitchFamily="34" charset="0"/>
                <a:cs typeface="Arial" panose="020B0604020202020204" pitchFamily="34" charset="0"/>
              </a:rPr>
              <a:t> device that does something with data from the computer. E.g. A monitor, speakers, printer.</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8228"/>
          <a:stretch/>
        </p:blipFill>
        <p:spPr>
          <a:xfrm>
            <a:off x="3840780" y="918608"/>
            <a:ext cx="1774374" cy="1450937"/>
          </a:xfrm>
          <a:prstGeom prst="rect">
            <a:avLst/>
          </a:prstGeom>
        </p:spPr>
      </p:pic>
      <p:sp>
        <p:nvSpPr>
          <p:cNvPr id="7" name="Right Arrow 6"/>
          <p:cNvSpPr/>
          <p:nvPr/>
        </p:nvSpPr>
        <p:spPr>
          <a:xfrm>
            <a:off x="3121572" y="1450428"/>
            <a:ext cx="938050" cy="346843"/>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18228"/>
          <a:stretch/>
        </p:blipFill>
        <p:spPr>
          <a:xfrm>
            <a:off x="3918665" y="4264242"/>
            <a:ext cx="1774374" cy="1450937"/>
          </a:xfrm>
          <a:prstGeom prst="rect">
            <a:avLst/>
          </a:prstGeom>
        </p:spPr>
      </p:pic>
      <p:sp>
        <p:nvSpPr>
          <p:cNvPr id="19" name="Right Arrow 18"/>
          <p:cNvSpPr/>
          <p:nvPr/>
        </p:nvSpPr>
        <p:spPr>
          <a:xfrm rot="10800000">
            <a:off x="3121572" y="4816288"/>
            <a:ext cx="938050" cy="346843"/>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0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325884"/>
            <a:ext cx="5192115" cy="923330"/>
          </a:xfrm>
          <a:prstGeom prst="rect">
            <a:avLst/>
          </a:prstGeom>
          <a:noFill/>
        </p:spPr>
        <p:txBody>
          <a:bodyPr wrap="square" rtlCol="0">
            <a:spAutoFit/>
          </a:bodyPr>
          <a:lstStyle/>
          <a:p>
            <a:r>
              <a:rPr lang="en-US" sz="5400" dirty="0" smtClean="0">
                <a:latin typeface="Gill Sans Ultra Bold" panose="020B0A02020104020203" pitchFamily="34" charset="0"/>
              </a:rPr>
              <a:t>Storage</a:t>
            </a:r>
            <a:endParaRPr lang="en-US" sz="5400" dirty="0">
              <a:latin typeface="Gill Sans Ultra Bold" panose="020B0A02020104020203" pitchFamily="34" charset="0"/>
            </a:endParaRPr>
          </a:p>
        </p:txBody>
      </p:sp>
      <p:sp>
        <p:nvSpPr>
          <p:cNvPr id="13" name="TextBox 12"/>
          <p:cNvSpPr txBox="1"/>
          <p:nvPr/>
        </p:nvSpPr>
        <p:spPr>
          <a:xfrm>
            <a:off x="5985641" y="1043912"/>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device that takes data from the computer and stores it for future use. E.g. a USB flash drive, an external hard drive.</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7819" y="4423782"/>
            <a:ext cx="3358055" cy="646331"/>
          </a:xfrm>
          <a:prstGeom prst="rect">
            <a:avLst/>
          </a:prstGeom>
          <a:noFill/>
        </p:spPr>
        <p:txBody>
          <a:bodyPr wrap="square" rtlCol="0">
            <a:spAutoFit/>
          </a:bodyPr>
          <a:lstStyle/>
          <a:p>
            <a:r>
              <a:rPr lang="en-US" sz="3600" dirty="0" smtClean="0">
                <a:latin typeface="Gill Sans Ultra Bold" panose="020B0A02020104020203" pitchFamily="34" charset="0"/>
              </a:rPr>
              <a:t>Shortcut</a:t>
            </a:r>
            <a:endParaRPr lang="en-US" sz="3600" dirty="0">
              <a:latin typeface="Gill Sans Ultra Bold" panose="020B0A02020104020203" pitchFamily="34" charset="0"/>
            </a:endParaRPr>
          </a:p>
        </p:txBody>
      </p:sp>
      <p:sp>
        <p:nvSpPr>
          <p:cNvPr id="17" name="TextBox 16"/>
          <p:cNvSpPr txBox="1"/>
          <p:nvPr/>
        </p:nvSpPr>
        <p:spPr>
          <a:xfrm>
            <a:off x="5964921" y="4127285"/>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combination of keys on a keyboard that perform a certain function. E.g. </a:t>
            </a:r>
            <a:r>
              <a:rPr lang="en-US" sz="2400" dirty="0" err="1" smtClean="0">
                <a:latin typeface="Arial" panose="020B0604020202020204" pitchFamily="34" charset="0"/>
                <a:cs typeface="Arial" panose="020B0604020202020204" pitchFamily="34" charset="0"/>
              </a:rPr>
              <a:t>Ctrl+S</a:t>
            </a:r>
            <a:r>
              <a:rPr lang="en-US" sz="2400" dirty="0" smtClean="0">
                <a:latin typeface="Arial" panose="020B0604020202020204" pitchFamily="34" charset="0"/>
                <a:cs typeface="Arial" panose="020B0604020202020204" pitchFamily="34" charset="0"/>
              </a:rPr>
              <a:t> = Save File. </a:t>
            </a:r>
            <a:r>
              <a:rPr lang="en-US" sz="2400" dirty="0" err="1" smtClean="0">
                <a:latin typeface="Arial" panose="020B0604020202020204" pitchFamily="34" charset="0"/>
                <a:cs typeface="Arial" panose="020B0604020202020204" pitchFamily="34" charset="0"/>
              </a:rPr>
              <a:t>Ctrl+C</a:t>
            </a:r>
            <a:r>
              <a:rPr lang="en-US" sz="2400" dirty="0" smtClean="0">
                <a:latin typeface="Arial" panose="020B0604020202020204" pitchFamily="34" charset="0"/>
                <a:cs typeface="Arial" panose="020B0604020202020204" pitchFamily="34" charset="0"/>
              </a:rPr>
              <a:t> = Copy.</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7601"/>
          <a:stretch/>
        </p:blipFill>
        <p:spPr>
          <a:xfrm>
            <a:off x="3655274" y="1059205"/>
            <a:ext cx="1904699" cy="156945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901"/>
          <a:stretch/>
        </p:blipFill>
        <p:spPr>
          <a:xfrm>
            <a:off x="3655274" y="4127285"/>
            <a:ext cx="1636986" cy="1327584"/>
          </a:xfrm>
          <a:prstGeom prst="rect">
            <a:avLst/>
          </a:prstGeom>
        </p:spPr>
      </p:pic>
    </p:spTree>
    <p:extLst>
      <p:ext uri="{BB962C8B-B14F-4D97-AF65-F5344CB8AC3E}">
        <p14:creationId xmlns:p14="http://schemas.microsoft.com/office/powerpoint/2010/main" val="3244328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447" y="1444021"/>
            <a:ext cx="5192115" cy="769441"/>
          </a:xfrm>
          <a:prstGeom prst="rect">
            <a:avLst/>
          </a:prstGeom>
          <a:noFill/>
        </p:spPr>
        <p:txBody>
          <a:bodyPr wrap="square" rtlCol="0">
            <a:spAutoFit/>
          </a:bodyPr>
          <a:lstStyle/>
          <a:p>
            <a:r>
              <a:rPr lang="en-US" sz="4400" dirty="0" smtClean="0">
                <a:latin typeface="Gill Sans Ultra Bold" panose="020B0A02020104020203" pitchFamily="34" charset="0"/>
              </a:rPr>
              <a:t>Pointer</a:t>
            </a:r>
            <a:endParaRPr lang="en-US" sz="4400" dirty="0">
              <a:latin typeface="Gill Sans Ultra Bold" panose="020B0A02020104020203" pitchFamily="34" charset="0"/>
            </a:endParaRPr>
          </a:p>
        </p:txBody>
      </p:sp>
      <p:sp>
        <p:nvSpPr>
          <p:cNvPr id="13" name="TextBox 12"/>
          <p:cNvSpPr txBox="1"/>
          <p:nvPr/>
        </p:nvSpPr>
        <p:spPr>
          <a:xfrm>
            <a:off x="5956737" y="1197106"/>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An icon on screen (normally an arrow) that is used to select objects. Normally controlled by a mouse or a track pad.</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447" y="4700781"/>
            <a:ext cx="4129505" cy="646331"/>
          </a:xfrm>
          <a:prstGeom prst="rect">
            <a:avLst/>
          </a:prstGeom>
          <a:noFill/>
        </p:spPr>
        <p:txBody>
          <a:bodyPr wrap="square" rtlCol="0">
            <a:spAutoFit/>
          </a:bodyPr>
          <a:lstStyle/>
          <a:p>
            <a:r>
              <a:rPr lang="en-US" sz="3600" dirty="0" smtClean="0">
                <a:latin typeface="Gill Sans Ultra Bold" panose="020B0A02020104020203" pitchFamily="34" charset="0"/>
              </a:rPr>
              <a:t>Joystick</a:t>
            </a:r>
            <a:endParaRPr lang="en-US" sz="3600" dirty="0">
              <a:latin typeface="Gill Sans Ultra Bold" panose="020B0A02020104020203" pitchFamily="34" charset="0"/>
            </a:endParaRPr>
          </a:p>
        </p:txBody>
      </p:sp>
      <p:sp>
        <p:nvSpPr>
          <p:cNvPr id="17" name="TextBox 16"/>
          <p:cNvSpPr txBox="1"/>
          <p:nvPr/>
        </p:nvSpPr>
        <p:spPr>
          <a:xfrm>
            <a:off x="5985640" y="4239115"/>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lever used to control an icon on a screen or a character in a video game.</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5809"/>
          <a:stretch/>
        </p:blipFill>
        <p:spPr>
          <a:xfrm>
            <a:off x="3312076" y="1063694"/>
            <a:ext cx="1623848" cy="142725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7190"/>
          <a:stretch/>
        </p:blipFill>
        <p:spPr>
          <a:xfrm>
            <a:off x="2894449" y="3814681"/>
            <a:ext cx="2418531" cy="2002796"/>
          </a:xfrm>
          <a:prstGeom prst="rect">
            <a:avLst/>
          </a:prstGeom>
        </p:spPr>
      </p:pic>
    </p:spTree>
    <p:extLst>
      <p:ext uri="{BB962C8B-B14F-4D97-AF65-F5344CB8AC3E}">
        <p14:creationId xmlns:p14="http://schemas.microsoft.com/office/powerpoint/2010/main" val="618376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8"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447" y="1444021"/>
            <a:ext cx="5192115" cy="769441"/>
          </a:xfrm>
          <a:prstGeom prst="rect">
            <a:avLst/>
          </a:prstGeom>
          <a:noFill/>
        </p:spPr>
        <p:txBody>
          <a:bodyPr wrap="square" rtlCol="0">
            <a:spAutoFit/>
          </a:bodyPr>
          <a:lstStyle/>
          <a:p>
            <a:r>
              <a:rPr lang="en-US" sz="4400" dirty="0" smtClean="0">
                <a:latin typeface="Gill Sans Ultra Bold" panose="020B0A02020104020203" pitchFamily="34" charset="0"/>
              </a:rPr>
              <a:t>Stylus</a:t>
            </a:r>
            <a:endParaRPr lang="en-US" sz="4400" dirty="0">
              <a:latin typeface="Gill Sans Ultra Bold" panose="020B0A02020104020203" pitchFamily="34" charset="0"/>
            </a:endParaRPr>
          </a:p>
        </p:txBody>
      </p:sp>
      <p:sp>
        <p:nvSpPr>
          <p:cNvPr id="13" name="TextBox 12"/>
          <p:cNvSpPr txBox="1"/>
          <p:nvPr/>
        </p:nvSpPr>
        <p:spPr>
          <a:xfrm>
            <a:off x="5956737" y="1309947"/>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pen shaped device that allows the user to enter data onto a computer screen.</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447" y="4700781"/>
            <a:ext cx="4129505" cy="646331"/>
          </a:xfrm>
          <a:prstGeom prst="rect">
            <a:avLst/>
          </a:prstGeom>
          <a:noFill/>
        </p:spPr>
        <p:txBody>
          <a:bodyPr wrap="square" rtlCol="0">
            <a:spAutoFit/>
          </a:bodyPr>
          <a:lstStyle/>
          <a:p>
            <a:r>
              <a:rPr lang="en-US" sz="3600" dirty="0" smtClean="0">
                <a:latin typeface="Gill Sans Ultra Bold" panose="020B0A02020104020203" pitchFamily="34" charset="0"/>
              </a:rPr>
              <a:t>Characters</a:t>
            </a:r>
            <a:endParaRPr lang="en-US" sz="3600" dirty="0">
              <a:latin typeface="Gill Sans Ultra Bold" panose="020B0A02020104020203" pitchFamily="34" charset="0"/>
            </a:endParaRPr>
          </a:p>
        </p:txBody>
      </p:sp>
      <p:sp>
        <p:nvSpPr>
          <p:cNvPr id="17" name="TextBox 16"/>
          <p:cNvSpPr txBox="1"/>
          <p:nvPr/>
        </p:nvSpPr>
        <p:spPr>
          <a:xfrm>
            <a:off x="6248400" y="4793113"/>
            <a:ext cx="4955629"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letter or symbol on a computer.</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681"/>
          <a:stretch/>
        </p:blipFill>
        <p:spPr>
          <a:xfrm>
            <a:off x="3364625" y="1187384"/>
            <a:ext cx="1655379" cy="14454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1337" y="4369676"/>
            <a:ext cx="1308538" cy="1308538"/>
          </a:xfrm>
          <a:prstGeom prst="rect">
            <a:avLst/>
          </a:prstGeom>
        </p:spPr>
      </p:pic>
    </p:spTree>
    <p:extLst>
      <p:ext uri="{BB962C8B-B14F-4D97-AF65-F5344CB8AC3E}">
        <p14:creationId xmlns:p14="http://schemas.microsoft.com/office/powerpoint/2010/main" val="258292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8"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447" y="1444021"/>
            <a:ext cx="5192115" cy="769441"/>
          </a:xfrm>
          <a:prstGeom prst="rect">
            <a:avLst/>
          </a:prstGeom>
          <a:noFill/>
        </p:spPr>
        <p:txBody>
          <a:bodyPr wrap="square" rtlCol="0">
            <a:spAutoFit/>
          </a:bodyPr>
          <a:lstStyle/>
          <a:p>
            <a:r>
              <a:rPr lang="en-US" sz="4400" dirty="0" smtClean="0">
                <a:latin typeface="Gill Sans Ultra Bold" panose="020B0A02020104020203" pitchFamily="34" charset="0"/>
              </a:rPr>
              <a:t>Stylus</a:t>
            </a:r>
            <a:endParaRPr lang="en-US" sz="4400" dirty="0">
              <a:latin typeface="Gill Sans Ultra Bold" panose="020B0A02020104020203" pitchFamily="34" charset="0"/>
            </a:endParaRPr>
          </a:p>
        </p:txBody>
      </p:sp>
      <p:sp>
        <p:nvSpPr>
          <p:cNvPr id="13" name="TextBox 12"/>
          <p:cNvSpPr txBox="1"/>
          <p:nvPr/>
        </p:nvSpPr>
        <p:spPr>
          <a:xfrm>
            <a:off x="5956737" y="1309947"/>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pen shaped device that allows the user to enter data onto a computer screen.</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447" y="4700781"/>
            <a:ext cx="4129505" cy="646331"/>
          </a:xfrm>
          <a:prstGeom prst="rect">
            <a:avLst/>
          </a:prstGeom>
          <a:noFill/>
        </p:spPr>
        <p:txBody>
          <a:bodyPr wrap="square" rtlCol="0">
            <a:spAutoFit/>
          </a:bodyPr>
          <a:lstStyle/>
          <a:p>
            <a:r>
              <a:rPr lang="en-US" sz="3600" dirty="0" smtClean="0">
                <a:latin typeface="Gill Sans Ultra Bold" panose="020B0A02020104020203" pitchFamily="34" charset="0"/>
              </a:rPr>
              <a:t>Barcode</a:t>
            </a:r>
            <a:endParaRPr lang="en-US" sz="3600" dirty="0">
              <a:latin typeface="Gill Sans Ultra Bold" panose="020B0A02020104020203" pitchFamily="34" charset="0"/>
            </a:endParaRPr>
          </a:p>
        </p:txBody>
      </p:sp>
      <p:sp>
        <p:nvSpPr>
          <p:cNvPr id="17" name="TextBox 16"/>
          <p:cNvSpPr txBox="1"/>
          <p:nvPr/>
        </p:nvSpPr>
        <p:spPr>
          <a:xfrm>
            <a:off x="6074979" y="4054450"/>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pattern of lines and gaps that can be read by a computer scanner. It links to information – usually about a product, e.g. price and stock.</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681"/>
          <a:stretch/>
        </p:blipFill>
        <p:spPr>
          <a:xfrm>
            <a:off x="3364625" y="1187384"/>
            <a:ext cx="1655379" cy="144545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5408"/>
          <a:stretch/>
        </p:blipFill>
        <p:spPr>
          <a:xfrm>
            <a:off x="3245100" y="4041286"/>
            <a:ext cx="2157219" cy="1824843"/>
          </a:xfrm>
          <a:prstGeom prst="rect">
            <a:avLst/>
          </a:prstGeom>
        </p:spPr>
      </p:pic>
    </p:spTree>
    <p:extLst>
      <p:ext uri="{BB962C8B-B14F-4D97-AF65-F5344CB8AC3E}">
        <p14:creationId xmlns:p14="http://schemas.microsoft.com/office/powerpoint/2010/main" val="54771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41434" y="341588"/>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6069724" y="341588"/>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9522" y="1516146"/>
            <a:ext cx="4129505" cy="646331"/>
          </a:xfrm>
          <a:prstGeom prst="rect">
            <a:avLst/>
          </a:prstGeom>
          <a:noFill/>
        </p:spPr>
        <p:txBody>
          <a:bodyPr wrap="square" rtlCol="0">
            <a:spAutoFit/>
          </a:bodyPr>
          <a:lstStyle/>
          <a:p>
            <a:r>
              <a:rPr lang="en-US" sz="3600" dirty="0" smtClean="0">
                <a:latin typeface="Gill Sans Ultra Bold" panose="020B0A02020104020203" pitchFamily="34" charset="0"/>
              </a:rPr>
              <a:t>Barcode</a:t>
            </a:r>
            <a:endParaRPr lang="en-US" sz="3600" dirty="0">
              <a:latin typeface="Gill Sans Ultra Bold" panose="020B0A02020104020203" pitchFamily="34" charset="0"/>
            </a:endParaRPr>
          </a:p>
        </p:txBody>
      </p:sp>
      <p:sp>
        <p:nvSpPr>
          <p:cNvPr id="17" name="TextBox 16"/>
          <p:cNvSpPr txBox="1"/>
          <p:nvPr/>
        </p:nvSpPr>
        <p:spPr>
          <a:xfrm>
            <a:off x="6406054" y="869815"/>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pattern of lines and gaps that can be read by a computer scanner. It links to information – usually about a product, e.g. price and stock.</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408"/>
          <a:stretch/>
        </p:blipFill>
        <p:spPr>
          <a:xfrm>
            <a:off x="3576175" y="856651"/>
            <a:ext cx="2157219" cy="1824843"/>
          </a:xfrm>
          <a:prstGeom prst="rect">
            <a:avLst/>
          </a:prstGeom>
        </p:spPr>
      </p:pic>
      <p:sp>
        <p:nvSpPr>
          <p:cNvPr id="18" name="Rounded Rectangle 17"/>
          <p:cNvSpPr/>
          <p:nvPr/>
        </p:nvSpPr>
        <p:spPr>
          <a:xfrm>
            <a:off x="441434" y="3501189"/>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stCxn id="18" idx="0"/>
            <a:endCxn id="18" idx="2"/>
          </p:cNvCxnSpPr>
          <p:nvPr/>
        </p:nvCxnSpPr>
        <p:spPr>
          <a:xfrm>
            <a:off x="6069724" y="3501189"/>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9522" y="4398747"/>
            <a:ext cx="4129505" cy="1200329"/>
          </a:xfrm>
          <a:prstGeom prst="rect">
            <a:avLst/>
          </a:prstGeom>
          <a:noFill/>
        </p:spPr>
        <p:txBody>
          <a:bodyPr wrap="square" rtlCol="0">
            <a:spAutoFit/>
          </a:bodyPr>
          <a:lstStyle/>
          <a:p>
            <a:r>
              <a:rPr lang="en-US" sz="3600" dirty="0" smtClean="0">
                <a:latin typeface="Gill Sans Ultra Bold" panose="020B0A02020104020203" pitchFamily="34" charset="0"/>
              </a:rPr>
              <a:t>Matrix Code (QR CODE)</a:t>
            </a:r>
            <a:endParaRPr lang="en-US" sz="3600" dirty="0">
              <a:latin typeface="Gill Sans Ultra Bold" panose="020B0A02020104020203" pitchFamily="34" charset="0"/>
            </a:endParaRPr>
          </a:p>
        </p:txBody>
      </p:sp>
      <p:sp>
        <p:nvSpPr>
          <p:cNvPr id="21" name="TextBox 20"/>
          <p:cNvSpPr txBox="1"/>
          <p:nvPr/>
        </p:nvSpPr>
        <p:spPr>
          <a:xfrm>
            <a:off x="6406054" y="4291863"/>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They are like bar codes but can hold more information. They can also be scanned from any angle.</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3902"/>
          <a:stretch/>
        </p:blipFill>
        <p:spPr>
          <a:xfrm>
            <a:off x="4360366" y="4234594"/>
            <a:ext cx="1529980" cy="1314868"/>
          </a:xfrm>
          <a:prstGeom prst="rect">
            <a:avLst/>
          </a:prstGeom>
        </p:spPr>
      </p:pic>
    </p:spTree>
    <p:extLst>
      <p:ext uri="{BB962C8B-B14F-4D97-AF65-F5344CB8AC3E}">
        <p14:creationId xmlns:p14="http://schemas.microsoft.com/office/powerpoint/2010/main" val="404969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9230" y="766913"/>
            <a:ext cx="3358055" cy="1754326"/>
          </a:xfrm>
          <a:prstGeom prst="rect">
            <a:avLst/>
          </a:prstGeom>
          <a:noFill/>
        </p:spPr>
        <p:txBody>
          <a:bodyPr wrap="square" rtlCol="0">
            <a:spAutoFit/>
          </a:bodyPr>
          <a:lstStyle/>
          <a:p>
            <a:r>
              <a:rPr lang="en-US" sz="5400" dirty="0" smtClean="0">
                <a:latin typeface="Gill Sans Ultra Bold" panose="020B0A02020104020203" pitchFamily="34" charset="0"/>
              </a:rPr>
              <a:t>Plain Text</a:t>
            </a:r>
            <a:endParaRPr lang="en-US" sz="5400" dirty="0">
              <a:latin typeface="Gill Sans Ultra Bold" panose="020B0A02020104020203" pitchFamily="34" charset="0"/>
            </a:endParaRPr>
          </a:p>
        </p:txBody>
      </p:sp>
      <p:sp>
        <p:nvSpPr>
          <p:cNvPr id="13" name="TextBox 12"/>
          <p:cNvSpPr txBox="1"/>
          <p:nvPr/>
        </p:nvSpPr>
        <p:spPr>
          <a:xfrm>
            <a:off x="5985640" y="1043913"/>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Data that shows basic text. There is no formatting or any other data like </a:t>
            </a:r>
            <a:r>
              <a:rPr lang="en-US" sz="2400" dirty="0" err="1" smtClean="0">
                <a:latin typeface="Arial" panose="020B0604020202020204" pitchFamily="34" charset="0"/>
                <a:cs typeface="Arial" panose="020B0604020202020204" pitchFamily="34" charset="0"/>
              </a:rPr>
              <a:t>colour</a:t>
            </a:r>
            <a:r>
              <a:rPr lang="en-US" sz="2400" dirty="0" smtClean="0">
                <a:latin typeface="Arial" panose="020B0604020202020204" pitchFamily="34" charset="0"/>
                <a:cs typeface="Arial" panose="020B0604020202020204" pitchFamily="34" charset="0"/>
              </a:rPr>
              <a:t>, size etc.</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9230" y="4587670"/>
            <a:ext cx="3928991" cy="1200329"/>
          </a:xfrm>
          <a:prstGeom prst="rect">
            <a:avLst/>
          </a:prstGeom>
          <a:noFill/>
        </p:spPr>
        <p:txBody>
          <a:bodyPr wrap="square" rtlCol="0">
            <a:spAutoFit/>
          </a:bodyPr>
          <a:lstStyle/>
          <a:p>
            <a:r>
              <a:rPr lang="en-US" sz="3600" dirty="0" smtClean="0">
                <a:latin typeface="Gill Sans Ultra Bold" panose="020B0A02020104020203" pitchFamily="34" charset="0"/>
              </a:rPr>
              <a:t>Formatted Text</a:t>
            </a:r>
            <a:endParaRPr lang="en-US" sz="3600" dirty="0">
              <a:latin typeface="Gill Sans Ultra Bold" panose="020B0A02020104020203" pitchFamily="34" charset="0"/>
            </a:endParaRPr>
          </a:p>
        </p:txBody>
      </p:sp>
      <p:sp>
        <p:nvSpPr>
          <p:cNvPr id="17" name="TextBox 16"/>
          <p:cNvSpPr txBox="1"/>
          <p:nvPr/>
        </p:nvSpPr>
        <p:spPr>
          <a:xfrm>
            <a:off x="5985640" y="4423782"/>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Data that includes text that includes and the text size, </a:t>
            </a:r>
            <a:r>
              <a:rPr lang="en-US" sz="2400" dirty="0" err="1" smtClean="0">
                <a:latin typeface="Arial" panose="020B0604020202020204" pitchFamily="34" charset="0"/>
                <a:cs typeface="Arial" panose="020B0604020202020204" pitchFamily="34" charset="0"/>
              </a:rPr>
              <a:t>colour</a:t>
            </a:r>
            <a:r>
              <a:rPr lang="en-US" sz="2400" dirty="0" smtClean="0">
                <a:latin typeface="Arial" panose="020B0604020202020204" pitchFamily="34" charset="0"/>
                <a:cs typeface="Arial" panose="020B0604020202020204" pitchFamily="34" charset="0"/>
              </a:rPr>
              <a:t>, font etc.</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672"/>
          <a:stretch/>
        </p:blipFill>
        <p:spPr>
          <a:xfrm>
            <a:off x="3694809" y="997259"/>
            <a:ext cx="1395381" cy="123601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3834"/>
          <a:stretch/>
        </p:blipFill>
        <p:spPr>
          <a:xfrm>
            <a:off x="3803779" y="4503685"/>
            <a:ext cx="1207583" cy="1040524"/>
          </a:xfrm>
          <a:prstGeom prst="rect">
            <a:avLst/>
          </a:prstGeom>
        </p:spPr>
      </p:pic>
    </p:spTree>
    <p:extLst>
      <p:ext uri="{BB962C8B-B14F-4D97-AF65-F5344CB8AC3E}">
        <p14:creationId xmlns:p14="http://schemas.microsoft.com/office/powerpoint/2010/main" val="1714910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920108"/>
            <a:ext cx="5192115" cy="1754326"/>
          </a:xfrm>
          <a:prstGeom prst="rect">
            <a:avLst/>
          </a:prstGeom>
          <a:noFill/>
        </p:spPr>
        <p:txBody>
          <a:bodyPr wrap="square" rtlCol="0">
            <a:spAutoFit/>
          </a:bodyPr>
          <a:lstStyle/>
          <a:p>
            <a:r>
              <a:rPr lang="en-US" sz="5400" dirty="0" smtClean="0">
                <a:latin typeface="Gill Sans Ultra Bold" panose="020B0A02020104020203" pitchFamily="34" charset="0"/>
              </a:rPr>
              <a:t>Sound </a:t>
            </a:r>
          </a:p>
          <a:p>
            <a:r>
              <a:rPr lang="en-US" sz="5400" dirty="0" smtClean="0">
                <a:latin typeface="Gill Sans Ultra Bold" panose="020B0A02020104020203" pitchFamily="34" charset="0"/>
              </a:rPr>
              <a:t>Card</a:t>
            </a:r>
            <a:endParaRPr lang="en-US" sz="5400" dirty="0">
              <a:latin typeface="Gill Sans Ultra Bold" panose="020B0A02020104020203" pitchFamily="34" charset="0"/>
            </a:endParaRPr>
          </a:p>
        </p:txBody>
      </p:sp>
      <p:sp>
        <p:nvSpPr>
          <p:cNvPr id="13" name="TextBox 12"/>
          <p:cNvSpPr txBox="1"/>
          <p:nvPr/>
        </p:nvSpPr>
        <p:spPr>
          <a:xfrm>
            <a:off x="6054421" y="1474105"/>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device added or built into the computer to allow it to play and record audio (sound).</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431" y="4700781"/>
            <a:ext cx="3358055" cy="646331"/>
          </a:xfrm>
          <a:prstGeom prst="rect">
            <a:avLst/>
          </a:prstGeom>
          <a:noFill/>
        </p:spPr>
        <p:txBody>
          <a:bodyPr wrap="square" rtlCol="0">
            <a:spAutoFit/>
          </a:bodyPr>
          <a:lstStyle/>
          <a:p>
            <a:r>
              <a:rPr lang="en-US" sz="3600" dirty="0" smtClean="0">
                <a:latin typeface="Gill Sans Ultra Bold" panose="020B0A02020104020203" pitchFamily="34" charset="0"/>
              </a:rPr>
              <a:t>VoIP</a:t>
            </a:r>
            <a:endParaRPr lang="en-US" sz="3600" dirty="0">
              <a:latin typeface="Gill Sans Ultra Bold" panose="020B0A02020104020203" pitchFamily="34" charset="0"/>
            </a:endParaRPr>
          </a:p>
        </p:txBody>
      </p:sp>
      <p:sp>
        <p:nvSpPr>
          <p:cNvPr id="17" name="TextBox 16"/>
          <p:cNvSpPr txBox="1"/>
          <p:nvPr/>
        </p:nvSpPr>
        <p:spPr>
          <a:xfrm>
            <a:off x="6054420" y="3869784"/>
            <a:ext cx="4955629" cy="230832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Stands for Voice over Internet Protocol. It is the software that allows people to speak to each other over the Internet. It will support things like Skype and WhatsApp call.</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4483"/>
          <a:stretch/>
        </p:blipFill>
        <p:spPr>
          <a:xfrm>
            <a:off x="3573375" y="1043912"/>
            <a:ext cx="1685029" cy="144099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4294"/>
          <a:stretch/>
        </p:blipFill>
        <p:spPr>
          <a:xfrm>
            <a:off x="2895600" y="4188928"/>
            <a:ext cx="2236076" cy="1928720"/>
          </a:xfrm>
          <a:prstGeom prst="rect">
            <a:avLst/>
          </a:prstGeom>
        </p:spPr>
      </p:pic>
    </p:spTree>
    <p:extLst>
      <p:ext uri="{BB962C8B-B14F-4D97-AF65-F5344CB8AC3E}">
        <p14:creationId xmlns:p14="http://schemas.microsoft.com/office/powerpoint/2010/main" val="381752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 </a:t>
            </a:r>
            <a:r>
              <a:rPr lang="en-US" u="sng" dirty="0" smtClean="0"/>
              <a:t>67</a:t>
            </a:r>
            <a:r>
              <a:rPr lang="en-US" dirty="0" smtClean="0"/>
              <a:t> KEYWORDS FROM </a:t>
            </a:r>
            <a:br>
              <a:rPr lang="en-US" dirty="0" smtClean="0"/>
            </a:br>
            <a:r>
              <a:rPr lang="en-US" dirty="0" smtClean="0"/>
              <a:t>DIGITAL DEVICES EAL SOW</a:t>
            </a:r>
            <a:endParaRPr lang="en-US" dirty="0"/>
          </a:p>
        </p:txBody>
      </p:sp>
      <p:sp>
        <p:nvSpPr>
          <p:cNvPr id="4" name="Down Arrow 3"/>
          <p:cNvSpPr/>
          <p:nvPr/>
        </p:nvSpPr>
        <p:spPr>
          <a:xfrm>
            <a:off x="4574627" y="1825625"/>
            <a:ext cx="3042745" cy="4666593"/>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875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54419" y="751355"/>
            <a:ext cx="4955629"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Touching the screen causes pressure which pushes two layers together – completing an electric circuit. They are difficult to read because of the multiple layers.</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2990" y="1120687"/>
            <a:ext cx="4418998" cy="1200329"/>
          </a:xfrm>
          <a:prstGeom prst="rect">
            <a:avLst/>
          </a:prstGeom>
          <a:noFill/>
        </p:spPr>
        <p:txBody>
          <a:bodyPr wrap="square" rtlCol="0">
            <a:spAutoFit/>
          </a:bodyPr>
          <a:lstStyle/>
          <a:p>
            <a:r>
              <a:rPr lang="en-US" sz="3600" dirty="0" smtClean="0">
                <a:latin typeface="Gill Sans Ultra Bold" panose="020B0A02020104020203" pitchFamily="34" charset="0"/>
              </a:rPr>
              <a:t>Resistive Touchscreen</a:t>
            </a:r>
            <a:endParaRPr lang="en-US" sz="3600" dirty="0">
              <a:latin typeface="Gill Sans Ultra Bold" panose="020B0A02020104020203" pitchFamily="34" charset="0"/>
            </a:endParaRPr>
          </a:p>
        </p:txBody>
      </p:sp>
      <p:sp>
        <p:nvSpPr>
          <p:cNvPr id="17" name="TextBox 16"/>
          <p:cNvSpPr txBox="1"/>
          <p:nvPr/>
        </p:nvSpPr>
        <p:spPr>
          <a:xfrm>
            <a:off x="6054420" y="3869784"/>
            <a:ext cx="4955629" cy="2308324"/>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Touching the screen causes a small amount of electric charge to flow between your finger and the screen. Humans conduct electricity – if you are wearing gloves it will not work.</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134"/>
          <a:stretch/>
        </p:blipFill>
        <p:spPr>
          <a:xfrm rot="5400000">
            <a:off x="3994052" y="1195755"/>
            <a:ext cx="1047492" cy="920384"/>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12134"/>
          <a:stretch/>
        </p:blipFill>
        <p:spPr>
          <a:xfrm rot="5400000">
            <a:off x="3787395" y="4264210"/>
            <a:ext cx="1047492" cy="920384"/>
          </a:xfrm>
          <a:prstGeom prst="rect">
            <a:avLst/>
          </a:prstGeom>
        </p:spPr>
      </p:pic>
      <p:cxnSp>
        <p:nvCxnSpPr>
          <p:cNvPr id="8" name="Straight Connector 7"/>
          <p:cNvCxnSpPr/>
          <p:nvPr/>
        </p:nvCxnSpPr>
        <p:spPr>
          <a:xfrm>
            <a:off x="5065076" y="828633"/>
            <a:ext cx="0" cy="1654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90904" y="828633"/>
            <a:ext cx="174172" cy="892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907189" y="1613034"/>
            <a:ext cx="141602" cy="784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71333" y="3897087"/>
            <a:ext cx="0" cy="1654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Lightning Bolt 25"/>
          <p:cNvSpPr/>
          <p:nvPr/>
        </p:nvSpPr>
        <p:spPr>
          <a:xfrm>
            <a:off x="4890904" y="3710923"/>
            <a:ext cx="462315" cy="1047492"/>
          </a:xfrm>
          <a:prstGeom prst="lightningBolt">
            <a:avLst/>
          </a:prstGeom>
          <a:noFill/>
          <a:ln>
            <a:solidFill>
              <a:schemeClr val="tx1"/>
            </a:solidFill>
          </a:ln>
          <a:scene3d>
            <a:camera prst="orthographicFront">
              <a:rot lat="0" lon="21599992" rev="17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2990" y="4127649"/>
            <a:ext cx="5628290" cy="1200329"/>
          </a:xfrm>
          <a:prstGeom prst="rect">
            <a:avLst/>
          </a:prstGeom>
          <a:noFill/>
        </p:spPr>
        <p:txBody>
          <a:bodyPr wrap="square" rtlCol="0">
            <a:spAutoFit/>
          </a:bodyPr>
          <a:lstStyle/>
          <a:p>
            <a:r>
              <a:rPr lang="en-US" sz="3600" dirty="0" smtClean="0">
                <a:latin typeface="Gill Sans Ultra Bold" panose="020B0A02020104020203" pitchFamily="34" charset="0"/>
              </a:rPr>
              <a:t>Capacitive Touchscreen</a:t>
            </a:r>
            <a:endParaRPr lang="en-US" sz="3600" dirty="0">
              <a:latin typeface="Gill Sans Ultra Bold" panose="020B0A02020104020203" pitchFamily="34" charset="0"/>
            </a:endParaRPr>
          </a:p>
        </p:txBody>
      </p:sp>
    </p:spTree>
    <p:extLst>
      <p:ext uri="{BB962C8B-B14F-4D97-AF65-F5344CB8AC3E}">
        <p14:creationId xmlns:p14="http://schemas.microsoft.com/office/powerpoint/2010/main" val="1494970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74" y="849086"/>
            <a:ext cx="3065383" cy="1938992"/>
          </a:xfrm>
          <a:prstGeom prst="rect">
            <a:avLst/>
          </a:prstGeom>
          <a:noFill/>
        </p:spPr>
        <p:txBody>
          <a:bodyPr wrap="square" rtlCol="0">
            <a:spAutoFit/>
          </a:bodyPr>
          <a:lstStyle/>
          <a:p>
            <a:r>
              <a:rPr lang="en-US" sz="4000" dirty="0" smtClean="0">
                <a:latin typeface="Gill Sans Ultra Bold" panose="020B0A02020104020203" pitchFamily="34" charset="0"/>
              </a:rPr>
              <a:t>Dot Matrix Printer</a:t>
            </a:r>
            <a:endParaRPr lang="en-US" sz="4000" dirty="0">
              <a:latin typeface="Gill Sans Ultra Bold" panose="020B0A02020104020203" pitchFamily="34" charset="0"/>
            </a:endParaRPr>
          </a:p>
        </p:txBody>
      </p:sp>
      <p:sp>
        <p:nvSpPr>
          <p:cNvPr id="5" name="Rectangle 4"/>
          <p:cNvSpPr/>
          <p:nvPr/>
        </p:nvSpPr>
        <p:spPr>
          <a:xfrm>
            <a:off x="5764328" y="714859"/>
            <a:ext cx="5611169" cy="1815882"/>
          </a:xfrm>
          <a:prstGeom prst="rect">
            <a:avLst/>
          </a:prstGeom>
        </p:spPr>
        <p:txBody>
          <a:bodyPr wrap="square">
            <a:spAutoFit/>
          </a:bodyPr>
          <a:lstStyle/>
          <a:p>
            <a:pPr algn="ctr"/>
            <a:r>
              <a:rPr lang="en-US" sz="2800" dirty="0" smtClean="0"/>
              <a:t>A ribbon of ink is put over the paper and the printer will ‘hit’ the ribbon to make a print of the paper. Very noisy. An older method.</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64328" y="3996089"/>
            <a:ext cx="5611169" cy="2246769"/>
          </a:xfrm>
          <a:prstGeom prst="rect">
            <a:avLst/>
          </a:prstGeom>
        </p:spPr>
        <p:txBody>
          <a:bodyPr wrap="square">
            <a:spAutoFit/>
          </a:bodyPr>
          <a:lstStyle/>
          <a:p>
            <a:pPr algn="ctr"/>
            <a:r>
              <a:rPr lang="en-US" sz="2800" dirty="0" smtClean="0"/>
              <a:t>Ink is held in four different containers (cartridges). Black, Yellow, Cyan and Magenta. These </a:t>
            </a:r>
            <a:r>
              <a:rPr lang="en-US" sz="2800" dirty="0" err="1" smtClean="0"/>
              <a:t>colours</a:t>
            </a:r>
            <a:r>
              <a:rPr lang="en-US" sz="2800" dirty="0" smtClean="0"/>
              <a:t> are sprayed onto the page in tiny dots to make a picture.</a:t>
            </a:r>
            <a:endParaRPr lang="en-US" sz="2800" dirty="0"/>
          </a:p>
        </p:txBody>
      </p:sp>
      <p:pic>
        <p:nvPicPr>
          <p:cNvPr id="1026" name="Picture 2" descr="Image result for dot matrix pri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458" y="1119134"/>
            <a:ext cx="1994495" cy="15727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1075" y="4276559"/>
            <a:ext cx="3065383" cy="1323439"/>
          </a:xfrm>
          <a:prstGeom prst="rect">
            <a:avLst/>
          </a:prstGeom>
          <a:noFill/>
        </p:spPr>
        <p:txBody>
          <a:bodyPr wrap="square" rtlCol="0">
            <a:spAutoFit/>
          </a:bodyPr>
          <a:lstStyle/>
          <a:p>
            <a:r>
              <a:rPr lang="en-US" sz="4000" dirty="0" smtClean="0">
                <a:latin typeface="Gill Sans Ultra Bold" panose="020B0A02020104020203" pitchFamily="34" charset="0"/>
              </a:rPr>
              <a:t>Inkjet</a:t>
            </a:r>
          </a:p>
          <a:p>
            <a:r>
              <a:rPr lang="en-US" sz="4000" dirty="0" smtClean="0">
                <a:latin typeface="Gill Sans Ultra Bold" panose="020B0A02020104020203" pitchFamily="34" charset="0"/>
              </a:rPr>
              <a:t>Printer</a:t>
            </a:r>
            <a:endParaRPr lang="en-US" sz="4000" dirty="0">
              <a:latin typeface="Gill Sans Ultra Bold" panose="020B0A02020104020203" pitchFamily="34" charset="0"/>
            </a:endParaRPr>
          </a:p>
        </p:txBody>
      </p:sp>
      <p:pic>
        <p:nvPicPr>
          <p:cNvPr id="3" name="Picture 2"/>
          <p:cNvPicPr>
            <a:picLocks noChangeAspect="1"/>
          </p:cNvPicPr>
          <p:nvPr/>
        </p:nvPicPr>
        <p:blipFill>
          <a:blip r:embed="rId4"/>
          <a:stretch>
            <a:fillRect/>
          </a:stretch>
        </p:blipFill>
        <p:spPr>
          <a:xfrm>
            <a:off x="3087924" y="4245782"/>
            <a:ext cx="2621078" cy="1747385"/>
          </a:xfrm>
          <a:prstGeom prst="rect">
            <a:avLst/>
          </a:prstGeom>
        </p:spPr>
      </p:pic>
    </p:spTree>
    <p:extLst>
      <p:ext uri="{BB962C8B-B14F-4D97-AF65-F5344CB8AC3E}">
        <p14:creationId xmlns:p14="http://schemas.microsoft.com/office/powerpoint/2010/main" val="176575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5475" y="1135549"/>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Laser</a:t>
            </a:r>
          </a:p>
          <a:p>
            <a:r>
              <a:rPr lang="en-US" sz="4000" dirty="0" smtClean="0">
                <a:latin typeface="Gill Sans Ultra Bold" panose="020B0A02020104020203" pitchFamily="34" charset="0"/>
              </a:rPr>
              <a:t>Printers</a:t>
            </a:r>
            <a:endParaRPr lang="en-US" sz="4000" dirty="0">
              <a:latin typeface="Gill Sans Ultra Bold" panose="020B0A02020104020203" pitchFamily="34" charset="0"/>
            </a:endParaRPr>
          </a:p>
        </p:txBody>
      </p:sp>
      <p:sp>
        <p:nvSpPr>
          <p:cNvPr id="5" name="Rectangle 4"/>
          <p:cNvSpPr/>
          <p:nvPr/>
        </p:nvSpPr>
        <p:spPr>
          <a:xfrm>
            <a:off x="5764328" y="759459"/>
            <a:ext cx="5611169" cy="2246769"/>
          </a:xfrm>
          <a:prstGeom prst="rect">
            <a:avLst/>
          </a:prstGeom>
        </p:spPr>
        <p:txBody>
          <a:bodyPr wrap="square">
            <a:spAutoFit/>
          </a:bodyPr>
          <a:lstStyle/>
          <a:p>
            <a:pPr algn="ctr"/>
            <a:r>
              <a:rPr lang="en-US" sz="2800" dirty="0" smtClean="0"/>
              <a:t>The paper is passed over a drum. A laser above the drum makes parts of the drum electronically charged. The ink is then attracted to those parts – making an image.</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64328" y="3599452"/>
            <a:ext cx="5401306" cy="2677656"/>
          </a:xfrm>
          <a:prstGeom prst="rect">
            <a:avLst/>
          </a:prstGeom>
        </p:spPr>
        <p:txBody>
          <a:bodyPr wrap="square">
            <a:spAutoFit/>
          </a:bodyPr>
          <a:lstStyle/>
          <a:p>
            <a:pPr algn="ctr"/>
            <a:r>
              <a:rPr lang="en-US" sz="2800" dirty="0" smtClean="0"/>
              <a:t>A 3D printer uses a liquid material (usually plastic). The material is injected out one layer at a time. The model slowly builds up layer by layer until it has produced the shape you want.</a:t>
            </a:r>
            <a:endParaRPr lang="en-US" sz="2800" dirty="0"/>
          </a:p>
        </p:txBody>
      </p:sp>
      <p:sp>
        <p:nvSpPr>
          <p:cNvPr id="15" name="TextBox 14"/>
          <p:cNvSpPr txBox="1"/>
          <p:nvPr/>
        </p:nvSpPr>
        <p:spPr>
          <a:xfrm>
            <a:off x="572213" y="3671085"/>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3D Printing</a:t>
            </a:r>
            <a:endParaRPr lang="en-US" sz="4000" dirty="0">
              <a:latin typeface="Gill Sans Ultra Bold" panose="020B0A02020104020203" pitchFamily="34" charset="0"/>
            </a:endParaRPr>
          </a:p>
        </p:txBody>
      </p:sp>
      <p:sp>
        <p:nvSpPr>
          <p:cNvPr id="7" name="AutoShape 2" descr="Image result for laser pri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3411340" y="759459"/>
            <a:ext cx="2143125" cy="2143125"/>
          </a:xfrm>
          <a:prstGeom prst="rect">
            <a:avLst/>
          </a:prstGeom>
        </p:spPr>
      </p:pic>
      <p:pic>
        <p:nvPicPr>
          <p:cNvPr id="2052" name="Picture 4" descr="Image result for 3D pr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556" y="4445417"/>
            <a:ext cx="25717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70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74" y="1443328"/>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PIN</a:t>
            </a:r>
            <a:endParaRPr lang="en-US" sz="4000" dirty="0">
              <a:latin typeface="Gill Sans Ultra Bold" panose="020B0A02020104020203" pitchFamily="34" charset="0"/>
            </a:endParaRPr>
          </a:p>
        </p:txBody>
      </p:sp>
      <p:sp>
        <p:nvSpPr>
          <p:cNvPr id="5" name="Rectangle 4"/>
          <p:cNvSpPr/>
          <p:nvPr/>
        </p:nvSpPr>
        <p:spPr>
          <a:xfrm>
            <a:off x="5742929" y="445108"/>
            <a:ext cx="5611169" cy="2246769"/>
          </a:xfrm>
          <a:prstGeom prst="rect">
            <a:avLst/>
          </a:prstGeom>
        </p:spPr>
        <p:txBody>
          <a:bodyPr wrap="square">
            <a:spAutoFit/>
          </a:bodyPr>
          <a:lstStyle/>
          <a:p>
            <a:pPr algn="ctr"/>
            <a:r>
              <a:rPr lang="en-US" sz="2800" dirty="0" smtClean="0"/>
              <a:t>Personal Identification Number. A unique number that allows a user to access their data in a computer system. </a:t>
            </a:r>
            <a:r>
              <a:rPr lang="en-US" sz="2800" dirty="0" err="1" smtClean="0"/>
              <a:t>Eg</a:t>
            </a:r>
            <a:r>
              <a:rPr lang="en-US" sz="2800" dirty="0" smtClean="0"/>
              <a:t>. A bank or to unlock a phone.</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251" y="862260"/>
            <a:ext cx="1517935" cy="1875821"/>
          </a:xfrm>
          <a:prstGeom prst="rect">
            <a:avLst/>
          </a:prstGeom>
        </p:spPr>
      </p:pic>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64328" y="4245782"/>
            <a:ext cx="5611169" cy="1384995"/>
          </a:xfrm>
          <a:prstGeom prst="rect">
            <a:avLst/>
          </a:prstGeom>
        </p:spPr>
        <p:txBody>
          <a:bodyPr wrap="square">
            <a:spAutoFit/>
          </a:bodyPr>
          <a:lstStyle/>
          <a:p>
            <a:pPr algn="ctr"/>
            <a:r>
              <a:rPr lang="en-US" sz="2800" dirty="0" smtClean="0"/>
              <a:t>When a computer identifies you from something unique to you. E.g. A fingerprint, face, voice, iris etc.</a:t>
            </a:r>
            <a:endParaRPr lang="en-US" sz="2800" dirty="0"/>
          </a:p>
        </p:txBody>
      </p:sp>
      <p:sp>
        <p:nvSpPr>
          <p:cNvPr id="14" name="TextBox 13"/>
          <p:cNvSpPr txBox="1"/>
          <p:nvPr/>
        </p:nvSpPr>
        <p:spPr>
          <a:xfrm>
            <a:off x="533694" y="4584337"/>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Biometric</a:t>
            </a:r>
            <a:endParaRPr lang="en-US" sz="4000" dirty="0">
              <a:latin typeface="Gill Sans Ultra Bold" panose="020B0A02020104020203"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6815"/>
          <a:stretch/>
        </p:blipFill>
        <p:spPr>
          <a:xfrm>
            <a:off x="3870898" y="4293216"/>
            <a:ext cx="1643743" cy="1367356"/>
          </a:xfrm>
          <a:prstGeom prst="rect">
            <a:avLst/>
          </a:prstGeom>
        </p:spPr>
      </p:pic>
    </p:spTree>
    <p:extLst>
      <p:ext uri="{BB962C8B-B14F-4D97-AF65-F5344CB8AC3E}">
        <p14:creationId xmlns:p14="http://schemas.microsoft.com/office/powerpoint/2010/main" val="3663142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5475" y="1135549"/>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Fingerprint</a:t>
            </a:r>
          </a:p>
          <a:p>
            <a:r>
              <a:rPr lang="en-US" sz="4000" dirty="0" smtClean="0">
                <a:latin typeface="Gill Sans Ultra Bold" panose="020B0A02020104020203" pitchFamily="34" charset="0"/>
              </a:rPr>
              <a:t>Recognition</a:t>
            </a:r>
            <a:endParaRPr lang="en-US" sz="4000" dirty="0">
              <a:latin typeface="Gill Sans Ultra Bold" panose="020B0A02020104020203" pitchFamily="34" charset="0"/>
            </a:endParaRPr>
          </a:p>
        </p:txBody>
      </p:sp>
      <p:sp>
        <p:nvSpPr>
          <p:cNvPr id="5" name="Rectangle 4"/>
          <p:cNvSpPr/>
          <p:nvPr/>
        </p:nvSpPr>
        <p:spPr>
          <a:xfrm>
            <a:off x="5763259" y="1320214"/>
            <a:ext cx="5611169" cy="954107"/>
          </a:xfrm>
          <a:prstGeom prst="rect">
            <a:avLst/>
          </a:prstGeom>
        </p:spPr>
        <p:txBody>
          <a:bodyPr wrap="square">
            <a:spAutoFit/>
          </a:bodyPr>
          <a:lstStyle/>
          <a:p>
            <a:pPr algn="ctr"/>
            <a:r>
              <a:rPr lang="en-US" sz="2800" dirty="0" smtClean="0"/>
              <a:t>Scanners identify the unique pattern on your fingertips to identify you.</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554465" y="4276560"/>
            <a:ext cx="5611169" cy="1384995"/>
          </a:xfrm>
          <a:prstGeom prst="rect">
            <a:avLst/>
          </a:prstGeom>
        </p:spPr>
        <p:txBody>
          <a:bodyPr wrap="square">
            <a:spAutoFit/>
          </a:bodyPr>
          <a:lstStyle/>
          <a:p>
            <a:pPr algn="ctr"/>
            <a:r>
              <a:rPr lang="en-US" sz="2800" dirty="0" smtClean="0"/>
              <a:t>Scanners identify the unique structure of the human face to identify you.</a:t>
            </a:r>
            <a:endParaRPr lang="en-US" sz="2800" dirty="0"/>
          </a:p>
        </p:txBody>
      </p:sp>
      <p:sp>
        <p:nvSpPr>
          <p:cNvPr id="15" name="TextBox 14"/>
          <p:cNvSpPr txBox="1"/>
          <p:nvPr/>
        </p:nvSpPr>
        <p:spPr>
          <a:xfrm>
            <a:off x="366943" y="4276560"/>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Facial</a:t>
            </a:r>
          </a:p>
          <a:p>
            <a:r>
              <a:rPr lang="en-US" sz="4000" dirty="0" smtClean="0">
                <a:latin typeface="Gill Sans Ultra Bold" panose="020B0A02020104020203" pitchFamily="34" charset="0"/>
              </a:rPr>
              <a:t>Recognition</a:t>
            </a:r>
            <a:endParaRPr lang="en-US" sz="4000" dirty="0">
              <a:latin typeface="Gill Sans Ultra Bold" panose="020B0A02020104020203"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4286"/>
          <a:stretch/>
        </p:blipFill>
        <p:spPr>
          <a:xfrm>
            <a:off x="4035538" y="1165833"/>
            <a:ext cx="1678502" cy="143871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7846"/>
          <a:stretch/>
        </p:blipFill>
        <p:spPr>
          <a:xfrm>
            <a:off x="4185927" y="4231461"/>
            <a:ext cx="1368538" cy="1124310"/>
          </a:xfrm>
          <a:prstGeom prst="rect">
            <a:avLst/>
          </a:prstGeom>
        </p:spPr>
      </p:pic>
    </p:spTree>
    <p:extLst>
      <p:ext uri="{BB962C8B-B14F-4D97-AF65-F5344CB8AC3E}">
        <p14:creationId xmlns:p14="http://schemas.microsoft.com/office/powerpoint/2010/main" val="1574379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5475" y="1135549"/>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Voice</a:t>
            </a:r>
          </a:p>
          <a:p>
            <a:r>
              <a:rPr lang="en-US" sz="4000" dirty="0" smtClean="0">
                <a:latin typeface="Gill Sans Ultra Bold" panose="020B0A02020104020203" pitchFamily="34" charset="0"/>
              </a:rPr>
              <a:t>Recognition</a:t>
            </a:r>
            <a:endParaRPr lang="en-US" sz="4000" dirty="0">
              <a:latin typeface="Gill Sans Ultra Bold" panose="020B0A02020104020203" pitchFamily="34" charset="0"/>
            </a:endParaRPr>
          </a:p>
        </p:txBody>
      </p:sp>
      <p:sp>
        <p:nvSpPr>
          <p:cNvPr id="5" name="Rectangle 4"/>
          <p:cNvSpPr/>
          <p:nvPr/>
        </p:nvSpPr>
        <p:spPr>
          <a:xfrm>
            <a:off x="5763259" y="1320214"/>
            <a:ext cx="5611169" cy="954107"/>
          </a:xfrm>
          <a:prstGeom prst="rect">
            <a:avLst/>
          </a:prstGeom>
        </p:spPr>
        <p:txBody>
          <a:bodyPr wrap="square">
            <a:spAutoFit/>
          </a:bodyPr>
          <a:lstStyle/>
          <a:p>
            <a:pPr algn="ctr"/>
            <a:r>
              <a:rPr lang="en-US" sz="2800" dirty="0" smtClean="0"/>
              <a:t>Scanners identify the unique sound of your voice to identify you.</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06528" y="4276560"/>
            <a:ext cx="4492102" cy="1384995"/>
          </a:xfrm>
          <a:prstGeom prst="rect">
            <a:avLst/>
          </a:prstGeom>
        </p:spPr>
        <p:txBody>
          <a:bodyPr wrap="square">
            <a:spAutoFit/>
          </a:bodyPr>
          <a:lstStyle/>
          <a:p>
            <a:pPr algn="ctr"/>
            <a:r>
              <a:rPr lang="en-US" sz="2800" dirty="0" smtClean="0"/>
              <a:t>Scanners identify the unique patterns of veins in your eye to identify you.</a:t>
            </a:r>
            <a:endParaRPr lang="en-US" sz="2800" dirty="0"/>
          </a:p>
        </p:txBody>
      </p:sp>
      <p:sp>
        <p:nvSpPr>
          <p:cNvPr id="15" name="TextBox 14"/>
          <p:cNvSpPr txBox="1"/>
          <p:nvPr/>
        </p:nvSpPr>
        <p:spPr>
          <a:xfrm>
            <a:off x="366943" y="4276560"/>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Iris</a:t>
            </a:r>
          </a:p>
          <a:p>
            <a:r>
              <a:rPr lang="en-US" sz="4000" dirty="0" smtClean="0">
                <a:latin typeface="Gill Sans Ultra Bold" panose="020B0A02020104020203" pitchFamily="34" charset="0"/>
              </a:rPr>
              <a:t>Recognition</a:t>
            </a:r>
            <a:endParaRPr lang="en-US" sz="4000" dirty="0">
              <a:latin typeface="Gill Sans Ultra Bold" panose="020B0A02020104020203"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396" y="577961"/>
            <a:ext cx="1511939" cy="121930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426" y="4078964"/>
            <a:ext cx="1310754" cy="890093"/>
          </a:xfrm>
          <a:prstGeom prst="rect">
            <a:avLst/>
          </a:prstGeom>
        </p:spPr>
      </p:pic>
    </p:spTree>
    <p:extLst>
      <p:ext uri="{BB962C8B-B14F-4D97-AF65-F5344CB8AC3E}">
        <p14:creationId xmlns:p14="http://schemas.microsoft.com/office/powerpoint/2010/main" val="3347998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350" y="1640920"/>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Fraud</a:t>
            </a:r>
            <a:endParaRPr lang="en-US" sz="4000" dirty="0">
              <a:latin typeface="Gill Sans Ultra Bold" panose="020B0A02020104020203" pitchFamily="34" charset="0"/>
            </a:endParaRPr>
          </a:p>
        </p:txBody>
      </p:sp>
      <p:sp>
        <p:nvSpPr>
          <p:cNvPr id="5" name="Rectangle 4"/>
          <p:cNvSpPr/>
          <p:nvPr/>
        </p:nvSpPr>
        <p:spPr>
          <a:xfrm>
            <a:off x="5763259" y="1320214"/>
            <a:ext cx="5611169" cy="1384995"/>
          </a:xfrm>
          <a:prstGeom prst="rect">
            <a:avLst/>
          </a:prstGeom>
        </p:spPr>
        <p:txBody>
          <a:bodyPr wrap="square">
            <a:spAutoFit/>
          </a:bodyPr>
          <a:lstStyle/>
          <a:p>
            <a:pPr algn="ctr"/>
            <a:r>
              <a:rPr lang="en-US" sz="2800" dirty="0" smtClean="0"/>
              <a:t>Tricking (deceiving) other people to get access to their identification to allow someone to access their data.</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554465" y="4276560"/>
            <a:ext cx="5611169" cy="2246769"/>
          </a:xfrm>
          <a:prstGeom prst="rect">
            <a:avLst/>
          </a:prstGeom>
        </p:spPr>
        <p:txBody>
          <a:bodyPr wrap="square">
            <a:spAutoFit/>
          </a:bodyPr>
          <a:lstStyle/>
          <a:p>
            <a:pPr algn="ctr"/>
            <a:r>
              <a:rPr lang="en-US" sz="2800" dirty="0" smtClean="0"/>
              <a:t>A microchip in a device or credit card can contain a unique ID code that emits to other nearby devices. E.g. A contactless payment with a credit card.</a:t>
            </a:r>
            <a:endParaRPr lang="en-US" sz="2800" dirty="0"/>
          </a:p>
        </p:txBody>
      </p:sp>
      <p:sp>
        <p:nvSpPr>
          <p:cNvPr id="15" name="TextBox 14"/>
          <p:cNvSpPr txBox="1"/>
          <p:nvPr/>
        </p:nvSpPr>
        <p:spPr>
          <a:xfrm>
            <a:off x="236355" y="4187928"/>
            <a:ext cx="5192115" cy="1323439"/>
          </a:xfrm>
          <a:prstGeom prst="rect">
            <a:avLst/>
          </a:prstGeom>
          <a:noFill/>
        </p:spPr>
        <p:txBody>
          <a:bodyPr wrap="square" rtlCol="0">
            <a:spAutoFit/>
          </a:bodyPr>
          <a:lstStyle/>
          <a:p>
            <a:r>
              <a:rPr lang="en-US" sz="4000" dirty="0" smtClean="0">
                <a:latin typeface="Gill Sans Ultra Bold" panose="020B0A02020104020203" pitchFamily="34" charset="0"/>
              </a:rPr>
              <a:t>Near Field Communication</a:t>
            </a:r>
            <a:endParaRPr lang="en-US" sz="4000" dirty="0">
              <a:latin typeface="Gill Sans Ultra Bold" panose="020B0A02020104020203" pitchFamily="34" charset="0"/>
            </a:endParaRPr>
          </a:p>
        </p:txBody>
      </p:sp>
      <p:pic>
        <p:nvPicPr>
          <p:cNvPr id="2" name="Picture 1"/>
          <p:cNvPicPr>
            <a:picLocks noChangeAspect="1"/>
          </p:cNvPicPr>
          <p:nvPr/>
        </p:nvPicPr>
        <p:blipFill rotWithShape="1">
          <a:blip r:embed="rId3"/>
          <a:srcRect l="57143" t="38839" r="8259" b="28423"/>
          <a:stretch/>
        </p:blipFill>
        <p:spPr>
          <a:xfrm>
            <a:off x="3290245" y="1104411"/>
            <a:ext cx="2113832" cy="1500140"/>
          </a:xfrm>
          <a:prstGeom prst="rect">
            <a:avLst/>
          </a:prstGeom>
        </p:spPr>
      </p:pic>
      <p:pic>
        <p:nvPicPr>
          <p:cNvPr id="3" name="Picture 2"/>
          <p:cNvPicPr>
            <a:picLocks noChangeAspect="1"/>
          </p:cNvPicPr>
          <p:nvPr/>
        </p:nvPicPr>
        <p:blipFill>
          <a:blip r:embed="rId4"/>
          <a:stretch>
            <a:fillRect/>
          </a:stretch>
        </p:blipFill>
        <p:spPr>
          <a:xfrm>
            <a:off x="3633544" y="3579701"/>
            <a:ext cx="2013013" cy="1132320"/>
          </a:xfrm>
          <a:prstGeom prst="rect">
            <a:avLst/>
          </a:prstGeom>
        </p:spPr>
      </p:pic>
    </p:spTree>
    <p:extLst>
      <p:ext uri="{BB962C8B-B14F-4D97-AF65-F5344CB8AC3E}">
        <p14:creationId xmlns:p14="http://schemas.microsoft.com/office/powerpoint/2010/main" val="3034431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74" y="1443328"/>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Capacity</a:t>
            </a:r>
            <a:endParaRPr lang="en-US" sz="4000" dirty="0">
              <a:latin typeface="Gill Sans Ultra Bold" panose="020B0A02020104020203" pitchFamily="34" charset="0"/>
            </a:endParaRPr>
          </a:p>
        </p:txBody>
      </p:sp>
      <p:sp>
        <p:nvSpPr>
          <p:cNvPr id="5" name="Rectangle 4"/>
          <p:cNvSpPr/>
          <p:nvPr/>
        </p:nvSpPr>
        <p:spPr>
          <a:xfrm>
            <a:off x="5764328" y="1104773"/>
            <a:ext cx="5611169" cy="1384995"/>
          </a:xfrm>
          <a:prstGeom prst="rect">
            <a:avLst/>
          </a:prstGeom>
        </p:spPr>
        <p:txBody>
          <a:bodyPr wrap="square">
            <a:spAutoFit/>
          </a:bodyPr>
          <a:lstStyle/>
          <a:p>
            <a:pPr algn="ctr"/>
            <a:r>
              <a:rPr lang="en-US" sz="2800" dirty="0" smtClean="0"/>
              <a:t>How much data something can store, usually measured in how many Bytes (e.g. 1 KB or 1 TB)</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64328" y="4245782"/>
            <a:ext cx="5611169" cy="1384995"/>
          </a:xfrm>
          <a:prstGeom prst="rect">
            <a:avLst/>
          </a:prstGeom>
        </p:spPr>
        <p:txBody>
          <a:bodyPr wrap="square">
            <a:spAutoFit/>
          </a:bodyPr>
          <a:lstStyle/>
          <a:p>
            <a:pPr algn="ctr"/>
            <a:r>
              <a:rPr lang="en-US" sz="2800" dirty="0" smtClean="0"/>
              <a:t>When data is stored permanently and is not lost when you turn off the power.</a:t>
            </a:r>
            <a:endParaRPr lang="en-US" sz="2800" dirty="0"/>
          </a:p>
        </p:txBody>
      </p:sp>
      <p:sp>
        <p:nvSpPr>
          <p:cNvPr id="14" name="TextBox 13"/>
          <p:cNvSpPr txBox="1"/>
          <p:nvPr/>
        </p:nvSpPr>
        <p:spPr>
          <a:xfrm>
            <a:off x="533694" y="4584337"/>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Non-Volatile</a:t>
            </a:r>
            <a:endParaRPr lang="en-US" sz="4000" dirty="0">
              <a:latin typeface="Gill Sans Ultra Bold" panose="020B0A02020104020203" pitchFamily="34" charset="0"/>
            </a:endParaRPr>
          </a:p>
        </p:txBody>
      </p:sp>
    </p:spTree>
    <p:extLst>
      <p:ext uri="{BB962C8B-B14F-4D97-AF65-F5344CB8AC3E}">
        <p14:creationId xmlns:p14="http://schemas.microsoft.com/office/powerpoint/2010/main" val="425032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925" y="1443324"/>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Bit </a:t>
            </a:r>
            <a:endParaRPr lang="en-US" sz="4000" dirty="0">
              <a:latin typeface="Gill Sans Ultra Bold" panose="020B0A02020104020203" pitchFamily="34" charset="0"/>
            </a:endParaRPr>
          </a:p>
        </p:txBody>
      </p:sp>
      <p:sp>
        <p:nvSpPr>
          <p:cNvPr id="5" name="Rectangle 4"/>
          <p:cNvSpPr/>
          <p:nvPr/>
        </p:nvSpPr>
        <p:spPr>
          <a:xfrm>
            <a:off x="5763259" y="1320214"/>
            <a:ext cx="5611169" cy="954107"/>
          </a:xfrm>
          <a:prstGeom prst="rect">
            <a:avLst/>
          </a:prstGeom>
        </p:spPr>
        <p:txBody>
          <a:bodyPr wrap="square">
            <a:spAutoFit/>
          </a:bodyPr>
          <a:lstStyle/>
          <a:p>
            <a:pPr algn="ctr"/>
            <a:r>
              <a:rPr lang="en-US" sz="2800" dirty="0" smtClean="0"/>
              <a:t>A single ‘bit’ of binary computer code – e.g. a 1 or a 0.</a:t>
            </a:r>
            <a:endParaRPr lang="en-US" sz="2800" dirty="0"/>
          </a:p>
        </p:txBody>
      </p:sp>
      <p:sp>
        <p:nvSpPr>
          <p:cNvPr id="8" name="Rounded Rectangle 7"/>
          <p:cNvSpPr/>
          <p:nvPr/>
        </p:nvSpPr>
        <p:spPr>
          <a:xfrm>
            <a:off x="110359" y="3440556"/>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system that uses small icons to represent programs and files. E.g. Windows.</a:t>
            </a:r>
            <a:endParaRPr lang="en-US" dirty="0"/>
          </a:p>
        </p:txBody>
      </p:sp>
      <p:cxnSp>
        <p:nvCxnSpPr>
          <p:cNvPr id="9" name="Straight Connector 8"/>
          <p:cNvCxnSpPr>
            <a:stCxn id="8" idx="0"/>
            <a:endCxn id="8" idx="2"/>
          </p:cNvCxnSpPr>
          <p:nvPr/>
        </p:nvCxnSpPr>
        <p:spPr>
          <a:xfrm>
            <a:off x="5738649" y="3440556"/>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554465" y="4276560"/>
            <a:ext cx="5611169" cy="1384995"/>
          </a:xfrm>
          <a:prstGeom prst="rect">
            <a:avLst/>
          </a:prstGeom>
        </p:spPr>
        <p:txBody>
          <a:bodyPr wrap="square">
            <a:spAutoFit/>
          </a:bodyPr>
          <a:lstStyle/>
          <a:p>
            <a:pPr algn="ctr"/>
            <a:r>
              <a:rPr lang="en-US" sz="2800" dirty="0" smtClean="0"/>
              <a:t>8 ‘bits’ make a Byte.</a:t>
            </a:r>
          </a:p>
          <a:p>
            <a:pPr algn="ctr"/>
            <a:endParaRPr lang="en-US" sz="2800" dirty="0"/>
          </a:p>
          <a:p>
            <a:pPr algn="ctr"/>
            <a:r>
              <a:rPr lang="en-US" sz="2800" dirty="0" smtClean="0"/>
              <a:t>e.g. 11001100</a:t>
            </a:r>
            <a:endParaRPr lang="en-US" sz="2800" dirty="0"/>
          </a:p>
        </p:txBody>
      </p:sp>
      <p:sp>
        <p:nvSpPr>
          <p:cNvPr id="15" name="TextBox 14"/>
          <p:cNvSpPr txBox="1"/>
          <p:nvPr/>
        </p:nvSpPr>
        <p:spPr>
          <a:xfrm>
            <a:off x="571144" y="4615114"/>
            <a:ext cx="5192115" cy="707886"/>
          </a:xfrm>
          <a:prstGeom prst="rect">
            <a:avLst/>
          </a:prstGeom>
          <a:noFill/>
        </p:spPr>
        <p:txBody>
          <a:bodyPr wrap="square" rtlCol="0">
            <a:spAutoFit/>
          </a:bodyPr>
          <a:lstStyle/>
          <a:p>
            <a:r>
              <a:rPr lang="en-US" sz="4000" dirty="0" smtClean="0">
                <a:latin typeface="Gill Sans Ultra Bold" panose="020B0A02020104020203" pitchFamily="34" charset="0"/>
              </a:rPr>
              <a:t>Byte</a:t>
            </a:r>
            <a:endParaRPr lang="en-US" sz="4000" dirty="0">
              <a:latin typeface="Gill Sans Ultra Bold" panose="020B0A02020104020203" pitchFamily="34" charset="0"/>
            </a:endParaRPr>
          </a:p>
        </p:txBody>
      </p:sp>
    </p:spTree>
    <p:extLst>
      <p:ext uri="{BB962C8B-B14F-4D97-AF65-F5344CB8AC3E}">
        <p14:creationId xmlns:p14="http://schemas.microsoft.com/office/powerpoint/2010/main" val="179123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182413"/>
            <a:ext cx="3358055" cy="1107996"/>
          </a:xfrm>
          <a:prstGeom prst="rect">
            <a:avLst/>
          </a:prstGeom>
          <a:noFill/>
        </p:spPr>
        <p:txBody>
          <a:bodyPr wrap="square" rtlCol="0">
            <a:spAutoFit/>
          </a:bodyPr>
          <a:lstStyle/>
          <a:p>
            <a:r>
              <a:rPr lang="en-US" sz="6600" dirty="0" smtClean="0">
                <a:latin typeface="Gill Sans Ultra Bold" panose="020B0A02020104020203" pitchFamily="34" charset="0"/>
              </a:rPr>
              <a:t>Pixel</a:t>
            </a:r>
            <a:endParaRPr lang="en-US" sz="6600" dirty="0">
              <a:latin typeface="Gill Sans Ultra Bold" panose="020B0A02020104020203" pitchFamily="34" charset="0"/>
            </a:endParaRPr>
          </a:p>
        </p:txBody>
      </p:sp>
      <p:sp>
        <p:nvSpPr>
          <p:cNvPr id="13" name="TextBox 12"/>
          <p:cNvSpPr txBox="1"/>
          <p:nvPr/>
        </p:nvSpPr>
        <p:spPr>
          <a:xfrm>
            <a:off x="5985641" y="951581"/>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On a computer screen this is a small </a:t>
            </a:r>
            <a:r>
              <a:rPr lang="en-US" sz="2400" dirty="0" err="1" smtClean="0">
                <a:latin typeface="Arial" panose="020B0604020202020204" pitchFamily="34" charset="0"/>
                <a:cs typeface="Arial" panose="020B0604020202020204" pitchFamily="34" charset="0"/>
              </a:rPr>
              <a:t>coloured</a:t>
            </a:r>
            <a:r>
              <a:rPr lang="en-US" sz="2400" dirty="0" smtClean="0">
                <a:latin typeface="Arial" panose="020B0604020202020204" pitchFamily="34" charset="0"/>
                <a:cs typeface="Arial" panose="020B0604020202020204" pitchFamily="34" charset="0"/>
              </a:rPr>
              <a:t> square that makes up an image. The more pixels the higher quality the picture.</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778" y="4700781"/>
            <a:ext cx="3358055" cy="646331"/>
          </a:xfrm>
          <a:prstGeom prst="rect">
            <a:avLst/>
          </a:prstGeom>
          <a:noFill/>
        </p:spPr>
        <p:txBody>
          <a:bodyPr wrap="square" rtlCol="0">
            <a:spAutoFit/>
          </a:bodyPr>
          <a:lstStyle/>
          <a:p>
            <a:r>
              <a:rPr lang="en-US" sz="3600" dirty="0" smtClean="0">
                <a:latin typeface="Gill Sans Ultra Bold" panose="020B0A02020104020203" pitchFamily="34" charset="0"/>
              </a:rPr>
              <a:t>Resolution</a:t>
            </a:r>
            <a:endParaRPr lang="en-US" sz="3600" dirty="0">
              <a:latin typeface="Gill Sans Ultra Bold" panose="020B0A02020104020203" pitchFamily="34" charset="0"/>
            </a:endParaRPr>
          </a:p>
        </p:txBody>
      </p:sp>
      <p:sp>
        <p:nvSpPr>
          <p:cNvPr id="17" name="TextBox 16"/>
          <p:cNvSpPr txBox="1"/>
          <p:nvPr/>
        </p:nvSpPr>
        <p:spPr>
          <a:xfrm>
            <a:off x="5985641" y="4633575"/>
            <a:ext cx="4955629"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number of pixels used to display an image.</a:t>
            </a:r>
            <a:endParaRPr lang="en-US" sz="24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3"/>
          <a:srcRect l="59267" t="45367" r="9698" b="12823"/>
          <a:stretch/>
        </p:blipFill>
        <p:spPr>
          <a:xfrm>
            <a:off x="3579833" y="998485"/>
            <a:ext cx="1581101" cy="1597572"/>
          </a:xfrm>
          <a:prstGeom prst="rect">
            <a:avLst/>
          </a:prstGeom>
        </p:spPr>
      </p:pic>
      <p:pic>
        <p:nvPicPr>
          <p:cNvPr id="19" name="Picture 18"/>
          <p:cNvPicPr>
            <a:picLocks noChangeAspect="1"/>
          </p:cNvPicPr>
          <p:nvPr/>
        </p:nvPicPr>
        <p:blipFill rotWithShape="1">
          <a:blip r:embed="rId4"/>
          <a:srcRect l="67834" t="38254" r="23276" b="51832"/>
          <a:stretch/>
        </p:blipFill>
        <p:spPr>
          <a:xfrm>
            <a:off x="3579833" y="4350231"/>
            <a:ext cx="1671145" cy="1397686"/>
          </a:xfrm>
          <a:prstGeom prst="rect">
            <a:avLst/>
          </a:prstGeom>
        </p:spPr>
      </p:pic>
    </p:spTree>
    <p:extLst>
      <p:ext uri="{BB962C8B-B14F-4D97-AF65-F5344CB8AC3E}">
        <p14:creationId xmlns:p14="http://schemas.microsoft.com/office/powerpoint/2010/main" val="318100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7858" y="1182413"/>
            <a:ext cx="5192115" cy="923330"/>
          </a:xfrm>
          <a:prstGeom prst="rect">
            <a:avLst/>
          </a:prstGeom>
          <a:noFill/>
        </p:spPr>
        <p:txBody>
          <a:bodyPr wrap="square" rtlCol="0">
            <a:spAutoFit/>
          </a:bodyPr>
          <a:lstStyle/>
          <a:p>
            <a:r>
              <a:rPr lang="en-US" sz="5400" dirty="0" smtClean="0">
                <a:latin typeface="Gill Sans Ultra Bold" panose="020B0A02020104020203" pitchFamily="34" charset="0"/>
              </a:rPr>
              <a:t>Pixelated</a:t>
            </a:r>
            <a:endParaRPr lang="en-US" sz="5400" dirty="0">
              <a:latin typeface="Gill Sans Ultra Bold" panose="020B0A02020104020203" pitchFamily="34" charset="0"/>
            </a:endParaRPr>
          </a:p>
        </p:txBody>
      </p:sp>
      <p:sp>
        <p:nvSpPr>
          <p:cNvPr id="13" name="TextBox 12"/>
          <p:cNvSpPr txBox="1"/>
          <p:nvPr/>
        </p:nvSpPr>
        <p:spPr>
          <a:xfrm>
            <a:off x="5985641" y="1043912"/>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When an image is stretched too much and you can see the pixels (it looks ‘blocky’).</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778" y="4700781"/>
            <a:ext cx="3358055" cy="646331"/>
          </a:xfrm>
          <a:prstGeom prst="rect">
            <a:avLst/>
          </a:prstGeom>
          <a:noFill/>
        </p:spPr>
        <p:txBody>
          <a:bodyPr wrap="square" rtlCol="0">
            <a:spAutoFit/>
          </a:bodyPr>
          <a:lstStyle/>
          <a:p>
            <a:r>
              <a:rPr lang="en-US" sz="3600" dirty="0" smtClean="0">
                <a:latin typeface="Gill Sans Ultra Bold" panose="020B0A02020104020203" pitchFamily="34" charset="0"/>
              </a:rPr>
              <a:t>Stream</a:t>
            </a:r>
            <a:endParaRPr lang="en-US" sz="3600" dirty="0">
              <a:latin typeface="Gill Sans Ultra Bold" panose="020B0A02020104020203" pitchFamily="34" charset="0"/>
            </a:endParaRPr>
          </a:p>
        </p:txBody>
      </p:sp>
      <p:sp>
        <p:nvSpPr>
          <p:cNvPr id="17" name="TextBox 16"/>
          <p:cNvSpPr txBox="1"/>
          <p:nvPr/>
        </p:nvSpPr>
        <p:spPr>
          <a:xfrm>
            <a:off x="5985640" y="4179585"/>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Watching or listening to a file as it is being downloaded from the internet. It is not saved on your computer.</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63631" t="42134" r="15679" b="8944"/>
          <a:stretch/>
        </p:blipFill>
        <p:spPr>
          <a:xfrm>
            <a:off x="4639048" y="1101468"/>
            <a:ext cx="611930" cy="1085219"/>
          </a:xfrm>
          <a:prstGeom prst="rect">
            <a:avLst/>
          </a:prstGeom>
        </p:spPr>
      </p:pic>
      <p:pic>
        <p:nvPicPr>
          <p:cNvPr id="3" name="Picture 2"/>
          <p:cNvPicPr>
            <a:picLocks noChangeAspect="1"/>
          </p:cNvPicPr>
          <p:nvPr/>
        </p:nvPicPr>
        <p:blipFill rotWithShape="1">
          <a:blip r:embed="rId4"/>
          <a:srcRect l="52802" t="60884" r="38954" b="28771"/>
          <a:stretch/>
        </p:blipFill>
        <p:spPr>
          <a:xfrm>
            <a:off x="3289231" y="4329208"/>
            <a:ext cx="1349817" cy="1270415"/>
          </a:xfrm>
          <a:prstGeom prst="rect">
            <a:avLst/>
          </a:prstGeom>
        </p:spPr>
      </p:pic>
    </p:spTree>
    <p:extLst>
      <p:ext uri="{BB962C8B-B14F-4D97-AF65-F5344CB8AC3E}">
        <p14:creationId xmlns:p14="http://schemas.microsoft.com/office/powerpoint/2010/main" val="3900339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7858" y="1182413"/>
            <a:ext cx="5192115" cy="923330"/>
          </a:xfrm>
          <a:prstGeom prst="rect">
            <a:avLst/>
          </a:prstGeom>
          <a:noFill/>
        </p:spPr>
        <p:txBody>
          <a:bodyPr wrap="square" rtlCol="0">
            <a:spAutoFit/>
          </a:bodyPr>
          <a:lstStyle/>
          <a:p>
            <a:r>
              <a:rPr lang="en-US" sz="5400" dirty="0" smtClean="0">
                <a:latin typeface="Gill Sans Ultra Bold" panose="020B0A02020104020203" pitchFamily="34" charset="0"/>
              </a:rPr>
              <a:t>USB</a:t>
            </a:r>
            <a:endParaRPr lang="en-US" sz="5400" dirty="0">
              <a:latin typeface="Gill Sans Ultra Bold" panose="020B0A02020104020203" pitchFamily="34" charset="0"/>
            </a:endParaRPr>
          </a:p>
        </p:txBody>
      </p:sp>
      <p:sp>
        <p:nvSpPr>
          <p:cNvPr id="13" name="TextBox 12"/>
          <p:cNvSpPr txBox="1"/>
          <p:nvPr/>
        </p:nvSpPr>
        <p:spPr>
          <a:xfrm>
            <a:off x="5985641" y="1043912"/>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Stands for Universal Serial Bus. It is a standard connection for a wire between electrical devices.</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778" y="4700781"/>
            <a:ext cx="4129505" cy="646331"/>
          </a:xfrm>
          <a:prstGeom prst="rect">
            <a:avLst/>
          </a:prstGeom>
          <a:noFill/>
        </p:spPr>
        <p:txBody>
          <a:bodyPr wrap="square" rtlCol="0">
            <a:spAutoFit/>
          </a:bodyPr>
          <a:lstStyle/>
          <a:p>
            <a:r>
              <a:rPr lang="en-US" sz="3600" dirty="0" smtClean="0">
                <a:latin typeface="Gill Sans Ultra Bold" panose="020B0A02020104020203" pitchFamily="34" charset="0"/>
              </a:rPr>
              <a:t>Set Top Box</a:t>
            </a:r>
            <a:endParaRPr lang="en-US" sz="3600" dirty="0">
              <a:latin typeface="Gill Sans Ultra Bold" panose="020B0A02020104020203" pitchFamily="34" charset="0"/>
            </a:endParaRPr>
          </a:p>
        </p:txBody>
      </p:sp>
      <p:sp>
        <p:nvSpPr>
          <p:cNvPr id="17" name="TextBox 16"/>
          <p:cNvSpPr txBox="1"/>
          <p:nvPr/>
        </p:nvSpPr>
        <p:spPr>
          <a:xfrm>
            <a:off x="5985640" y="4239115"/>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Sometimes called a STB. A digital device that sends audiovisual signals from a television broadcaster to your television.</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66864" t="38254" r="18104" b="24677"/>
          <a:stretch/>
        </p:blipFill>
        <p:spPr>
          <a:xfrm>
            <a:off x="3484178" y="442979"/>
            <a:ext cx="1466194" cy="2711670"/>
          </a:xfrm>
          <a:prstGeom prst="rect">
            <a:avLst/>
          </a:prstGeom>
        </p:spPr>
      </p:pic>
      <p:pic>
        <p:nvPicPr>
          <p:cNvPr id="7" name="Picture 6"/>
          <p:cNvPicPr>
            <a:picLocks noChangeAspect="1"/>
          </p:cNvPicPr>
          <p:nvPr/>
        </p:nvPicPr>
        <p:blipFill rotWithShape="1">
          <a:blip r:embed="rId4"/>
          <a:srcRect l="59590" t="58729" r="11314" b="21013"/>
          <a:stretch/>
        </p:blipFill>
        <p:spPr>
          <a:xfrm>
            <a:off x="3866683" y="4599646"/>
            <a:ext cx="1624976" cy="848599"/>
          </a:xfrm>
          <a:prstGeom prst="rect">
            <a:avLst/>
          </a:prstGeom>
        </p:spPr>
      </p:pic>
    </p:spTree>
    <p:extLst>
      <p:ext uri="{BB962C8B-B14F-4D97-AF65-F5344CB8AC3E}">
        <p14:creationId xmlns:p14="http://schemas.microsoft.com/office/powerpoint/2010/main" val="3354519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543" y="1182413"/>
            <a:ext cx="3358055" cy="923330"/>
          </a:xfrm>
          <a:prstGeom prst="rect">
            <a:avLst/>
          </a:prstGeom>
          <a:noFill/>
        </p:spPr>
        <p:txBody>
          <a:bodyPr wrap="square" rtlCol="0">
            <a:spAutoFit/>
          </a:bodyPr>
          <a:lstStyle/>
          <a:p>
            <a:r>
              <a:rPr lang="en-US" sz="5400" dirty="0" smtClean="0">
                <a:latin typeface="Gill Sans Ultra Bold" panose="020B0A02020104020203" pitchFamily="34" charset="0"/>
              </a:rPr>
              <a:t>Avatar</a:t>
            </a:r>
            <a:endParaRPr lang="en-US" sz="5400" dirty="0">
              <a:latin typeface="Gill Sans Ultra Bold" panose="020B0A02020104020203" pitchFamily="34" charset="0"/>
            </a:endParaRPr>
          </a:p>
        </p:txBody>
      </p:sp>
      <p:sp>
        <p:nvSpPr>
          <p:cNvPr id="13" name="TextBox 12"/>
          <p:cNvSpPr txBox="1"/>
          <p:nvPr/>
        </p:nvSpPr>
        <p:spPr>
          <a:xfrm>
            <a:off x="5985640" y="1043913"/>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figure that represents a person inside a computer game or other virtual environment.</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9074" y="4448908"/>
            <a:ext cx="3358055" cy="1200329"/>
          </a:xfrm>
          <a:prstGeom prst="rect">
            <a:avLst/>
          </a:prstGeom>
          <a:noFill/>
        </p:spPr>
        <p:txBody>
          <a:bodyPr wrap="square" rtlCol="0">
            <a:spAutoFit/>
          </a:bodyPr>
          <a:lstStyle/>
          <a:p>
            <a:r>
              <a:rPr lang="en-US" sz="3600" dirty="0" smtClean="0">
                <a:latin typeface="Gill Sans Ultra Bold" panose="020B0A02020104020203" pitchFamily="34" charset="0"/>
              </a:rPr>
              <a:t>Age Ratings</a:t>
            </a:r>
            <a:endParaRPr lang="en-US" sz="3600" dirty="0">
              <a:latin typeface="Gill Sans Ultra Bold" panose="020B0A02020104020203" pitchFamily="34" charset="0"/>
            </a:endParaRPr>
          </a:p>
        </p:txBody>
      </p:sp>
      <p:sp>
        <p:nvSpPr>
          <p:cNvPr id="17" name="TextBox 16"/>
          <p:cNvSpPr txBox="1"/>
          <p:nvPr/>
        </p:nvSpPr>
        <p:spPr>
          <a:xfrm>
            <a:off x="5985641" y="4264242"/>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Different countries have different age ratings for games and movies. Anyone under this age is not allowed to play or watch it.</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57166" t="33944" r="8728" b="20151"/>
          <a:stretch/>
        </p:blipFill>
        <p:spPr>
          <a:xfrm>
            <a:off x="3627129" y="848330"/>
            <a:ext cx="1576552" cy="1591496"/>
          </a:xfrm>
          <a:prstGeom prst="rect">
            <a:avLst/>
          </a:prstGeom>
        </p:spPr>
      </p:pic>
      <p:pic>
        <p:nvPicPr>
          <p:cNvPr id="3" name="Picture 2"/>
          <p:cNvPicPr>
            <a:picLocks noChangeAspect="1"/>
          </p:cNvPicPr>
          <p:nvPr/>
        </p:nvPicPr>
        <p:blipFill rotWithShape="1">
          <a:blip r:embed="rId4"/>
          <a:srcRect l="15787" t="44289" r="63847" b="23599"/>
          <a:stretch/>
        </p:blipFill>
        <p:spPr>
          <a:xfrm>
            <a:off x="3247698" y="3874541"/>
            <a:ext cx="1986455" cy="2349062"/>
          </a:xfrm>
          <a:prstGeom prst="rect">
            <a:avLst/>
          </a:prstGeom>
        </p:spPr>
      </p:pic>
    </p:spTree>
    <p:extLst>
      <p:ext uri="{BB962C8B-B14F-4D97-AF65-F5344CB8AC3E}">
        <p14:creationId xmlns:p14="http://schemas.microsoft.com/office/powerpoint/2010/main" val="334232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447" y="920108"/>
            <a:ext cx="5192115" cy="1754326"/>
          </a:xfrm>
          <a:prstGeom prst="rect">
            <a:avLst/>
          </a:prstGeom>
          <a:noFill/>
        </p:spPr>
        <p:txBody>
          <a:bodyPr wrap="square" rtlCol="0">
            <a:spAutoFit/>
          </a:bodyPr>
          <a:lstStyle/>
          <a:p>
            <a:r>
              <a:rPr lang="en-US" sz="5400" dirty="0" smtClean="0">
                <a:latin typeface="Gill Sans Ultra Bold" panose="020B0A02020104020203" pitchFamily="34" charset="0"/>
              </a:rPr>
              <a:t>Virtual Reality</a:t>
            </a:r>
            <a:endParaRPr lang="en-US" sz="5400" dirty="0">
              <a:latin typeface="Gill Sans Ultra Bold" panose="020B0A02020104020203" pitchFamily="34" charset="0"/>
            </a:endParaRPr>
          </a:p>
        </p:txBody>
      </p:sp>
      <p:sp>
        <p:nvSpPr>
          <p:cNvPr id="13" name="TextBox 12"/>
          <p:cNvSpPr txBox="1"/>
          <p:nvPr/>
        </p:nvSpPr>
        <p:spPr>
          <a:xfrm>
            <a:off x="5985641" y="1043912"/>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An immersive experience which fills the user’s audio-visual senses with information and gives the appearance of a real world.</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410" y="4423782"/>
            <a:ext cx="3358055" cy="1200329"/>
          </a:xfrm>
          <a:prstGeom prst="rect">
            <a:avLst/>
          </a:prstGeom>
          <a:noFill/>
        </p:spPr>
        <p:txBody>
          <a:bodyPr wrap="square" rtlCol="0">
            <a:spAutoFit/>
          </a:bodyPr>
          <a:lstStyle/>
          <a:p>
            <a:r>
              <a:rPr lang="en-US" sz="3600" dirty="0" smtClean="0">
                <a:latin typeface="Gill Sans Ultra Bold" panose="020B0A02020104020203" pitchFamily="34" charset="0"/>
              </a:rPr>
              <a:t>Portable Devices</a:t>
            </a:r>
            <a:endParaRPr lang="en-US" sz="3600" dirty="0">
              <a:latin typeface="Gill Sans Ultra Bold" panose="020B0A02020104020203" pitchFamily="34" charset="0"/>
            </a:endParaRPr>
          </a:p>
        </p:txBody>
      </p:sp>
      <p:sp>
        <p:nvSpPr>
          <p:cNvPr id="17" name="TextBox 16"/>
          <p:cNvSpPr txBox="1"/>
          <p:nvPr/>
        </p:nvSpPr>
        <p:spPr>
          <a:xfrm>
            <a:off x="5985640" y="4345614"/>
            <a:ext cx="4955629"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small device designed to be carried in your </a:t>
            </a:r>
            <a:r>
              <a:rPr lang="en-US" sz="2400" dirty="0" err="1" smtClean="0">
                <a:latin typeface="Arial" panose="020B0604020202020204" pitchFamily="34" charset="0"/>
                <a:cs typeface="Arial" panose="020B0604020202020204" pitchFamily="34" charset="0"/>
              </a:rPr>
              <a:t>pocktet</a:t>
            </a:r>
            <a:r>
              <a:rPr lang="en-US" sz="2400" dirty="0" smtClean="0">
                <a:latin typeface="Arial" panose="020B0604020202020204" pitchFamily="34" charset="0"/>
                <a:cs typeface="Arial" panose="020B0604020202020204" pitchFamily="34" charset="0"/>
              </a:rPr>
              <a:t>. E.g. Gameboy, </a:t>
            </a:r>
            <a:r>
              <a:rPr lang="en-US" sz="2400" dirty="0" err="1" smtClean="0">
                <a:latin typeface="Arial" panose="020B0604020202020204" pitchFamily="34" charset="0"/>
                <a:cs typeface="Arial" panose="020B0604020202020204" pitchFamily="34" charset="0"/>
              </a:rPr>
              <a:t>ipod</a:t>
            </a:r>
            <a:r>
              <a:rPr lang="en-US" sz="2400" dirty="0" smtClean="0">
                <a:latin typeface="Arial" panose="020B0604020202020204" pitchFamily="34" charset="0"/>
                <a:cs typeface="Arial" panose="020B0604020202020204" pitchFamily="34" charset="0"/>
              </a:rPr>
              <a:t>, smart phone.</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59429" t="35452" r="10829" b="23168"/>
          <a:stretch/>
        </p:blipFill>
        <p:spPr>
          <a:xfrm>
            <a:off x="3819369" y="924772"/>
            <a:ext cx="1672289" cy="1744997"/>
          </a:xfrm>
          <a:prstGeom prst="rect">
            <a:avLst/>
          </a:prstGeom>
        </p:spPr>
      </p:pic>
      <p:pic>
        <p:nvPicPr>
          <p:cNvPr id="7" name="Picture 6"/>
          <p:cNvPicPr>
            <a:picLocks noChangeAspect="1"/>
          </p:cNvPicPr>
          <p:nvPr/>
        </p:nvPicPr>
        <p:blipFill rotWithShape="1">
          <a:blip r:embed="rId4"/>
          <a:srcRect l="83513" t="57004" r="8728" b="30065"/>
          <a:stretch/>
        </p:blipFill>
        <p:spPr>
          <a:xfrm>
            <a:off x="3819369" y="4345614"/>
            <a:ext cx="1122905" cy="1403631"/>
          </a:xfrm>
          <a:prstGeom prst="rect">
            <a:avLst/>
          </a:prstGeom>
        </p:spPr>
      </p:pic>
    </p:spTree>
    <p:extLst>
      <p:ext uri="{BB962C8B-B14F-4D97-AF65-F5344CB8AC3E}">
        <p14:creationId xmlns:p14="http://schemas.microsoft.com/office/powerpoint/2010/main" val="160907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0359" y="299547"/>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5738649" y="299547"/>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8447" y="920801"/>
            <a:ext cx="5192115" cy="1446550"/>
          </a:xfrm>
          <a:prstGeom prst="rect">
            <a:avLst/>
          </a:prstGeom>
          <a:noFill/>
        </p:spPr>
        <p:txBody>
          <a:bodyPr wrap="square" rtlCol="0">
            <a:spAutoFit/>
          </a:bodyPr>
          <a:lstStyle/>
          <a:p>
            <a:r>
              <a:rPr lang="en-US" sz="4400" dirty="0" smtClean="0">
                <a:latin typeface="Gill Sans Ultra Bold" panose="020B0A02020104020203" pitchFamily="34" charset="0"/>
              </a:rPr>
              <a:t>Flash </a:t>
            </a:r>
          </a:p>
          <a:p>
            <a:r>
              <a:rPr lang="en-US" sz="4400" dirty="0" smtClean="0">
                <a:latin typeface="Gill Sans Ultra Bold" panose="020B0A02020104020203" pitchFamily="34" charset="0"/>
              </a:rPr>
              <a:t>Memory</a:t>
            </a:r>
            <a:endParaRPr lang="en-US" sz="4400" dirty="0">
              <a:latin typeface="Gill Sans Ultra Bold" panose="020B0A02020104020203" pitchFamily="34" charset="0"/>
            </a:endParaRPr>
          </a:p>
        </p:txBody>
      </p:sp>
      <p:sp>
        <p:nvSpPr>
          <p:cNvPr id="13" name="TextBox 12"/>
          <p:cNvSpPr txBox="1"/>
          <p:nvPr/>
        </p:nvSpPr>
        <p:spPr>
          <a:xfrm>
            <a:off x="5985641" y="1043912"/>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type of data storage that holds electrical data in tiny electrical cells. It can be shaken and it will still work.</a:t>
            </a:r>
            <a:endParaRPr lang="en-US" sz="2400" dirty="0">
              <a:latin typeface="Arial" panose="020B0604020202020204" pitchFamily="34" charset="0"/>
              <a:cs typeface="Arial" panose="020B0604020202020204" pitchFamily="34" charset="0"/>
            </a:endParaRPr>
          </a:p>
        </p:txBody>
      </p:sp>
      <p:sp>
        <p:nvSpPr>
          <p:cNvPr id="14" name="Rounded Rectangle 13"/>
          <p:cNvSpPr/>
          <p:nvPr/>
        </p:nvSpPr>
        <p:spPr>
          <a:xfrm>
            <a:off x="110359" y="3526223"/>
            <a:ext cx="11256579" cy="2995448"/>
          </a:xfrm>
          <a:prstGeom prst="round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0"/>
            <a:endCxn id="14" idx="2"/>
          </p:cNvCxnSpPr>
          <p:nvPr/>
        </p:nvCxnSpPr>
        <p:spPr>
          <a:xfrm>
            <a:off x="5738649" y="3526223"/>
            <a:ext cx="0" cy="2995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6813" y="4423780"/>
            <a:ext cx="4129505" cy="1200329"/>
          </a:xfrm>
          <a:prstGeom prst="rect">
            <a:avLst/>
          </a:prstGeom>
          <a:noFill/>
        </p:spPr>
        <p:txBody>
          <a:bodyPr wrap="square" rtlCol="0">
            <a:spAutoFit/>
          </a:bodyPr>
          <a:lstStyle/>
          <a:p>
            <a:r>
              <a:rPr lang="en-US" sz="3600" dirty="0" smtClean="0">
                <a:latin typeface="Gill Sans Ultra Bold" panose="020B0A02020104020203" pitchFamily="34" charset="0"/>
              </a:rPr>
              <a:t>Games Consoles</a:t>
            </a:r>
            <a:endParaRPr lang="en-US" sz="3600" dirty="0">
              <a:latin typeface="Gill Sans Ultra Bold" panose="020B0A02020104020203" pitchFamily="34" charset="0"/>
            </a:endParaRPr>
          </a:p>
        </p:txBody>
      </p:sp>
      <p:sp>
        <p:nvSpPr>
          <p:cNvPr id="17" name="TextBox 16"/>
          <p:cNvSpPr txBox="1"/>
          <p:nvPr/>
        </p:nvSpPr>
        <p:spPr>
          <a:xfrm>
            <a:off x="5985640" y="4239115"/>
            <a:ext cx="4955629"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Set Top Boxes that allow you to run video games and other interactive programs. E.g. PlayStation, </a:t>
            </a:r>
            <a:r>
              <a:rPr lang="en-US" sz="2400" dirty="0" err="1" smtClean="0">
                <a:latin typeface="Arial" panose="020B0604020202020204" pitchFamily="34" charset="0"/>
                <a:cs typeface="Arial" panose="020B0604020202020204" pitchFamily="34" charset="0"/>
              </a:rPr>
              <a:t>XBox</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55873" t="29418" r="7758" b="18642"/>
          <a:stretch/>
        </p:blipFill>
        <p:spPr>
          <a:xfrm>
            <a:off x="3985494" y="893961"/>
            <a:ext cx="1251101" cy="1340069"/>
          </a:xfrm>
          <a:prstGeom prst="rect">
            <a:avLst/>
          </a:prstGeom>
        </p:spPr>
      </p:pic>
      <p:pic>
        <p:nvPicPr>
          <p:cNvPr id="3" name="Picture 2"/>
          <p:cNvPicPr>
            <a:picLocks noChangeAspect="1"/>
          </p:cNvPicPr>
          <p:nvPr/>
        </p:nvPicPr>
        <p:blipFill rotWithShape="1">
          <a:blip r:embed="rId4"/>
          <a:srcRect l="36476" t="45151" r="53179" b="40625"/>
          <a:stretch/>
        </p:blipFill>
        <p:spPr>
          <a:xfrm>
            <a:off x="3627924" y="4308165"/>
            <a:ext cx="1388177" cy="1431557"/>
          </a:xfrm>
          <a:prstGeom prst="rect">
            <a:avLst/>
          </a:prstGeom>
        </p:spPr>
      </p:pic>
    </p:spTree>
    <p:extLst>
      <p:ext uri="{BB962C8B-B14F-4D97-AF65-F5344CB8AC3E}">
        <p14:creationId xmlns:p14="http://schemas.microsoft.com/office/powerpoint/2010/main" val="3689022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1444</TotalTime>
  <Words>2160</Words>
  <Application>Microsoft Office PowerPoint</Application>
  <PresentationFormat>Widescreen</PresentationFormat>
  <Paragraphs>224</Paragraphs>
  <Slides>38</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Gill Sans Ultra Bold</vt:lpstr>
      <vt:lpstr>Trebuchet MS</vt:lpstr>
      <vt:lpstr>Office Theme</vt:lpstr>
      <vt:lpstr>PowerPoint Presentation</vt:lpstr>
      <vt:lpstr>PowerPoint Presentation</vt:lpstr>
      <vt:lpstr>ALL 67 KEYWORDS FROM  DIGITAL DEVICES EAL SOW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118</cp:revision>
  <dcterms:created xsi:type="dcterms:W3CDTF">2018-01-15T08:27:37Z</dcterms:created>
  <dcterms:modified xsi:type="dcterms:W3CDTF">2018-04-09T11:03:27Z</dcterms:modified>
</cp:coreProperties>
</file>