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66" r:id="rId4"/>
    <p:sldId id="262" r:id="rId5"/>
    <p:sldId id="272" r:id="rId6"/>
    <p:sldId id="256" r:id="rId7"/>
    <p:sldId id="270" r:id="rId8"/>
    <p:sldId id="273" r:id="rId9"/>
    <p:sldId id="274" r:id="rId10"/>
    <p:sldId id="278" r:id="rId11"/>
    <p:sldId id="265" r:id="rId12"/>
    <p:sldId id="260" r:id="rId13"/>
    <p:sldId id="271"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383764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01438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83833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DF96-4B7B-4588-B7DC-0C51D87F4C6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9311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6DF96-4B7B-4588-B7DC-0C51D87F4C6B}"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512247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6DF96-4B7B-4588-B7DC-0C51D87F4C6B}"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49513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6DF96-4B7B-4588-B7DC-0C51D87F4C6B}"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220712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6DF96-4B7B-4588-B7DC-0C51D87F4C6B}"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69075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6DF96-4B7B-4588-B7DC-0C51D87F4C6B}"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80595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6DF96-4B7B-4588-B7DC-0C51D87F4C6B}"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174752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6DF96-4B7B-4588-B7DC-0C51D87F4C6B}"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43E99-C548-467B-B162-D360A6A6755C}" type="slidenum">
              <a:rPr lang="en-US" smtClean="0"/>
              <a:t>‹#›</a:t>
            </a:fld>
            <a:endParaRPr lang="en-US"/>
          </a:p>
        </p:txBody>
      </p:sp>
    </p:spTree>
    <p:extLst>
      <p:ext uri="{BB962C8B-B14F-4D97-AF65-F5344CB8AC3E}">
        <p14:creationId xmlns:p14="http://schemas.microsoft.com/office/powerpoint/2010/main" val="251367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wolseyacademy.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6DF96-4B7B-4588-B7DC-0C51D87F4C6B}"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43E99-C548-467B-B162-D360A6A6755C}" type="slidenum">
              <a:rPr lang="en-US" smtClean="0"/>
              <a:t>‹#›</a:t>
            </a:fld>
            <a:endParaRPr lang="en-US"/>
          </a:p>
        </p:txBody>
      </p:sp>
      <p:sp>
        <p:nvSpPr>
          <p:cNvPr id="8" name="TextBox 7"/>
          <p:cNvSpPr txBox="1"/>
          <p:nvPr userDrawn="1"/>
        </p:nvSpPr>
        <p:spPr>
          <a:xfrm>
            <a:off x="11285220" y="6200282"/>
            <a:ext cx="838200" cy="553998"/>
          </a:xfrm>
          <a:prstGeom prst="rect">
            <a:avLst/>
          </a:prstGeom>
          <a:noFill/>
        </p:spPr>
        <p:txBody>
          <a:bodyPr wrap="square" rtlCol="0">
            <a:spAutoFit/>
          </a:bodyPr>
          <a:lstStyle/>
          <a:p>
            <a:pPr algn="ctr"/>
            <a:r>
              <a:rPr lang="en-US" sz="1000" dirty="0" smtClean="0">
                <a:latin typeface="Segoe Script" panose="020B0504020000000003" pitchFamily="34" charset="0"/>
              </a:rPr>
              <a:t>Wolsey Academy</a:t>
            </a:r>
          </a:p>
          <a:p>
            <a:pPr algn="ctr"/>
            <a:r>
              <a:rPr lang="en-US" sz="1000" dirty="0" smtClean="0">
                <a:latin typeface="Segoe Script" panose="020B0504020000000003" pitchFamily="34" charset="0"/>
              </a:rPr>
              <a:t>EAL</a:t>
            </a:r>
            <a:endParaRPr lang="en-US" sz="1000" dirty="0">
              <a:latin typeface="Segoe Script" panose="020B0504020000000003" pitchFamily="34" charset="0"/>
            </a:endParaRPr>
          </a:p>
        </p:txBody>
      </p:sp>
      <p:pic>
        <p:nvPicPr>
          <p:cNvPr id="9" name="Picture 8">
            <a:hlinkClick r:id="rId13"/>
          </p:cNvPr>
          <p:cNvPicPr>
            <a:picLocks noChangeAspect="1"/>
          </p:cNvPicPr>
          <p:nvPr userDrawn="1"/>
        </p:nvPicPr>
        <p:blipFill rotWithShape="1">
          <a:blip r:embed="rId14"/>
          <a:srcRect l="48366" t="29418" r="39095" b="49752"/>
          <a:stretch/>
        </p:blipFill>
        <p:spPr>
          <a:xfrm>
            <a:off x="11351895" y="5214297"/>
            <a:ext cx="704850" cy="896291"/>
          </a:xfrm>
          <a:prstGeom prst="rect">
            <a:avLst/>
          </a:prstGeom>
        </p:spPr>
      </p:pic>
    </p:spTree>
    <p:extLst>
      <p:ext uri="{BB962C8B-B14F-4D97-AF65-F5344CB8AC3E}">
        <p14:creationId xmlns:p14="http://schemas.microsoft.com/office/powerpoint/2010/main" val="390723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wolseyacadem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wolseyacademy.com/single-post/2018/03/21/Janesville-An-American-Sto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5yVEsPbIXU"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rotWithShape="1">
          <a:blip r:embed="rId3"/>
          <a:srcRect l="36153" t="29418" r="26509" b="20797"/>
          <a:stretch/>
        </p:blipFill>
        <p:spPr>
          <a:xfrm>
            <a:off x="3716669" y="560332"/>
            <a:ext cx="4594991" cy="4689585"/>
          </a:xfrm>
          <a:prstGeom prst="rect">
            <a:avLst/>
          </a:prstGeom>
        </p:spPr>
      </p:pic>
    </p:spTree>
    <p:extLst>
      <p:ext uri="{BB962C8B-B14F-4D97-AF65-F5344CB8AC3E}">
        <p14:creationId xmlns:p14="http://schemas.microsoft.com/office/powerpoint/2010/main" val="276371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has happened across large parts of the USA, especially an area called ‘</a:t>
            </a:r>
            <a:r>
              <a:rPr lang="en-US" b="1" dirty="0" smtClean="0"/>
              <a:t>The Rust Belt</a:t>
            </a:r>
            <a:r>
              <a:rPr lang="en-US" dirty="0" smtClean="0"/>
              <a:t>’.</a:t>
            </a:r>
            <a:endParaRPr lang="en-US" dirty="0"/>
          </a:p>
        </p:txBody>
      </p:sp>
      <p:pic>
        <p:nvPicPr>
          <p:cNvPr id="4" name="Picture 3"/>
          <p:cNvPicPr>
            <a:picLocks noChangeAspect="1"/>
          </p:cNvPicPr>
          <p:nvPr/>
        </p:nvPicPr>
        <p:blipFill>
          <a:blip r:embed="rId2"/>
          <a:stretch>
            <a:fillRect/>
          </a:stretch>
        </p:blipFill>
        <p:spPr>
          <a:xfrm>
            <a:off x="311919" y="1876096"/>
            <a:ext cx="6362261" cy="3578772"/>
          </a:xfrm>
          <a:prstGeom prst="rect">
            <a:avLst/>
          </a:prstGeom>
          <a:ln w="9525">
            <a:solidFill>
              <a:schemeClr val="tx1"/>
            </a:solidFill>
          </a:ln>
        </p:spPr>
      </p:pic>
      <p:pic>
        <p:nvPicPr>
          <p:cNvPr id="5" name="Picture 4"/>
          <p:cNvPicPr>
            <a:picLocks noChangeAspect="1"/>
          </p:cNvPicPr>
          <p:nvPr/>
        </p:nvPicPr>
        <p:blipFill>
          <a:blip r:embed="rId3"/>
          <a:stretch>
            <a:fillRect/>
          </a:stretch>
        </p:blipFill>
        <p:spPr>
          <a:xfrm>
            <a:off x="4029228" y="4574813"/>
            <a:ext cx="3853531" cy="2130926"/>
          </a:xfrm>
          <a:prstGeom prst="rect">
            <a:avLst/>
          </a:prstGeom>
          <a:ln w="9525">
            <a:solidFill>
              <a:schemeClr val="tx1"/>
            </a:solidFill>
          </a:ln>
        </p:spPr>
      </p:pic>
      <p:sp>
        <p:nvSpPr>
          <p:cNvPr id="6" name="Title 1"/>
          <p:cNvSpPr txBox="1">
            <a:spLocks/>
          </p:cNvSpPr>
          <p:nvPr/>
        </p:nvSpPr>
        <p:spPr>
          <a:xfrm>
            <a:off x="8232991" y="1355834"/>
            <a:ext cx="3647090" cy="409903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This area was once a very rich area full of factories and good jobs. This area would export vehicles and goods all over the world. Today many of these are closed and are left ‘rusting’ – hence the ‘Rust Belt’.</a:t>
            </a:r>
            <a:endParaRPr lang="en-US" dirty="0"/>
          </a:p>
        </p:txBody>
      </p:sp>
    </p:spTree>
    <p:extLst>
      <p:ext uri="{BB962C8B-B14F-4D97-AF65-F5344CB8AC3E}">
        <p14:creationId xmlns:p14="http://schemas.microsoft.com/office/powerpoint/2010/main" val="3693346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584"/>
            <a:ext cx="10515600" cy="1143000"/>
          </a:xfrm>
        </p:spPr>
        <p:txBody>
          <a:bodyPr/>
          <a:lstStyle/>
          <a:p>
            <a:pPr algn="ctr"/>
            <a:r>
              <a:rPr lang="en-US" u="sng" dirty="0" smtClean="0"/>
              <a:t>Copy and complete.</a:t>
            </a:r>
            <a:endParaRPr lang="en-US" u="sng" dirty="0"/>
          </a:p>
        </p:txBody>
      </p:sp>
      <p:sp>
        <p:nvSpPr>
          <p:cNvPr id="3" name="Content Placeholder 2"/>
          <p:cNvSpPr>
            <a:spLocks noGrp="1"/>
          </p:cNvSpPr>
          <p:nvPr>
            <p:ph idx="1"/>
          </p:nvPr>
        </p:nvSpPr>
        <p:spPr>
          <a:xfrm>
            <a:off x="603051" y="676278"/>
            <a:ext cx="11441804" cy="4351338"/>
          </a:xfrm>
        </p:spPr>
        <p:txBody>
          <a:bodyPr>
            <a:normAutofit/>
          </a:bodyPr>
          <a:lstStyle/>
          <a:p>
            <a:r>
              <a:rPr lang="en-US" sz="2400" dirty="0" smtClean="0"/>
              <a:t>Globalization can have a negative effect on people in some ____ countries.</a:t>
            </a:r>
          </a:p>
          <a:p>
            <a:endParaRPr lang="en-US" sz="2400" dirty="0" smtClean="0"/>
          </a:p>
          <a:p>
            <a:r>
              <a:rPr lang="en-US" sz="2400" dirty="0" smtClean="0"/>
              <a:t>When companies move their _______ to cheaper countries the people in the rich country lose their _____.</a:t>
            </a:r>
          </a:p>
          <a:p>
            <a:endParaRPr lang="en-US" sz="2400" dirty="0" smtClean="0"/>
          </a:p>
          <a:p>
            <a:r>
              <a:rPr lang="en-US" sz="2400" dirty="0" smtClean="0"/>
              <a:t>This also means that shops and restaurants that used to sell to the factory workers will also have to close down. This is what happened in ________, USA.</a:t>
            </a:r>
          </a:p>
          <a:p>
            <a:endParaRPr lang="en-US" sz="2400" dirty="0"/>
          </a:p>
          <a:p>
            <a:r>
              <a:rPr lang="en-US" sz="2400" dirty="0" smtClean="0"/>
              <a:t>This has been a problem across the USA, especially in an area known as the _____ belt.</a:t>
            </a:r>
          </a:p>
          <a:p>
            <a:endParaRPr lang="en-US" sz="2400" dirty="0"/>
          </a:p>
          <a:p>
            <a:endParaRPr lang="en-US" sz="2400" dirty="0"/>
          </a:p>
        </p:txBody>
      </p:sp>
      <p:sp>
        <p:nvSpPr>
          <p:cNvPr id="4" name="Oval 3"/>
          <p:cNvSpPr/>
          <p:nvPr/>
        </p:nvSpPr>
        <p:spPr>
          <a:xfrm>
            <a:off x="2569818" y="4437066"/>
            <a:ext cx="1966767" cy="11811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JOBS</a:t>
            </a:r>
            <a:endParaRPr lang="en-US" dirty="0">
              <a:solidFill>
                <a:srgbClr val="FFFF00"/>
              </a:solidFill>
            </a:endParaRPr>
          </a:p>
        </p:txBody>
      </p:sp>
      <p:sp>
        <p:nvSpPr>
          <p:cNvPr id="6" name="Oval 5"/>
          <p:cNvSpPr/>
          <p:nvPr/>
        </p:nvSpPr>
        <p:spPr>
          <a:xfrm>
            <a:off x="258367" y="4437066"/>
            <a:ext cx="1966767" cy="11811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JANESVILLE</a:t>
            </a:r>
            <a:endParaRPr lang="en-US" dirty="0">
              <a:solidFill>
                <a:srgbClr val="FFFF00"/>
              </a:solidFill>
            </a:endParaRPr>
          </a:p>
        </p:txBody>
      </p:sp>
      <p:sp>
        <p:nvSpPr>
          <p:cNvPr id="7" name="Oval 6"/>
          <p:cNvSpPr/>
          <p:nvPr/>
        </p:nvSpPr>
        <p:spPr>
          <a:xfrm>
            <a:off x="4881269" y="4437066"/>
            <a:ext cx="1884193" cy="11811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RICH</a:t>
            </a:r>
            <a:endParaRPr lang="en-US" dirty="0">
              <a:solidFill>
                <a:srgbClr val="FFFF00"/>
              </a:solidFill>
            </a:endParaRPr>
          </a:p>
        </p:txBody>
      </p:sp>
      <p:sp>
        <p:nvSpPr>
          <p:cNvPr id="8" name="Oval 7"/>
          <p:cNvSpPr/>
          <p:nvPr/>
        </p:nvSpPr>
        <p:spPr>
          <a:xfrm>
            <a:off x="7110146" y="4437066"/>
            <a:ext cx="1966767" cy="11811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FACTORIES</a:t>
            </a:r>
            <a:endParaRPr lang="en-US" dirty="0">
              <a:solidFill>
                <a:srgbClr val="FFFF00"/>
              </a:solidFill>
            </a:endParaRPr>
          </a:p>
        </p:txBody>
      </p:sp>
      <p:sp>
        <p:nvSpPr>
          <p:cNvPr id="9" name="TextBox 8"/>
          <p:cNvSpPr txBox="1"/>
          <p:nvPr/>
        </p:nvSpPr>
        <p:spPr>
          <a:xfrm>
            <a:off x="515910" y="5760240"/>
            <a:ext cx="10525580" cy="954107"/>
          </a:xfrm>
          <a:prstGeom prst="rect">
            <a:avLst/>
          </a:prstGeom>
          <a:solidFill>
            <a:srgbClr val="00B050"/>
          </a:solidFill>
        </p:spPr>
        <p:txBody>
          <a:bodyPr wrap="square" rtlCol="0">
            <a:spAutoFit/>
          </a:bodyPr>
          <a:lstStyle/>
          <a:p>
            <a:r>
              <a:rPr lang="en-US" sz="2800" dirty="0" smtClean="0">
                <a:latin typeface="Aharoni" panose="02010803020104030203" pitchFamily="2" charset="-79"/>
                <a:cs typeface="Aharoni" panose="02010803020104030203" pitchFamily="2" charset="-79"/>
              </a:rPr>
              <a:t>Finished? What do you think the workers in Janesville will have to do to try and find new jobs?</a:t>
            </a:r>
            <a:endParaRPr lang="en-US" sz="2800" dirty="0">
              <a:latin typeface="Aharoni" panose="02010803020104030203" pitchFamily="2" charset="-79"/>
              <a:cs typeface="Aharoni" panose="02010803020104030203" pitchFamily="2" charset="-79"/>
            </a:endParaRPr>
          </a:p>
        </p:txBody>
      </p:sp>
      <p:sp>
        <p:nvSpPr>
          <p:cNvPr id="10" name="Oval 9"/>
          <p:cNvSpPr/>
          <p:nvPr/>
        </p:nvSpPr>
        <p:spPr>
          <a:xfrm>
            <a:off x="9469607" y="4437066"/>
            <a:ext cx="1884193" cy="11811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RUST</a:t>
            </a:r>
            <a:endParaRPr lang="en-US" dirty="0">
              <a:solidFill>
                <a:srgbClr val="FFFF00"/>
              </a:solidFill>
            </a:endParaRPr>
          </a:p>
        </p:txBody>
      </p:sp>
    </p:spTree>
    <p:extLst>
      <p:ext uri="{BB962C8B-B14F-4D97-AF65-F5344CB8AC3E}">
        <p14:creationId xmlns:p14="http://schemas.microsoft.com/office/powerpoint/2010/main" val="1472408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31050" y="92826"/>
            <a:ext cx="2329899" cy="544597"/>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REWARD ACTIVITY</a:t>
            </a:r>
          </a:p>
        </p:txBody>
      </p:sp>
      <p:sp>
        <p:nvSpPr>
          <p:cNvPr id="3" name="TextBox 2"/>
          <p:cNvSpPr txBox="1"/>
          <p:nvPr/>
        </p:nvSpPr>
        <p:spPr>
          <a:xfrm>
            <a:off x="1326274" y="2111588"/>
            <a:ext cx="2495550" cy="3139321"/>
          </a:xfrm>
          <a:prstGeom prst="rect">
            <a:avLst/>
          </a:prstGeom>
          <a:noFill/>
        </p:spPr>
        <p:txBody>
          <a:bodyPr wrap="square" rtlCol="0">
            <a:spAutoFit/>
          </a:bodyPr>
          <a:lstStyle/>
          <a:p>
            <a:r>
              <a:rPr lang="en-US" dirty="0" smtClean="0"/>
              <a:t>BANGLADESH</a:t>
            </a:r>
          </a:p>
          <a:p>
            <a:r>
              <a:rPr lang="en-US" dirty="0" smtClean="0"/>
              <a:t>AMERICA</a:t>
            </a:r>
          </a:p>
          <a:p>
            <a:r>
              <a:rPr lang="en-US" dirty="0" smtClean="0"/>
              <a:t>BRITAIN</a:t>
            </a:r>
          </a:p>
          <a:p>
            <a:r>
              <a:rPr lang="en-US" dirty="0" smtClean="0"/>
              <a:t>JOBS</a:t>
            </a:r>
          </a:p>
          <a:p>
            <a:r>
              <a:rPr lang="en-US" dirty="0" smtClean="0"/>
              <a:t>TRADE</a:t>
            </a:r>
          </a:p>
          <a:p>
            <a:r>
              <a:rPr lang="en-US" dirty="0" smtClean="0"/>
              <a:t>ASIA</a:t>
            </a:r>
          </a:p>
          <a:p>
            <a:r>
              <a:rPr lang="en-US" dirty="0" smtClean="0"/>
              <a:t>COMPETITION</a:t>
            </a:r>
          </a:p>
          <a:p>
            <a:r>
              <a:rPr lang="en-US" dirty="0" smtClean="0"/>
              <a:t>OUTSOURCING</a:t>
            </a:r>
          </a:p>
          <a:p>
            <a:r>
              <a:rPr lang="en-US" dirty="0" smtClean="0"/>
              <a:t>UNEMPLOYED</a:t>
            </a:r>
          </a:p>
          <a:p>
            <a:r>
              <a:rPr lang="en-US" dirty="0" smtClean="0"/>
              <a:t>FACTORY</a:t>
            </a:r>
          </a:p>
          <a:p>
            <a:r>
              <a:rPr lang="en-US" dirty="0" smtClean="0"/>
              <a:t>RETRAINING</a:t>
            </a:r>
            <a:endParaRPr lang="en-US" dirty="0"/>
          </a:p>
        </p:txBody>
      </p:sp>
      <p:pic>
        <p:nvPicPr>
          <p:cNvPr id="2" name="Picture 1"/>
          <p:cNvPicPr>
            <a:picLocks noChangeAspect="1"/>
          </p:cNvPicPr>
          <p:nvPr/>
        </p:nvPicPr>
        <p:blipFill rotWithShape="1">
          <a:blip r:embed="rId2"/>
          <a:srcRect l="28071" t="16057" r="28933" b="9159"/>
          <a:stretch/>
        </p:blipFill>
        <p:spPr>
          <a:xfrm>
            <a:off x="3957144" y="945931"/>
            <a:ext cx="4193627" cy="5470636"/>
          </a:xfrm>
          <a:prstGeom prst="rect">
            <a:avLst/>
          </a:prstGeom>
          <a:ln w="28575">
            <a:solidFill>
              <a:schemeClr val="tx1"/>
            </a:solidFill>
          </a:ln>
        </p:spPr>
      </p:pic>
    </p:spTree>
    <p:extLst>
      <p:ext uri="{BB962C8B-B14F-4D97-AF65-F5344CB8AC3E}">
        <p14:creationId xmlns:p14="http://schemas.microsoft.com/office/powerpoint/2010/main" val="3396437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5966" y="1123655"/>
            <a:ext cx="10576034" cy="1359009"/>
          </a:xfrm>
        </p:spPr>
        <p:txBody>
          <a:bodyPr>
            <a:noAutofit/>
          </a:bodyPr>
          <a:lstStyle/>
          <a:p>
            <a:pPr marL="457200" indent="-457200"/>
            <a:r>
              <a:rPr lang="en-US" sz="3200" dirty="0"/>
              <a:t>I can describe some negatives of globalization.</a:t>
            </a:r>
          </a:p>
          <a:p>
            <a:pPr marL="457200" indent="-457200"/>
            <a:r>
              <a:rPr lang="en-US" sz="3200" dirty="0"/>
              <a:t>I can explain how these can cause problems.</a:t>
            </a:r>
          </a:p>
        </p:txBody>
      </p:sp>
      <p:sp>
        <p:nvSpPr>
          <p:cNvPr id="5" name="TextBox 4"/>
          <p:cNvSpPr txBox="1"/>
          <p:nvPr/>
        </p:nvSpPr>
        <p:spPr>
          <a:xfrm>
            <a:off x="1481959" y="600435"/>
            <a:ext cx="8182303"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HAVE WE MET OUR 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Wednesday, March 21, 2018</a:t>
            </a:fld>
            <a:endParaRPr lang="en-US" sz="2000" dirty="0">
              <a:solidFill>
                <a:schemeClr val="tx1"/>
              </a:solidFill>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2"/>
          <a:srcRect l="59267" t="38686" r="9698" b="25754"/>
          <a:stretch/>
        </p:blipFill>
        <p:spPr>
          <a:xfrm>
            <a:off x="1359010" y="2482664"/>
            <a:ext cx="3026979" cy="2601311"/>
          </a:xfrm>
          <a:prstGeom prst="rect">
            <a:avLst/>
          </a:prstGeom>
        </p:spPr>
      </p:pic>
      <p:sp>
        <p:nvSpPr>
          <p:cNvPr id="21" name="TextBox 20"/>
          <p:cNvSpPr txBox="1"/>
          <p:nvPr/>
        </p:nvSpPr>
        <p:spPr>
          <a:xfrm>
            <a:off x="901811" y="5261773"/>
            <a:ext cx="4332342" cy="954107"/>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DISCUSS THE ANSWERS</a:t>
            </a:r>
          </a:p>
          <a:p>
            <a:r>
              <a:rPr lang="en-US" sz="2800" u="sng" dirty="0" smtClean="0">
                <a:latin typeface="Aharoni" panose="02010803020104030203" pitchFamily="2" charset="-79"/>
                <a:cs typeface="Aharoni" panose="02010803020104030203" pitchFamily="2" charset="-79"/>
              </a:rPr>
              <a:t> WITH YOUR PARTNER</a:t>
            </a:r>
            <a:endParaRPr lang="en-US" sz="2800" u="sng" dirty="0">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rotWithShape="1">
          <a:blip r:embed="rId3"/>
          <a:srcRect l="62662" t="33513" r="14062" b="19720"/>
          <a:stretch/>
        </p:blipFill>
        <p:spPr>
          <a:xfrm>
            <a:off x="7236373" y="2364828"/>
            <a:ext cx="1804411" cy="2719147"/>
          </a:xfrm>
          <a:prstGeom prst="rect">
            <a:avLst/>
          </a:prstGeom>
        </p:spPr>
      </p:pic>
      <p:sp>
        <p:nvSpPr>
          <p:cNvPr id="24" name="TextBox 23"/>
          <p:cNvSpPr txBox="1"/>
          <p:nvPr/>
        </p:nvSpPr>
        <p:spPr>
          <a:xfrm>
            <a:off x="6310696" y="5309247"/>
            <a:ext cx="4332342"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SHARE WITH THE CLASS</a:t>
            </a:r>
            <a:endParaRPr lang="en-US" sz="2800" u="sng" dirty="0">
              <a:latin typeface="Aharoni" panose="02010803020104030203" pitchFamily="2" charset="-79"/>
              <a:cs typeface="Aharoni" panose="02010803020104030203" pitchFamily="2" charset="-79"/>
            </a:endParaRPr>
          </a:p>
        </p:txBody>
      </p:sp>
      <p:sp>
        <p:nvSpPr>
          <p:cNvPr id="9" name="Right Arrow 8"/>
          <p:cNvSpPr/>
          <p:nvPr/>
        </p:nvSpPr>
        <p:spPr>
          <a:xfrm>
            <a:off x="4959842" y="3306480"/>
            <a:ext cx="1787799" cy="119256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331" y="250934"/>
            <a:ext cx="4273666" cy="755970"/>
          </a:xfrm>
          <a:prstGeom prst="rect">
            <a:avLst/>
          </a:prstGeom>
        </p:spPr>
      </p:pic>
      <p:sp>
        <p:nvSpPr>
          <p:cNvPr id="3" name="TextBox 2"/>
          <p:cNvSpPr txBox="1"/>
          <p:nvPr/>
        </p:nvSpPr>
        <p:spPr>
          <a:xfrm>
            <a:off x="1402750" y="3482091"/>
            <a:ext cx="9222828" cy="1938992"/>
          </a:xfrm>
          <a:prstGeom prst="rect">
            <a:avLst/>
          </a:prstGeom>
          <a:noFill/>
        </p:spPr>
        <p:txBody>
          <a:bodyPr wrap="square" rtlCol="0">
            <a:spAutoFit/>
          </a:bodyPr>
          <a:lstStyle/>
          <a:p>
            <a:pPr algn="ctr"/>
            <a:r>
              <a:rPr lang="en-US" sz="4000" b="1" dirty="0" smtClean="0"/>
              <a:t>Janesville: An American Story</a:t>
            </a:r>
          </a:p>
          <a:p>
            <a:pPr algn="ctr"/>
            <a:r>
              <a:rPr lang="en-US" sz="4000" b="1" dirty="0" smtClean="0"/>
              <a:t>by Amy Goldstein</a:t>
            </a:r>
          </a:p>
          <a:p>
            <a:pPr algn="ctr"/>
            <a:r>
              <a:rPr lang="en-US" sz="4000" b="1" dirty="0" smtClean="0"/>
              <a:t>(2017)</a:t>
            </a:r>
            <a:endParaRPr lang="en-US" sz="4000" b="1" dirty="0"/>
          </a:p>
        </p:txBody>
      </p:sp>
      <p:pic>
        <p:nvPicPr>
          <p:cNvPr id="4" name="Picture 3"/>
          <p:cNvPicPr>
            <a:picLocks noChangeAspect="1"/>
          </p:cNvPicPr>
          <p:nvPr/>
        </p:nvPicPr>
        <p:blipFill>
          <a:blip r:embed="rId3"/>
          <a:stretch>
            <a:fillRect/>
          </a:stretch>
        </p:blipFill>
        <p:spPr>
          <a:xfrm>
            <a:off x="5227716" y="1110265"/>
            <a:ext cx="1572895" cy="2371826"/>
          </a:xfrm>
          <a:prstGeom prst="rect">
            <a:avLst/>
          </a:prstGeom>
        </p:spPr>
      </p:pic>
      <p:sp>
        <p:nvSpPr>
          <p:cNvPr id="10" name="TextBox 9"/>
          <p:cNvSpPr txBox="1"/>
          <p:nvPr/>
        </p:nvSpPr>
        <p:spPr>
          <a:xfrm>
            <a:off x="4134809" y="5421083"/>
            <a:ext cx="3758710" cy="1200329"/>
          </a:xfrm>
          <a:prstGeom prst="rect">
            <a:avLst/>
          </a:prstGeom>
          <a:noFill/>
        </p:spPr>
        <p:txBody>
          <a:bodyPr wrap="square" rtlCol="0">
            <a:spAutoFit/>
          </a:bodyPr>
          <a:lstStyle/>
          <a:p>
            <a:pPr algn="ctr"/>
            <a:r>
              <a:rPr lang="en-US" sz="3600" dirty="0" smtClean="0">
                <a:hlinkClick r:id="rId4"/>
              </a:rPr>
              <a:t>See Cardinal’s Corner Blog Post.</a:t>
            </a:r>
            <a:endParaRPr lang="en-US" sz="3600" dirty="0"/>
          </a:p>
        </p:txBody>
      </p:sp>
    </p:spTree>
    <p:extLst>
      <p:ext uri="{BB962C8B-B14F-4D97-AF65-F5344CB8AC3E}">
        <p14:creationId xmlns:p14="http://schemas.microsoft.com/office/powerpoint/2010/main" val="274740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0253" y="220002"/>
            <a:ext cx="679384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What will we do today?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Oval 4"/>
          <p:cNvSpPr/>
          <p:nvPr/>
        </p:nvSpPr>
        <p:spPr>
          <a:xfrm>
            <a:off x="1391478" y="1151209"/>
            <a:ext cx="804478" cy="86677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1</a:t>
            </a:r>
            <a:endParaRPr lang="en-US" sz="8000" dirty="0">
              <a:latin typeface="Aharoni" panose="02010803020104030203" pitchFamily="2" charset="-79"/>
              <a:cs typeface="Aharoni" panose="02010803020104030203" pitchFamily="2" charset="-79"/>
            </a:endParaRPr>
          </a:p>
        </p:txBody>
      </p:sp>
      <p:sp>
        <p:nvSpPr>
          <p:cNvPr id="6" name="Oval 5"/>
          <p:cNvSpPr/>
          <p:nvPr/>
        </p:nvSpPr>
        <p:spPr>
          <a:xfrm>
            <a:off x="3994079" y="123626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2</a:t>
            </a:r>
            <a:endParaRPr lang="en-US" sz="8000" dirty="0">
              <a:latin typeface="Aharoni" panose="02010803020104030203" pitchFamily="2" charset="-79"/>
              <a:cs typeface="Aharoni" panose="02010803020104030203" pitchFamily="2" charset="-79"/>
            </a:endParaRPr>
          </a:p>
        </p:txBody>
      </p:sp>
      <p:sp>
        <p:nvSpPr>
          <p:cNvPr id="7" name="Oval 6"/>
          <p:cNvSpPr/>
          <p:nvPr/>
        </p:nvSpPr>
        <p:spPr>
          <a:xfrm>
            <a:off x="7129417" y="1253925"/>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Aharoni" panose="02010803020104030203" pitchFamily="2" charset="-79"/>
                <a:cs typeface="Aharoni" panose="02010803020104030203" pitchFamily="2" charset="-79"/>
              </a:rPr>
              <a:t>3</a:t>
            </a:r>
          </a:p>
        </p:txBody>
      </p:sp>
      <p:sp>
        <p:nvSpPr>
          <p:cNvPr id="8" name="Oval 7"/>
          <p:cNvSpPr/>
          <p:nvPr/>
        </p:nvSpPr>
        <p:spPr>
          <a:xfrm>
            <a:off x="10240734" y="1282438"/>
            <a:ext cx="819808" cy="96169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latin typeface="Aharoni" panose="02010803020104030203" pitchFamily="2" charset="-79"/>
                <a:cs typeface="Aharoni" panose="02010803020104030203" pitchFamily="2" charset="-79"/>
              </a:rPr>
              <a:t>4</a:t>
            </a:r>
            <a:endParaRPr lang="en-US" sz="8000" dirty="0">
              <a:latin typeface="Aharoni" panose="02010803020104030203" pitchFamily="2" charset="-79"/>
              <a:cs typeface="Aharoni" panose="02010803020104030203" pitchFamily="2" charset="-79"/>
            </a:endParaRPr>
          </a:p>
        </p:txBody>
      </p:sp>
      <p:sp>
        <p:nvSpPr>
          <p:cNvPr id="12" name="Right Arrow 11"/>
          <p:cNvSpPr/>
          <p:nvPr/>
        </p:nvSpPr>
        <p:spPr>
          <a:xfrm>
            <a:off x="5985372"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793" y="4258935"/>
            <a:ext cx="2743200" cy="923330"/>
          </a:xfrm>
          <a:prstGeom prst="rect">
            <a:avLst/>
          </a:prstGeom>
          <a:noFill/>
        </p:spPr>
        <p:txBody>
          <a:bodyPr wrap="square" rtlCol="0">
            <a:spAutoFit/>
          </a:bodyPr>
          <a:lstStyle/>
          <a:p>
            <a:pPr algn="ctr"/>
            <a:r>
              <a:rPr lang="en-US" b="1" dirty="0" smtClean="0"/>
              <a:t>Write</a:t>
            </a:r>
            <a:r>
              <a:rPr lang="en-US" dirty="0" smtClean="0"/>
              <a:t> down the LOs and today’s keywords in your COPY BOOK and GLOSSARY</a:t>
            </a:r>
            <a:endParaRPr lang="en-US" dirty="0"/>
          </a:p>
        </p:txBody>
      </p:sp>
      <p:sp>
        <p:nvSpPr>
          <p:cNvPr id="14" name="TextBox 13"/>
          <p:cNvSpPr txBox="1"/>
          <p:nvPr/>
        </p:nvSpPr>
        <p:spPr>
          <a:xfrm>
            <a:off x="3242172" y="4532707"/>
            <a:ext cx="2743200" cy="646331"/>
          </a:xfrm>
          <a:prstGeom prst="rect">
            <a:avLst/>
          </a:prstGeom>
          <a:noFill/>
        </p:spPr>
        <p:txBody>
          <a:bodyPr wrap="square" rtlCol="0">
            <a:spAutoFit/>
          </a:bodyPr>
          <a:lstStyle/>
          <a:p>
            <a:pPr algn="ctr"/>
            <a:r>
              <a:rPr lang="en-US" b="1" dirty="0" smtClean="0"/>
              <a:t>Listen</a:t>
            </a:r>
            <a:r>
              <a:rPr lang="en-US" dirty="0" smtClean="0"/>
              <a:t> to the explanation of Globalization’s negatives</a:t>
            </a:r>
            <a:endParaRPr lang="en-US" dirty="0"/>
          </a:p>
        </p:txBody>
      </p:sp>
      <p:pic>
        <p:nvPicPr>
          <p:cNvPr id="1026" name="Picture 2" descr="Icon, Symbol, Pen, Pencil, Design, Art, Stroke,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44" y="5488527"/>
            <a:ext cx="1142994" cy="114299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412720" y="4347130"/>
            <a:ext cx="2743200" cy="369332"/>
          </a:xfrm>
          <a:prstGeom prst="rect">
            <a:avLst/>
          </a:prstGeom>
          <a:noFill/>
        </p:spPr>
        <p:txBody>
          <a:bodyPr wrap="square" rtlCol="0">
            <a:spAutoFit/>
          </a:bodyPr>
          <a:lstStyle/>
          <a:p>
            <a:pPr algn="ctr"/>
            <a:r>
              <a:rPr lang="en-US" b="1" dirty="0" smtClean="0"/>
              <a:t>Complete</a:t>
            </a:r>
            <a:r>
              <a:rPr lang="en-US" dirty="0" smtClean="0"/>
              <a:t> the cloze activity.</a:t>
            </a:r>
            <a:endParaRPr lang="en-US" b="1" dirty="0"/>
          </a:p>
        </p:txBody>
      </p:sp>
      <p:sp>
        <p:nvSpPr>
          <p:cNvPr id="21" name="TextBox 20"/>
          <p:cNvSpPr txBox="1"/>
          <p:nvPr/>
        </p:nvSpPr>
        <p:spPr>
          <a:xfrm>
            <a:off x="9613293" y="4394208"/>
            <a:ext cx="2397875" cy="646331"/>
          </a:xfrm>
          <a:prstGeom prst="rect">
            <a:avLst/>
          </a:prstGeom>
          <a:noFill/>
        </p:spPr>
        <p:txBody>
          <a:bodyPr wrap="square" rtlCol="0">
            <a:spAutoFit/>
          </a:bodyPr>
          <a:lstStyle/>
          <a:p>
            <a:pPr algn="ctr"/>
            <a:r>
              <a:rPr lang="en-US" b="1" dirty="0" smtClean="0"/>
              <a:t>Find</a:t>
            </a:r>
            <a:r>
              <a:rPr lang="en-US" dirty="0" smtClean="0"/>
              <a:t> the keywords in the reward activity.</a:t>
            </a:r>
            <a:endParaRPr lang="en-US" b="1" dirty="0"/>
          </a:p>
        </p:txBody>
      </p:sp>
      <p:pic>
        <p:nvPicPr>
          <p:cNvPr id="22" name="Picture 2" descr="Icon, Symbol, Pen, Pencil, Design, Art, Stroke, 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2823" y="5399582"/>
            <a:ext cx="1142994" cy="1142994"/>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a:xfrm>
            <a:off x="2730133" y="2852954"/>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9155920" y="2879799"/>
            <a:ext cx="487134" cy="57367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2" descr="Image result for chrom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3"/>
          <a:srcRect l="56412" t="31250" r="329" b="18420"/>
          <a:stretch/>
        </p:blipFill>
        <p:spPr>
          <a:xfrm>
            <a:off x="4004684" y="5475504"/>
            <a:ext cx="991285" cy="865002"/>
          </a:xfrm>
          <a:prstGeom prst="rect">
            <a:avLst/>
          </a:prstGeom>
        </p:spPr>
      </p:pic>
      <p:pic>
        <p:nvPicPr>
          <p:cNvPr id="10" name="Picture 9"/>
          <p:cNvPicPr>
            <a:picLocks noChangeAspect="1"/>
          </p:cNvPicPr>
          <p:nvPr/>
        </p:nvPicPr>
        <p:blipFill rotWithShape="1">
          <a:blip r:embed="rId4"/>
          <a:srcRect l="66380" t="47306" r="18265" b="32867"/>
          <a:stretch/>
        </p:blipFill>
        <p:spPr>
          <a:xfrm>
            <a:off x="10317154" y="5488527"/>
            <a:ext cx="911586" cy="882799"/>
          </a:xfrm>
          <a:prstGeom prst="rect">
            <a:avLst/>
          </a:prstGeom>
        </p:spPr>
      </p:pic>
      <p:pic>
        <p:nvPicPr>
          <p:cNvPr id="25" name="Picture 24"/>
          <p:cNvPicPr>
            <a:picLocks noChangeAspect="1"/>
          </p:cNvPicPr>
          <p:nvPr/>
        </p:nvPicPr>
        <p:blipFill rotWithShape="1">
          <a:blip r:embed="rId5"/>
          <a:srcRect l="28125" t="15886" r="28906" b="8593"/>
          <a:stretch/>
        </p:blipFill>
        <p:spPr>
          <a:xfrm>
            <a:off x="10240734" y="2637579"/>
            <a:ext cx="1176040" cy="1550234"/>
          </a:xfrm>
          <a:prstGeom prst="rect">
            <a:avLst/>
          </a:prstGeom>
          <a:ln w="28575">
            <a:solidFill>
              <a:schemeClr val="tx1"/>
            </a:solidFill>
          </a:ln>
        </p:spPr>
      </p:pic>
      <p:pic>
        <p:nvPicPr>
          <p:cNvPr id="15" name="Picture 14"/>
          <p:cNvPicPr>
            <a:picLocks noChangeAspect="1"/>
          </p:cNvPicPr>
          <p:nvPr/>
        </p:nvPicPr>
        <p:blipFill rotWithShape="1">
          <a:blip r:embed="rId6"/>
          <a:srcRect l="27930" t="31250" r="9766" b="20052"/>
          <a:stretch/>
        </p:blipFill>
        <p:spPr>
          <a:xfrm>
            <a:off x="6622159" y="2576866"/>
            <a:ext cx="2437200" cy="1428704"/>
          </a:xfrm>
          <a:prstGeom prst="rect">
            <a:avLst/>
          </a:prstGeom>
          <a:ln w="28575">
            <a:solidFill>
              <a:schemeClr val="tx1"/>
            </a:solidFill>
          </a:ln>
        </p:spPr>
      </p:pic>
      <p:pic>
        <p:nvPicPr>
          <p:cNvPr id="2" name="Picture 1"/>
          <p:cNvPicPr>
            <a:picLocks noChangeAspect="1"/>
          </p:cNvPicPr>
          <p:nvPr/>
        </p:nvPicPr>
        <p:blipFill rotWithShape="1">
          <a:blip r:embed="rId7"/>
          <a:srcRect l="23384" t="28772" r="3394" b="16056"/>
          <a:stretch/>
        </p:blipFill>
        <p:spPr>
          <a:xfrm>
            <a:off x="277456" y="2444112"/>
            <a:ext cx="2340291" cy="1322549"/>
          </a:xfrm>
          <a:prstGeom prst="rect">
            <a:avLst/>
          </a:prstGeom>
          <a:ln w="12700">
            <a:solidFill>
              <a:schemeClr val="tx1"/>
            </a:solidFill>
          </a:ln>
        </p:spPr>
      </p:pic>
      <p:pic>
        <p:nvPicPr>
          <p:cNvPr id="16" name="Picture 15"/>
          <p:cNvPicPr>
            <a:picLocks noChangeAspect="1"/>
          </p:cNvPicPr>
          <p:nvPr/>
        </p:nvPicPr>
        <p:blipFill rotWithShape="1">
          <a:blip r:embed="rId8"/>
          <a:srcRect l="2048" t="22737" r="84213" b="29634"/>
          <a:stretch/>
        </p:blipFill>
        <p:spPr>
          <a:xfrm>
            <a:off x="4056948" y="2376836"/>
            <a:ext cx="756939" cy="1968042"/>
          </a:xfrm>
          <a:prstGeom prst="rect">
            <a:avLst/>
          </a:prstGeom>
          <a:ln w="28575">
            <a:solidFill>
              <a:schemeClr val="tx1"/>
            </a:solidFill>
          </a:ln>
        </p:spPr>
      </p:pic>
    </p:spTree>
    <p:extLst>
      <p:ext uri="{BB962C8B-B14F-4D97-AF65-F5344CB8AC3E}">
        <p14:creationId xmlns:p14="http://schemas.microsoft.com/office/powerpoint/2010/main" val="553449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101"/>
            <a:ext cx="10576034" cy="1359009"/>
          </a:xfrm>
        </p:spPr>
        <p:txBody>
          <a:bodyPr>
            <a:noAutofit/>
          </a:bodyPr>
          <a:lstStyle/>
          <a:p>
            <a:pPr marL="457200" indent="-457200"/>
            <a:r>
              <a:rPr lang="en-US" sz="3200" dirty="0"/>
              <a:t>I can describe </a:t>
            </a:r>
            <a:r>
              <a:rPr lang="en-US" sz="3200" dirty="0" smtClean="0"/>
              <a:t>some negatives of globalization.</a:t>
            </a:r>
            <a:endParaRPr lang="en-US" sz="3200" dirty="0"/>
          </a:p>
          <a:p>
            <a:pPr marL="457200" indent="-457200"/>
            <a:r>
              <a:rPr lang="en-US" sz="3200"/>
              <a:t>I </a:t>
            </a:r>
            <a:r>
              <a:rPr lang="en-US" sz="3200" smtClean="0"/>
              <a:t>will </a:t>
            </a:r>
            <a:r>
              <a:rPr lang="en-US" sz="3200" dirty="0" smtClean="0"/>
              <a:t>explain how these can cause problems.</a:t>
            </a:r>
            <a:endParaRPr lang="en-US" sz="3200" dirty="0"/>
          </a:p>
        </p:txBody>
      </p:sp>
      <p:sp>
        <p:nvSpPr>
          <p:cNvPr id="5" name="TextBox 4"/>
          <p:cNvSpPr txBox="1"/>
          <p:nvPr/>
        </p:nvSpPr>
        <p:spPr>
          <a:xfrm>
            <a:off x="838200" y="261881"/>
            <a:ext cx="5171089"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Wednesday, March 21, 2018</a:t>
            </a:fld>
            <a:endParaRPr lang="en-US" sz="2000" dirty="0">
              <a:solidFill>
                <a:schemeClr val="tx1"/>
              </a:solidFill>
            </a:endParaRPr>
          </a:p>
        </p:txBody>
      </p:sp>
      <p:sp>
        <p:nvSpPr>
          <p:cNvPr id="8" name="TextBox 7"/>
          <p:cNvSpPr txBox="1"/>
          <p:nvPr/>
        </p:nvSpPr>
        <p:spPr>
          <a:xfrm>
            <a:off x="517024" y="1964015"/>
            <a:ext cx="11569567"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Keywords: Match them up and write them down! – 3 key words.</a:t>
            </a:r>
            <a:endParaRPr lang="en-US" sz="2800" u="sng" dirty="0">
              <a:latin typeface="Aharoni" panose="02010803020104030203" pitchFamily="2" charset="-79"/>
              <a:cs typeface="Aharoni" panose="02010803020104030203" pitchFamily="2" charset="-79"/>
            </a:endParaRPr>
          </a:p>
        </p:txBody>
      </p:sp>
      <p:sp>
        <p:nvSpPr>
          <p:cNvPr id="10" name="Rounded Rectangle 9"/>
          <p:cNvSpPr/>
          <p:nvPr/>
        </p:nvSpPr>
        <p:spPr>
          <a:xfrm>
            <a:off x="2977693" y="2654371"/>
            <a:ext cx="2651551" cy="727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Unemployed</a:t>
            </a:r>
            <a:endParaRPr lang="en-US" sz="3600" dirty="0">
              <a:solidFill>
                <a:schemeClr val="tx1"/>
              </a:solidFill>
            </a:endParaRPr>
          </a:p>
        </p:txBody>
      </p:sp>
      <p:sp>
        <p:nvSpPr>
          <p:cNvPr id="11" name="Rounded Rectangle 10"/>
          <p:cNvSpPr/>
          <p:nvPr/>
        </p:nvSpPr>
        <p:spPr>
          <a:xfrm>
            <a:off x="6563351" y="3908855"/>
            <a:ext cx="2635786" cy="687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Outsourcing</a:t>
            </a:r>
            <a:endParaRPr lang="en-US" sz="3600" dirty="0">
              <a:solidFill>
                <a:schemeClr val="tx1"/>
              </a:solidFill>
            </a:endParaRPr>
          </a:p>
        </p:txBody>
      </p:sp>
      <p:sp>
        <p:nvSpPr>
          <p:cNvPr id="13" name="Rounded Rectangle 12"/>
          <p:cNvSpPr/>
          <p:nvPr/>
        </p:nvSpPr>
        <p:spPr>
          <a:xfrm>
            <a:off x="9431874" y="3889133"/>
            <a:ext cx="2356946" cy="7169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8" name="Rounded Rectangle 17"/>
          <p:cNvSpPr/>
          <p:nvPr/>
        </p:nvSpPr>
        <p:spPr>
          <a:xfrm>
            <a:off x="3235206" y="4896451"/>
            <a:ext cx="2356946" cy="709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2" name="Rounded Rectangle 21"/>
          <p:cNvSpPr/>
          <p:nvPr/>
        </p:nvSpPr>
        <p:spPr>
          <a:xfrm>
            <a:off x="493681" y="4879465"/>
            <a:ext cx="2569779" cy="687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Retraining</a:t>
            </a:r>
            <a:endParaRPr lang="en-US" sz="3600" dirty="0">
              <a:solidFill>
                <a:schemeClr val="tx1"/>
              </a:solidFill>
            </a:endParaRPr>
          </a:p>
        </p:txBody>
      </p:sp>
      <p:sp>
        <p:nvSpPr>
          <p:cNvPr id="23" name="Rounded Rectangle 22"/>
          <p:cNvSpPr/>
          <p:nvPr/>
        </p:nvSpPr>
        <p:spPr>
          <a:xfrm>
            <a:off x="422788" y="2667330"/>
            <a:ext cx="2356946" cy="709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9" name="Rounded Rectangle 28"/>
          <p:cNvSpPr/>
          <p:nvPr/>
        </p:nvSpPr>
        <p:spPr>
          <a:xfrm>
            <a:off x="422788" y="3851669"/>
            <a:ext cx="5907826" cy="799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When someone losses their job because the company they worked for shuts down.</a:t>
            </a:r>
            <a:endParaRPr lang="en-US" sz="2400" dirty="0"/>
          </a:p>
        </p:txBody>
      </p:sp>
      <p:sp>
        <p:nvSpPr>
          <p:cNvPr id="30" name="Rounded Rectangle 29"/>
          <p:cNvSpPr/>
          <p:nvPr/>
        </p:nvSpPr>
        <p:spPr>
          <a:xfrm>
            <a:off x="5859011" y="2626799"/>
            <a:ext cx="5929809" cy="1037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When someone has to learn new skills to find different work if they are unemployed.</a:t>
            </a:r>
            <a:endParaRPr lang="en-US" sz="2400" dirty="0"/>
          </a:p>
        </p:txBody>
      </p:sp>
      <p:sp>
        <p:nvSpPr>
          <p:cNvPr id="31" name="Rounded Rectangle 30"/>
          <p:cNvSpPr/>
          <p:nvPr/>
        </p:nvSpPr>
        <p:spPr>
          <a:xfrm>
            <a:off x="5782593" y="4745653"/>
            <a:ext cx="6136137" cy="944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When companies move jobs to a different country because they can pay lower wages.</a:t>
            </a:r>
            <a:endParaRPr lang="en-US" sz="2400" dirty="0"/>
          </a:p>
        </p:txBody>
      </p:sp>
      <p:sp>
        <p:nvSpPr>
          <p:cNvPr id="32" name="TextBox 31"/>
          <p:cNvSpPr txBox="1"/>
          <p:nvPr/>
        </p:nvSpPr>
        <p:spPr>
          <a:xfrm>
            <a:off x="422788" y="5916530"/>
            <a:ext cx="11640460" cy="954107"/>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Finished? Can you think of any examples of jobs that might have moved from rich countries to poorer countries?</a:t>
            </a:r>
            <a:endParaRPr lang="en-US" sz="2800" dirty="0">
              <a:latin typeface="Aharoni" panose="02010803020104030203" pitchFamily="2" charset="-79"/>
              <a:cs typeface="Aharoni" panose="02010803020104030203" pitchFamily="2" charset="-79"/>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rotWithShape="1">
          <a:blip r:embed="rId2"/>
          <a:srcRect l="55388" t="33944" r="8243" b="23599"/>
          <a:stretch/>
        </p:blipFill>
        <p:spPr>
          <a:xfrm>
            <a:off x="3956626" y="4978350"/>
            <a:ext cx="693683" cy="607358"/>
          </a:xfrm>
          <a:prstGeom prst="rect">
            <a:avLst/>
          </a:prstGeom>
        </p:spPr>
      </p:pic>
      <p:pic>
        <p:nvPicPr>
          <p:cNvPr id="14" name="Picture 13"/>
          <p:cNvPicPr>
            <a:picLocks noChangeAspect="1"/>
          </p:cNvPicPr>
          <p:nvPr/>
        </p:nvPicPr>
        <p:blipFill rotWithShape="1">
          <a:blip r:embed="rId3"/>
          <a:srcRect l="57813" t="42134" r="10506" b="27909"/>
          <a:stretch/>
        </p:blipFill>
        <p:spPr>
          <a:xfrm>
            <a:off x="1088882" y="2686478"/>
            <a:ext cx="897574" cy="636546"/>
          </a:xfrm>
          <a:prstGeom prst="rect">
            <a:avLst/>
          </a:prstGeom>
        </p:spPr>
      </p:pic>
      <p:pic>
        <p:nvPicPr>
          <p:cNvPr id="15" name="Picture 14"/>
          <p:cNvPicPr>
            <a:picLocks noChangeAspect="1"/>
          </p:cNvPicPr>
          <p:nvPr/>
        </p:nvPicPr>
        <p:blipFill rotWithShape="1">
          <a:blip r:embed="rId4"/>
          <a:srcRect l="64764" t="37607" r="15355" b="19289"/>
          <a:stretch/>
        </p:blipFill>
        <p:spPr>
          <a:xfrm>
            <a:off x="10402110" y="3928897"/>
            <a:ext cx="416473" cy="677192"/>
          </a:xfrm>
          <a:prstGeom prst="rect">
            <a:avLst/>
          </a:prstGeom>
        </p:spPr>
      </p:pic>
    </p:spTree>
    <p:extLst>
      <p:ext uri="{BB962C8B-B14F-4D97-AF65-F5344CB8AC3E}">
        <p14:creationId xmlns:p14="http://schemas.microsoft.com/office/powerpoint/2010/main" val="3070867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5101"/>
            <a:ext cx="10576034" cy="1359009"/>
          </a:xfrm>
        </p:spPr>
        <p:txBody>
          <a:bodyPr>
            <a:noAutofit/>
          </a:bodyPr>
          <a:lstStyle/>
          <a:p>
            <a:pPr marL="457200" indent="-457200"/>
            <a:r>
              <a:rPr lang="en-US" sz="3200" dirty="0"/>
              <a:t>I can describe </a:t>
            </a:r>
            <a:r>
              <a:rPr lang="en-US" sz="3200" dirty="0" smtClean="0"/>
              <a:t>some negatives of globalization.</a:t>
            </a:r>
            <a:endParaRPr lang="en-US" sz="3200" dirty="0"/>
          </a:p>
          <a:p>
            <a:pPr marL="457200" indent="-457200"/>
            <a:r>
              <a:rPr lang="en-US" sz="3200"/>
              <a:t>I </a:t>
            </a:r>
            <a:r>
              <a:rPr lang="en-US" sz="3200" smtClean="0"/>
              <a:t>will </a:t>
            </a:r>
            <a:r>
              <a:rPr lang="en-US" sz="3200" dirty="0" smtClean="0"/>
              <a:t>explain how these can cause problems.</a:t>
            </a:r>
            <a:endParaRPr lang="en-US" sz="3200" dirty="0"/>
          </a:p>
        </p:txBody>
      </p:sp>
      <p:sp>
        <p:nvSpPr>
          <p:cNvPr id="5" name="TextBox 4"/>
          <p:cNvSpPr txBox="1"/>
          <p:nvPr/>
        </p:nvSpPr>
        <p:spPr>
          <a:xfrm>
            <a:off x="838200" y="261881"/>
            <a:ext cx="5171089"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Learning Objectives:</a:t>
            </a:r>
            <a:endParaRPr lang="en-US" sz="2800" u="sng" dirty="0">
              <a:latin typeface="Aharoni" panose="02010803020104030203" pitchFamily="2" charset="-79"/>
              <a:cs typeface="Aharoni" panose="02010803020104030203" pitchFamily="2" charset="-79"/>
            </a:endParaRPr>
          </a:p>
        </p:txBody>
      </p:sp>
      <p:sp>
        <p:nvSpPr>
          <p:cNvPr id="7" name="Date Placeholder 6"/>
          <p:cNvSpPr>
            <a:spLocks noGrp="1"/>
          </p:cNvSpPr>
          <p:nvPr>
            <p:ph type="dt" sz="half" idx="10"/>
          </p:nvPr>
        </p:nvSpPr>
        <p:spPr>
          <a:xfrm>
            <a:off x="8812924" y="231103"/>
            <a:ext cx="3250324" cy="369332"/>
          </a:xfrm>
        </p:spPr>
        <p:txBody>
          <a:bodyPr/>
          <a:lstStyle/>
          <a:p>
            <a:fld id="{5228E89D-FD74-47B5-AE0F-87B3F5E8E196}" type="datetime2">
              <a:rPr lang="en-US" sz="2000" smtClean="0">
                <a:solidFill>
                  <a:schemeClr val="tx1"/>
                </a:solidFill>
              </a:rPr>
              <a:t>Wednesday, March 21, 2018</a:t>
            </a:fld>
            <a:endParaRPr lang="en-US" sz="2000" dirty="0">
              <a:solidFill>
                <a:schemeClr val="tx1"/>
              </a:solidFill>
            </a:endParaRPr>
          </a:p>
        </p:txBody>
      </p:sp>
      <p:sp>
        <p:nvSpPr>
          <p:cNvPr id="8" name="TextBox 7"/>
          <p:cNvSpPr txBox="1"/>
          <p:nvPr/>
        </p:nvSpPr>
        <p:spPr>
          <a:xfrm>
            <a:off x="517024" y="1964015"/>
            <a:ext cx="11569567" cy="523220"/>
          </a:xfrm>
          <a:prstGeom prst="rect">
            <a:avLst/>
          </a:prstGeom>
          <a:noFill/>
        </p:spPr>
        <p:txBody>
          <a:bodyPr wrap="square" rtlCol="0">
            <a:spAutoFit/>
          </a:bodyPr>
          <a:lstStyle/>
          <a:p>
            <a:r>
              <a:rPr lang="en-US" sz="2800" u="sng" dirty="0" smtClean="0">
                <a:latin typeface="Aharoni" panose="02010803020104030203" pitchFamily="2" charset="-79"/>
                <a:cs typeface="Aharoni" panose="02010803020104030203" pitchFamily="2" charset="-79"/>
              </a:rPr>
              <a:t>Keywords: Match them up and write them down! – 3 key words.</a:t>
            </a:r>
            <a:endParaRPr lang="en-US" sz="2800" u="sng" dirty="0">
              <a:latin typeface="Aharoni" panose="02010803020104030203" pitchFamily="2" charset="-79"/>
              <a:cs typeface="Aharoni" panose="02010803020104030203" pitchFamily="2" charset="-79"/>
            </a:endParaRPr>
          </a:p>
        </p:txBody>
      </p:sp>
      <p:sp>
        <p:nvSpPr>
          <p:cNvPr id="10" name="Rounded Rectangle 9"/>
          <p:cNvSpPr/>
          <p:nvPr/>
        </p:nvSpPr>
        <p:spPr>
          <a:xfrm>
            <a:off x="2977693" y="2654371"/>
            <a:ext cx="2651551" cy="7274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Unemployed</a:t>
            </a:r>
            <a:endParaRPr lang="en-US" sz="3600" dirty="0">
              <a:solidFill>
                <a:schemeClr val="tx1"/>
              </a:solidFill>
            </a:endParaRPr>
          </a:p>
        </p:txBody>
      </p:sp>
      <p:sp>
        <p:nvSpPr>
          <p:cNvPr id="11" name="Rounded Rectangle 10"/>
          <p:cNvSpPr/>
          <p:nvPr/>
        </p:nvSpPr>
        <p:spPr>
          <a:xfrm>
            <a:off x="6563351" y="3908855"/>
            <a:ext cx="2635786" cy="68786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Outsourcing</a:t>
            </a:r>
            <a:endParaRPr lang="en-US" sz="3600" dirty="0">
              <a:solidFill>
                <a:schemeClr val="tx1"/>
              </a:solidFill>
            </a:endParaRPr>
          </a:p>
        </p:txBody>
      </p:sp>
      <p:sp>
        <p:nvSpPr>
          <p:cNvPr id="13" name="Rounded Rectangle 12"/>
          <p:cNvSpPr/>
          <p:nvPr/>
        </p:nvSpPr>
        <p:spPr>
          <a:xfrm>
            <a:off x="9431874" y="3889133"/>
            <a:ext cx="2356946" cy="7169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18" name="Rounded Rectangle 17"/>
          <p:cNvSpPr/>
          <p:nvPr/>
        </p:nvSpPr>
        <p:spPr>
          <a:xfrm>
            <a:off x="3235206" y="4896451"/>
            <a:ext cx="2356946" cy="7094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2" name="Rounded Rectangle 21"/>
          <p:cNvSpPr/>
          <p:nvPr/>
        </p:nvSpPr>
        <p:spPr>
          <a:xfrm>
            <a:off x="493681" y="4879465"/>
            <a:ext cx="2569779" cy="68786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Retraining</a:t>
            </a:r>
            <a:endParaRPr lang="en-US" sz="3600" dirty="0">
              <a:solidFill>
                <a:schemeClr val="tx1"/>
              </a:solidFill>
            </a:endParaRPr>
          </a:p>
        </p:txBody>
      </p:sp>
      <p:sp>
        <p:nvSpPr>
          <p:cNvPr id="23" name="Rounded Rectangle 22"/>
          <p:cNvSpPr/>
          <p:nvPr/>
        </p:nvSpPr>
        <p:spPr>
          <a:xfrm>
            <a:off x="422788" y="2667330"/>
            <a:ext cx="2356946" cy="70947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29" name="Rounded Rectangle 28"/>
          <p:cNvSpPr/>
          <p:nvPr/>
        </p:nvSpPr>
        <p:spPr>
          <a:xfrm>
            <a:off x="422788" y="3851669"/>
            <a:ext cx="5907826" cy="79955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When someone losses their job because the company they worked for shuts down.</a:t>
            </a:r>
            <a:endParaRPr lang="en-US" sz="2400" dirty="0">
              <a:solidFill>
                <a:schemeClr val="tx1"/>
              </a:solidFill>
            </a:endParaRPr>
          </a:p>
        </p:txBody>
      </p:sp>
      <p:sp>
        <p:nvSpPr>
          <p:cNvPr id="30" name="Rounded Rectangle 29"/>
          <p:cNvSpPr/>
          <p:nvPr/>
        </p:nvSpPr>
        <p:spPr>
          <a:xfrm>
            <a:off x="5859011" y="2626799"/>
            <a:ext cx="5929809" cy="10371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When someone has to learn new skills to find different work if they are unemployed.</a:t>
            </a:r>
            <a:endParaRPr lang="en-US" sz="2400" dirty="0"/>
          </a:p>
        </p:txBody>
      </p:sp>
      <p:sp>
        <p:nvSpPr>
          <p:cNvPr id="31" name="Rounded Rectangle 30"/>
          <p:cNvSpPr/>
          <p:nvPr/>
        </p:nvSpPr>
        <p:spPr>
          <a:xfrm>
            <a:off x="5782593" y="4745653"/>
            <a:ext cx="6136137" cy="9447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When companies move jobs to a different country because they can pay lower wages.</a:t>
            </a:r>
            <a:endParaRPr lang="en-US" sz="2400" dirty="0"/>
          </a:p>
        </p:txBody>
      </p:sp>
      <p:sp>
        <p:nvSpPr>
          <p:cNvPr id="32" name="TextBox 31"/>
          <p:cNvSpPr txBox="1"/>
          <p:nvPr/>
        </p:nvSpPr>
        <p:spPr>
          <a:xfrm>
            <a:off x="422788" y="5916530"/>
            <a:ext cx="11640460" cy="954107"/>
          </a:xfrm>
          <a:prstGeom prst="rect">
            <a:avLst/>
          </a:prstGeom>
          <a:noFill/>
        </p:spPr>
        <p:txBody>
          <a:bodyPr wrap="square" rtlCol="0">
            <a:spAutoFit/>
          </a:bodyPr>
          <a:lstStyle/>
          <a:p>
            <a:r>
              <a:rPr lang="en-US" sz="2800" dirty="0" smtClean="0">
                <a:latin typeface="Aharoni" panose="02010803020104030203" pitchFamily="2" charset="-79"/>
                <a:cs typeface="Aharoni" panose="02010803020104030203" pitchFamily="2" charset="-79"/>
              </a:rPr>
              <a:t>Finished? Can you think of any examples of jobs that might have moved from rich countries to poorer countries?</a:t>
            </a:r>
            <a:endParaRPr lang="en-US" sz="2800" dirty="0">
              <a:latin typeface="Aharoni" panose="02010803020104030203" pitchFamily="2" charset="-79"/>
              <a:cs typeface="Aharoni" panose="02010803020104030203" pitchFamily="2" charset="-79"/>
            </a:endParaRPr>
          </a:p>
        </p:txBody>
      </p:sp>
      <p:sp>
        <p:nvSpPr>
          <p:cNvPr id="2" name="AutoShape 2" descr="People Trading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rotWithShape="1">
          <a:blip r:embed="rId2"/>
          <a:srcRect l="55388" t="33944" r="8243" b="23599"/>
          <a:stretch/>
        </p:blipFill>
        <p:spPr>
          <a:xfrm>
            <a:off x="3956626" y="4978350"/>
            <a:ext cx="693683" cy="607358"/>
          </a:xfrm>
          <a:prstGeom prst="rect">
            <a:avLst/>
          </a:prstGeom>
        </p:spPr>
      </p:pic>
      <p:pic>
        <p:nvPicPr>
          <p:cNvPr id="14" name="Picture 13"/>
          <p:cNvPicPr>
            <a:picLocks noChangeAspect="1"/>
          </p:cNvPicPr>
          <p:nvPr/>
        </p:nvPicPr>
        <p:blipFill rotWithShape="1">
          <a:blip r:embed="rId3"/>
          <a:srcRect l="57813" t="42134" r="10506" b="27909"/>
          <a:stretch/>
        </p:blipFill>
        <p:spPr>
          <a:xfrm>
            <a:off x="1088882" y="2686478"/>
            <a:ext cx="897574" cy="636546"/>
          </a:xfrm>
          <a:prstGeom prst="rect">
            <a:avLst/>
          </a:prstGeom>
          <a:solidFill>
            <a:srgbClr val="0070C0"/>
          </a:solidFill>
        </p:spPr>
      </p:pic>
      <p:pic>
        <p:nvPicPr>
          <p:cNvPr id="15" name="Picture 14"/>
          <p:cNvPicPr>
            <a:picLocks noChangeAspect="1"/>
          </p:cNvPicPr>
          <p:nvPr/>
        </p:nvPicPr>
        <p:blipFill rotWithShape="1">
          <a:blip r:embed="rId4"/>
          <a:srcRect l="64764" t="37607" r="15355" b="19289"/>
          <a:stretch/>
        </p:blipFill>
        <p:spPr>
          <a:xfrm>
            <a:off x="10402110" y="3928897"/>
            <a:ext cx="416473" cy="677192"/>
          </a:xfrm>
          <a:prstGeom prst="rect">
            <a:avLst/>
          </a:prstGeom>
        </p:spPr>
      </p:pic>
    </p:spTree>
    <p:extLst>
      <p:ext uri="{BB962C8B-B14F-4D97-AF65-F5344CB8AC3E}">
        <p14:creationId xmlns:p14="http://schemas.microsoft.com/office/powerpoint/2010/main" val="2523623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284922" y="2055892"/>
            <a:ext cx="4089023" cy="2721059"/>
          </a:xfrm>
          <a:prstGeom prst="rect">
            <a:avLst/>
          </a:prstGeom>
          <a:ln w="9525">
            <a:solidFill>
              <a:schemeClr val="tx1"/>
            </a:solidFill>
          </a:ln>
        </p:spPr>
      </p:pic>
      <p:sp>
        <p:nvSpPr>
          <p:cNvPr id="4" name="TextBox 3"/>
          <p:cNvSpPr txBox="1"/>
          <p:nvPr/>
        </p:nvSpPr>
        <p:spPr>
          <a:xfrm>
            <a:off x="1815239" y="7937"/>
            <a:ext cx="8842250" cy="1323439"/>
          </a:xfrm>
          <a:prstGeom prst="rect">
            <a:avLst/>
          </a:prstGeom>
          <a:noFill/>
        </p:spPr>
        <p:txBody>
          <a:bodyPr wrap="square" rtlCol="0">
            <a:spAutoFit/>
          </a:bodyPr>
          <a:lstStyle/>
          <a:p>
            <a:pPr algn="ctr"/>
            <a:r>
              <a:rPr lang="en-US" sz="4000" u="sng" dirty="0" smtClean="0"/>
              <a:t>Why would a clothing company move their factory from Britain to Bangladesh??</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modern british textile factory"/>
          <p:cNvPicPr>
            <a:picLocks noChangeAspect="1" noChangeArrowheads="1"/>
          </p:cNvPicPr>
          <p:nvPr/>
        </p:nvPicPr>
        <p:blipFill rotWithShape="1">
          <a:blip r:embed="rId3">
            <a:extLst>
              <a:ext uri="{28A0092B-C50C-407E-A947-70E740481C1C}">
                <a14:useLocalDpi xmlns:a14="http://schemas.microsoft.com/office/drawing/2010/main" val="0"/>
              </a:ext>
            </a:extLst>
          </a:blip>
          <a:srcRect b="6211"/>
          <a:stretch/>
        </p:blipFill>
        <p:spPr bwMode="auto">
          <a:xfrm>
            <a:off x="702112" y="1931439"/>
            <a:ext cx="3885883" cy="284551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07975" y="1592697"/>
            <a:ext cx="2009775" cy="1000125"/>
          </a:xfrm>
          <a:prstGeom prst="rect">
            <a:avLst/>
          </a:prstGeom>
          <a:ln w="12700">
            <a:solidFill>
              <a:schemeClr val="tx1"/>
            </a:solidFill>
          </a:ln>
        </p:spPr>
      </p:pic>
      <p:pic>
        <p:nvPicPr>
          <p:cNvPr id="10" name="Picture 9"/>
          <p:cNvPicPr>
            <a:picLocks noChangeAspect="1"/>
          </p:cNvPicPr>
          <p:nvPr/>
        </p:nvPicPr>
        <p:blipFill>
          <a:blip r:embed="rId5"/>
          <a:stretch>
            <a:fillRect/>
          </a:stretch>
        </p:blipFill>
        <p:spPr>
          <a:xfrm>
            <a:off x="6236363" y="1592697"/>
            <a:ext cx="2009775" cy="1038061"/>
          </a:xfrm>
          <a:prstGeom prst="rect">
            <a:avLst/>
          </a:prstGeom>
          <a:ln w="9525">
            <a:solidFill>
              <a:schemeClr val="tx1"/>
            </a:solidFill>
          </a:ln>
        </p:spPr>
      </p:pic>
      <p:sp>
        <p:nvSpPr>
          <p:cNvPr id="20" name="TextBox 19"/>
          <p:cNvSpPr txBox="1"/>
          <p:nvPr/>
        </p:nvSpPr>
        <p:spPr>
          <a:xfrm>
            <a:off x="702112" y="5053848"/>
            <a:ext cx="3340085" cy="923330"/>
          </a:xfrm>
          <a:prstGeom prst="rect">
            <a:avLst/>
          </a:prstGeom>
          <a:noFill/>
        </p:spPr>
        <p:txBody>
          <a:bodyPr wrap="square" rtlCol="0">
            <a:spAutoFit/>
          </a:bodyPr>
          <a:lstStyle/>
          <a:p>
            <a:pPr algn="ctr"/>
            <a:r>
              <a:rPr lang="en-US" dirty="0" smtClean="0"/>
              <a:t>BRITAIN:</a:t>
            </a:r>
          </a:p>
          <a:p>
            <a:pPr algn="ctr"/>
            <a:r>
              <a:rPr lang="en-US" dirty="0" smtClean="0"/>
              <a:t>AVERAGE WAGE</a:t>
            </a:r>
          </a:p>
          <a:p>
            <a:pPr algn="ctr"/>
            <a:r>
              <a:rPr lang="en-US" b="1" dirty="0" smtClean="0"/>
              <a:t> 135000AED </a:t>
            </a:r>
            <a:r>
              <a:rPr lang="en-US" dirty="0" smtClean="0"/>
              <a:t>a YEAR.</a:t>
            </a:r>
            <a:endParaRPr lang="en-US" dirty="0"/>
          </a:p>
        </p:txBody>
      </p:sp>
      <p:sp>
        <p:nvSpPr>
          <p:cNvPr id="22" name="TextBox 21"/>
          <p:cNvSpPr txBox="1"/>
          <p:nvPr/>
        </p:nvSpPr>
        <p:spPr>
          <a:xfrm>
            <a:off x="7659390" y="5039802"/>
            <a:ext cx="3340085" cy="923330"/>
          </a:xfrm>
          <a:prstGeom prst="rect">
            <a:avLst/>
          </a:prstGeom>
          <a:noFill/>
        </p:spPr>
        <p:txBody>
          <a:bodyPr wrap="square" rtlCol="0">
            <a:spAutoFit/>
          </a:bodyPr>
          <a:lstStyle/>
          <a:p>
            <a:pPr algn="ctr"/>
            <a:r>
              <a:rPr lang="en-US" dirty="0" smtClean="0"/>
              <a:t>BANGLADESH:</a:t>
            </a:r>
          </a:p>
          <a:p>
            <a:pPr algn="ctr"/>
            <a:r>
              <a:rPr lang="en-US" dirty="0" smtClean="0"/>
              <a:t>AVERAGE WAGE</a:t>
            </a:r>
          </a:p>
          <a:p>
            <a:pPr algn="ctr"/>
            <a:r>
              <a:rPr lang="en-US" b="1" dirty="0" smtClean="0"/>
              <a:t>3600AED</a:t>
            </a:r>
            <a:r>
              <a:rPr lang="en-US" dirty="0" smtClean="0"/>
              <a:t> a YEAR.</a:t>
            </a:r>
            <a:endParaRPr lang="en-US" dirty="0"/>
          </a:p>
        </p:txBody>
      </p:sp>
      <p:sp>
        <p:nvSpPr>
          <p:cNvPr id="29" name="TextBox 28"/>
          <p:cNvSpPr txBox="1"/>
          <p:nvPr/>
        </p:nvSpPr>
        <p:spPr>
          <a:xfrm>
            <a:off x="5483967" y="4315286"/>
            <a:ext cx="733653" cy="923330"/>
          </a:xfrm>
          <a:prstGeom prst="rect">
            <a:avLst/>
          </a:prstGeom>
          <a:noFill/>
        </p:spPr>
        <p:txBody>
          <a:bodyPr wrap="square" rtlCol="0">
            <a:spAutoFit/>
          </a:bodyPr>
          <a:lstStyle/>
          <a:p>
            <a:pPr algn="ctr"/>
            <a:r>
              <a:rPr lang="en-US" sz="5400" dirty="0" smtClean="0"/>
              <a:t>?</a:t>
            </a:r>
            <a:endParaRPr lang="en-US" sz="5400" dirty="0"/>
          </a:p>
        </p:txBody>
      </p:sp>
      <p:sp>
        <p:nvSpPr>
          <p:cNvPr id="31" name="Right Arrow 30"/>
          <p:cNvSpPr/>
          <p:nvPr/>
        </p:nvSpPr>
        <p:spPr>
          <a:xfrm>
            <a:off x="5015812" y="2919004"/>
            <a:ext cx="2097117" cy="10477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796495" y="6010636"/>
            <a:ext cx="8842250" cy="707886"/>
          </a:xfrm>
          <a:prstGeom prst="rect">
            <a:avLst/>
          </a:prstGeom>
          <a:noFill/>
        </p:spPr>
        <p:txBody>
          <a:bodyPr wrap="square" rtlCol="0">
            <a:spAutoFit/>
          </a:bodyPr>
          <a:lstStyle/>
          <a:p>
            <a:pPr algn="ctr"/>
            <a:r>
              <a:rPr lang="en-US" sz="4000" dirty="0" smtClean="0"/>
              <a:t>This is called </a:t>
            </a:r>
            <a:r>
              <a:rPr lang="en-US" sz="4000" b="1" u="sng" dirty="0" smtClean="0"/>
              <a:t>outsourcing.</a:t>
            </a:r>
            <a:endParaRPr lang="en-US" sz="4000" b="1" u="sng" dirty="0"/>
          </a:p>
        </p:txBody>
      </p:sp>
    </p:spTree>
    <p:extLst>
      <p:ext uri="{BB962C8B-B14F-4D97-AF65-F5344CB8AC3E}">
        <p14:creationId xmlns:p14="http://schemas.microsoft.com/office/powerpoint/2010/main" val="2626157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6867" y="160338"/>
            <a:ext cx="8842250" cy="707886"/>
          </a:xfrm>
          <a:prstGeom prst="rect">
            <a:avLst/>
          </a:prstGeom>
          <a:noFill/>
        </p:spPr>
        <p:txBody>
          <a:bodyPr wrap="square" rtlCol="0">
            <a:spAutoFit/>
          </a:bodyPr>
          <a:lstStyle/>
          <a:p>
            <a:pPr algn="ctr"/>
            <a:r>
              <a:rPr lang="en-US" sz="4000" u="sng" dirty="0" smtClean="0"/>
              <a:t>CASE STUDY: JANESVILLE, USA</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2"/>
          <a:srcRect l="58460" t="724" r="13394" b="43053"/>
          <a:stretch/>
        </p:blipFill>
        <p:spPr>
          <a:xfrm>
            <a:off x="155575" y="1829920"/>
            <a:ext cx="2228228" cy="2269114"/>
          </a:xfrm>
          <a:prstGeom prst="rect">
            <a:avLst/>
          </a:prstGeom>
        </p:spPr>
      </p:pic>
      <p:pic>
        <p:nvPicPr>
          <p:cNvPr id="2" name="Picture 1"/>
          <p:cNvPicPr>
            <a:picLocks noChangeAspect="1"/>
          </p:cNvPicPr>
          <p:nvPr/>
        </p:nvPicPr>
        <p:blipFill>
          <a:blip r:embed="rId3"/>
          <a:stretch>
            <a:fillRect/>
          </a:stretch>
        </p:blipFill>
        <p:spPr>
          <a:xfrm>
            <a:off x="2036926" y="3830459"/>
            <a:ext cx="6993120" cy="2460542"/>
          </a:xfrm>
          <a:prstGeom prst="rect">
            <a:avLst/>
          </a:prstGeom>
        </p:spPr>
      </p:pic>
      <p:sp>
        <p:nvSpPr>
          <p:cNvPr id="17" name="TextBox 16"/>
          <p:cNvSpPr txBox="1"/>
          <p:nvPr/>
        </p:nvSpPr>
        <p:spPr>
          <a:xfrm>
            <a:off x="2383803" y="1609242"/>
            <a:ext cx="9460413" cy="1754326"/>
          </a:xfrm>
          <a:prstGeom prst="rect">
            <a:avLst/>
          </a:prstGeom>
          <a:noFill/>
        </p:spPr>
        <p:txBody>
          <a:bodyPr wrap="square" rtlCol="0">
            <a:spAutoFit/>
          </a:bodyPr>
          <a:lstStyle/>
          <a:p>
            <a:pPr algn="ctr"/>
            <a:r>
              <a:rPr lang="en-US" sz="3600" i="1" dirty="0" smtClean="0"/>
              <a:t>Janesville was a rich town in the USA. It was where GMC trucks were made. It gave thousands of people highly paid jobs. </a:t>
            </a:r>
            <a:endParaRPr lang="en-US" sz="3600" i="1" dirty="0"/>
          </a:p>
        </p:txBody>
      </p:sp>
      <p:pic>
        <p:nvPicPr>
          <p:cNvPr id="7" name="Picture 6"/>
          <p:cNvPicPr>
            <a:picLocks noChangeAspect="1"/>
          </p:cNvPicPr>
          <p:nvPr/>
        </p:nvPicPr>
        <p:blipFill>
          <a:blip r:embed="rId4"/>
          <a:stretch>
            <a:fillRect/>
          </a:stretch>
        </p:blipFill>
        <p:spPr>
          <a:xfrm>
            <a:off x="9595861" y="7937"/>
            <a:ext cx="2599313" cy="1355092"/>
          </a:xfrm>
          <a:prstGeom prst="rect">
            <a:avLst/>
          </a:prstGeom>
        </p:spPr>
      </p:pic>
    </p:spTree>
    <p:extLst>
      <p:ext uri="{BB962C8B-B14F-4D97-AF65-F5344CB8AC3E}">
        <p14:creationId xmlns:p14="http://schemas.microsoft.com/office/powerpoint/2010/main" val="2487315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6867" y="160338"/>
            <a:ext cx="8842250" cy="707886"/>
          </a:xfrm>
          <a:prstGeom prst="rect">
            <a:avLst/>
          </a:prstGeom>
          <a:noFill/>
        </p:spPr>
        <p:txBody>
          <a:bodyPr wrap="square" rtlCol="0">
            <a:spAutoFit/>
          </a:bodyPr>
          <a:lstStyle/>
          <a:p>
            <a:pPr algn="ctr"/>
            <a:r>
              <a:rPr lang="en-US" sz="4000" u="sng" dirty="0" smtClean="0"/>
              <a:t>CASE STUDY: JANESVILLE, USA</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2"/>
          <a:srcRect l="58460" t="724" r="13394" b="43053"/>
          <a:stretch/>
        </p:blipFill>
        <p:spPr>
          <a:xfrm>
            <a:off x="157780" y="160338"/>
            <a:ext cx="2228228" cy="2269114"/>
          </a:xfrm>
          <a:prstGeom prst="rect">
            <a:avLst/>
          </a:prstGeom>
          <a:ln w="38100">
            <a:solidFill>
              <a:schemeClr val="tx1"/>
            </a:solidFill>
          </a:ln>
        </p:spPr>
      </p:pic>
      <p:pic>
        <p:nvPicPr>
          <p:cNvPr id="2" name="Picture 1"/>
          <p:cNvPicPr>
            <a:picLocks noChangeAspect="1"/>
          </p:cNvPicPr>
          <p:nvPr/>
        </p:nvPicPr>
        <p:blipFill>
          <a:blip r:embed="rId3"/>
          <a:stretch>
            <a:fillRect/>
          </a:stretch>
        </p:blipFill>
        <p:spPr>
          <a:xfrm>
            <a:off x="2191407" y="3870237"/>
            <a:ext cx="6993120" cy="2460542"/>
          </a:xfrm>
          <a:prstGeom prst="rect">
            <a:avLst/>
          </a:prstGeom>
          <a:ln w="38100">
            <a:solidFill>
              <a:schemeClr val="tx1"/>
            </a:solidFill>
          </a:ln>
        </p:spPr>
      </p:pic>
      <p:sp>
        <p:nvSpPr>
          <p:cNvPr id="17" name="TextBox 16"/>
          <p:cNvSpPr txBox="1"/>
          <p:nvPr/>
        </p:nvSpPr>
        <p:spPr>
          <a:xfrm>
            <a:off x="2191407" y="1383644"/>
            <a:ext cx="9853447" cy="2308324"/>
          </a:xfrm>
          <a:prstGeom prst="rect">
            <a:avLst/>
          </a:prstGeom>
          <a:noFill/>
        </p:spPr>
        <p:txBody>
          <a:bodyPr wrap="square" rtlCol="0">
            <a:spAutoFit/>
          </a:bodyPr>
          <a:lstStyle/>
          <a:p>
            <a:pPr algn="ctr"/>
            <a:r>
              <a:rPr lang="en-US" sz="3600" i="1" dirty="0" smtClean="0"/>
              <a:t>But in 2009 GMC stopped making cars in Janesville and closed the factory. It was not selling as many cars any more as Americans were buying cheaper and better cars from Asia (e.g. Toyota/Nissan).</a:t>
            </a:r>
            <a:endParaRPr lang="en-US" sz="3600" i="1" dirty="0"/>
          </a:p>
        </p:txBody>
      </p:sp>
      <p:pic>
        <p:nvPicPr>
          <p:cNvPr id="7" name="Picture 6"/>
          <p:cNvPicPr>
            <a:picLocks noChangeAspect="1"/>
          </p:cNvPicPr>
          <p:nvPr/>
        </p:nvPicPr>
        <p:blipFill>
          <a:blip r:embed="rId4"/>
          <a:stretch>
            <a:fillRect/>
          </a:stretch>
        </p:blipFill>
        <p:spPr>
          <a:xfrm>
            <a:off x="9595861" y="7937"/>
            <a:ext cx="2599313" cy="1355092"/>
          </a:xfrm>
          <a:prstGeom prst="rect">
            <a:avLst/>
          </a:prstGeom>
          <a:ln w="38100">
            <a:solidFill>
              <a:schemeClr val="tx1"/>
            </a:solidFill>
          </a:ln>
        </p:spPr>
      </p:pic>
    </p:spTree>
    <p:extLst>
      <p:ext uri="{BB962C8B-B14F-4D97-AF65-F5344CB8AC3E}">
        <p14:creationId xmlns:p14="http://schemas.microsoft.com/office/powerpoint/2010/main" val="18582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6867" y="160338"/>
            <a:ext cx="8842250" cy="707886"/>
          </a:xfrm>
          <a:prstGeom prst="rect">
            <a:avLst/>
          </a:prstGeom>
          <a:noFill/>
        </p:spPr>
        <p:txBody>
          <a:bodyPr wrap="square" rtlCol="0">
            <a:spAutoFit/>
          </a:bodyPr>
          <a:lstStyle/>
          <a:p>
            <a:pPr algn="ctr"/>
            <a:r>
              <a:rPr lang="en-US" sz="4000" u="sng" dirty="0" smtClean="0"/>
              <a:t>CASE STUDY: JANESVILLE, USA</a:t>
            </a:r>
            <a:endParaRPr lang="en-US" sz="4000" u="sng" dirty="0"/>
          </a:p>
        </p:txBody>
      </p:sp>
      <p:sp>
        <p:nvSpPr>
          <p:cNvPr id="19" name="AutoShape 2" descr="Image result for world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793045" y="1522625"/>
            <a:ext cx="10129891" cy="3108543"/>
          </a:xfrm>
          <a:prstGeom prst="rect">
            <a:avLst/>
          </a:prstGeom>
          <a:noFill/>
        </p:spPr>
        <p:txBody>
          <a:bodyPr wrap="square" rtlCol="0">
            <a:spAutoFit/>
          </a:bodyPr>
          <a:lstStyle/>
          <a:p>
            <a:pPr algn="ctr"/>
            <a:r>
              <a:rPr lang="en-US" sz="2800" i="1" dirty="0" smtClean="0"/>
              <a:t>When people lose their jobs at the factory it hurt the whole town.</a:t>
            </a:r>
          </a:p>
          <a:p>
            <a:pPr algn="ctr"/>
            <a:endParaRPr lang="en-US" sz="2800" i="1" dirty="0" smtClean="0"/>
          </a:p>
          <a:p>
            <a:pPr algn="ctr"/>
            <a:r>
              <a:rPr lang="en-US" sz="2800" i="1" dirty="0" smtClean="0"/>
              <a:t>Factory workers did not have money to go to the shops or restaurants. So they had to shut down too.</a:t>
            </a:r>
          </a:p>
          <a:p>
            <a:pPr algn="ctr"/>
            <a:endParaRPr lang="en-US" sz="2800" i="1" dirty="0"/>
          </a:p>
          <a:p>
            <a:pPr algn="ctr"/>
            <a:r>
              <a:rPr lang="en-US" sz="2800" i="1" dirty="0" smtClean="0"/>
              <a:t> In 2016 people were so angry that many people voted for Donald Trump because he promised to bring factory jobs back to America.</a:t>
            </a:r>
          </a:p>
        </p:txBody>
      </p:sp>
      <p:pic>
        <p:nvPicPr>
          <p:cNvPr id="7" name="Picture 6"/>
          <p:cNvPicPr>
            <a:picLocks noChangeAspect="1"/>
          </p:cNvPicPr>
          <p:nvPr/>
        </p:nvPicPr>
        <p:blipFill>
          <a:blip r:embed="rId2"/>
          <a:stretch>
            <a:fillRect/>
          </a:stretch>
        </p:blipFill>
        <p:spPr>
          <a:xfrm>
            <a:off x="9595861" y="7937"/>
            <a:ext cx="2599313" cy="1355092"/>
          </a:xfrm>
          <a:prstGeom prst="rect">
            <a:avLst/>
          </a:prstGeom>
          <a:ln w="38100">
            <a:solidFill>
              <a:schemeClr val="tx1"/>
            </a:solidFill>
          </a:ln>
        </p:spPr>
      </p:pic>
      <p:sp>
        <p:nvSpPr>
          <p:cNvPr id="3" name="Rectangle 2"/>
          <p:cNvSpPr/>
          <p:nvPr/>
        </p:nvSpPr>
        <p:spPr>
          <a:xfrm>
            <a:off x="3116480" y="5100903"/>
            <a:ext cx="4946995" cy="369332"/>
          </a:xfrm>
          <a:prstGeom prst="rect">
            <a:avLst/>
          </a:prstGeom>
        </p:spPr>
        <p:txBody>
          <a:bodyPr wrap="none">
            <a:spAutoFit/>
          </a:bodyPr>
          <a:lstStyle/>
          <a:p>
            <a:r>
              <a:rPr lang="en-US" dirty="0">
                <a:hlinkClick r:id="rId3"/>
              </a:rPr>
              <a:t>https://</a:t>
            </a:r>
            <a:r>
              <a:rPr lang="en-US" dirty="0" smtClean="0">
                <a:hlinkClick r:id="rId3"/>
              </a:rPr>
              <a:t>www.youtube.com/watch?v=Y5yVEsPbIXU</a:t>
            </a:r>
            <a:r>
              <a:rPr lang="en-US" dirty="0" smtClean="0"/>
              <a:t> </a:t>
            </a:r>
            <a:endParaRPr lang="en-US" dirty="0"/>
          </a:p>
        </p:txBody>
      </p:sp>
      <p:sp>
        <p:nvSpPr>
          <p:cNvPr id="9" name="TextBox 8"/>
          <p:cNvSpPr txBox="1"/>
          <p:nvPr/>
        </p:nvSpPr>
        <p:spPr>
          <a:xfrm>
            <a:off x="307975" y="5939970"/>
            <a:ext cx="10866793" cy="523220"/>
          </a:xfrm>
          <a:prstGeom prst="rect">
            <a:avLst/>
          </a:prstGeom>
          <a:solidFill>
            <a:srgbClr val="00B050"/>
          </a:solidFill>
        </p:spPr>
        <p:txBody>
          <a:bodyPr wrap="square" rtlCol="0">
            <a:spAutoFit/>
          </a:bodyPr>
          <a:lstStyle/>
          <a:p>
            <a:r>
              <a:rPr lang="en-US" sz="2800" dirty="0" smtClean="0">
                <a:latin typeface="Aharoni" panose="02010803020104030203" pitchFamily="2" charset="-79"/>
                <a:cs typeface="Aharoni" panose="02010803020104030203" pitchFamily="2" charset="-79"/>
              </a:rPr>
              <a:t>Why might it be difficult to bring factory jobs back to America?</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28347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688</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Arial</vt:lpstr>
      <vt:lpstr>Calibri</vt:lpstr>
      <vt:lpstr>Calibri Light</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has happened across large parts of the USA, especially an area called ‘The Rust Belt’.</vt:lpstr>
      <vt:lpstr>Copy and complete.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Grange</dc:creator>
  <cp:lastModifiedBy>Paul Grange</cp:lastModifiedBy>
  <cp:revision>63</cp:revision>
  <cp:lastPrinted>2017-11-05T04:33:12Z</cp:lastPrinted>
  <dcterms:created xsi:type="dcterms:W3CDTF">2017-10-08T09:22:40Z</dcterms:created>
  <dcterms:modified xsi:type="dcterms:W3CDTF">2018-03-21T07:22:23Z</dcterms:modified>
</cp:coreProperties>
</file>