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3" r:id="rId2"/>
    <p:sldId id="256" r:id="rId3"/>
    <p:sldId id="289" r:id="rId4"/>
    <p:sldId id="257" r:id="rId5"/>
    <p:sldId id="259" r:id="rId6"/>
    <p:sldId id="283" r:id="rId7"/>
    <p:sldId id="282" r:id="rId8"/>
    <p:sldId id="284" r:id="rId9"/>
    <p:sldId id="258" r:id="rId10"/>
    <p:sldId id="260" r:id="rId11"/>
    <p:sldId id="268" r:id="rId12"/>
    <p:sldId id="261" r:id="rId13"/>
    <p:sldId id="288" r:id="rId14"/>
    <p:sldId id="262" r:id="rId15"/>
    <p:sldId id="294" r:id="rId16"/>
    <p:sldId id="295" r:id="rId17"/>
    <p:sldId id="299" r:id="rId18"/>
    <p:sldId id="302" r:id="rId19"/>
    <p:sldId id="297" r:id="rId20"/>
    <p:sldId id="296" r:id="rId21"/>
    <p:sldId id="300" r:id="rId22"/>
    <p:sldId id="301" r:id="rId23"/>
    <p:sldId id="263" r:id="rId24"/>
    <p:sldId id="285" r:id="rId25"/>
    <p:sldId id="286" r:id="rId26"/>
    <p:sldId id="287" r:id="rId27"/>
    <p:sldId id="271" r:id="rId28"/>
    <p:sldId id="272" r:id="rId29"/>
    <p:sldId id="267" r:id="rId30"/>
    <p:sldId id="304" r:id="rId31"/>
    <p:sldId id="270" r:id="rId32"/>
    <p:sldId id="276" r:id="rId33"/>
    <p:sldId id="277" r:id="rId34"/>
    <p:sldId id="3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range" initials="PG" lastIdx="1" clrIdx="0">
    <p:extLst>
      <p:ext uri="{19B8F6BF-5375-455C-9EA6-DF929625EA0E}">
        <p15:presenceInfo xmlns:p15="http://schemas.microsoft.com/office/powerpoint/2012/main" userId="S-1-5-21-1532133110-164244957-1544898942-41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94660"/>
  </p:normalViewPr>
  <p:slideViewPr>
    <p:cSldViewPr snapToGrid="0">
      <p:cViewPr varScale="1">
        <p:scale>
          <a:sx n="64" d="100"/>
          <a:sy n="64" d="100"/>
        </p:scale>
        <p:origin x="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2B9A-6515-4313-9280-DF7F241CDED9}" type="datetimeFigureOut">
              <a:rPr lang="en-GB" smtClean="0"/>
              <a:t>21/06/2017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CAEE9-D793-4B80-8C5D-27773E78C0F9}" type="slidenum">
              <a:rPr lang="en-GB" smtClean="0"/>
              <a:t>‹#›</a:t>
            </a:fld>
            <a:endParaRPr lang="en-GB"/>
          </a:p>
        </p:txBody>
      </p:sp>
    </p:spTree>
    <p:extLst>
      <p:ext uri="{BB962C8B-B14F-4D97-AF65-F5344CB8AC3E}">
        <p14:creationId xmlns:p14="http://schemas.microsoft.com/office/powerpoint/2010/main" val="81696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to numeracy: 6.4%</a:t>
            </a:r>
          </a:p>
        </p:txBody>
      </p:sp>
      <p:sp>
        <p:nvSpPr>
          <p:cNvPr id="4" name="Slide Number Placeholder 3"/>
          <p:cNvSpPr>
            <a:spLocks noGrp="1"/>
          </p:cNvSpPr>
          <p:nvPr>
            <p:ph type="sldNum" sz="quarter" idx="10"/>
          </p:nvPr>
        </p:nvSpPr>
        <p:spPr/>
        <p:txBody>
          <a:bodyPr/>
          <a:lstStyle/>
          <a:p>
            <a:fld id="{8AACAEE9-D793-4B80-8C5D-27773E78C0F9}" type="slidenum">
              <a:rPr lang="en-GB" smtClean="0"/>
              <a:t>2</a:t>
            </a:fld>
            <a:endParaRPr lang="en-GB"/>
          </a:p>
        </p:txBody>
      </p:sp>
    </p:spTree>
    <p:extLst>
      <p:ext uri="{BB962C8B-B14F-4D97-AF65-F5344CB8AC3E}">
        <p14:creationId xmlns:p14="http://schemas.microsoft.com/office/powerpoint/2010/main" val="669733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pic>
        <p:nvPicPr>
          <p:cNvPr id="8" name="Picture 7">
            <a:extLst>
              <a:ext uri="{FF2B5EF4-FFF2-40B4-BE49-F238E27FC236}">
                <a16:creationId xmlns:a16="http://schemas.microsoft.com/office/drawing/2014/main" id="{ECB4664F-D114-4D20-BB07-CEDBDEAF47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135" y="5627348"/>
            <a:ext cx="818627" cy="1094127"/>
          </a:xfrm>
          <a:prstGeom prst="rect">
            <a:avLst/>
          </a:prstGeom>
        </p:spPr>
      </p:pic>
    </p:spTree>
    <p:extLst>
      <p:ext uri="{BB962C8B-B14F-4D97-AF65-F5344CB8AC3E}">
        <p14:creationId xmlns:p14="http://schemas.microsoft.com/office/powerpoint/2010/main" val="5295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11703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01523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16140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99492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11690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01E3F2-DD7A-4026-8AF9-076A9846DF33}" type="datetimeFigureOut">
              <a:rPr lang="en-GB" smtClean="0"/>
              <a:t>21/06/2017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48805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01E3F2-DD7A-4026-8AF9-076A9846DF33}" type="datetimeFigureOut">
              <a:rPr lang="en-GB" smtClean="0"/>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4139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1E3F2-DD7A-4026-8AF9-076A9846DF33}" type="datetimeFigureOut">
              <a:rPr lang="en-GB" smtClean="0"/>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71707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97347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422212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1E3F2-DD7A-4026-8AF9-076A9846DF33}" type="datetimeFigureOut">
              <a:rPr lang="en-GB" smtClean="0"/>
              <a:t>21/06/2017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5A1C6-D68F-4ECC-B6B5-D94DEB5E626F}" type="slidenum">
              <a:rPr lang="en-GB" smtClean="0"/>
              <a:t>‹#›</a:t>
            </a:fld>
            <a:endParaRPr lang="en-GB"/>
          </a:p>
        </p:txBody>
      </p:sp>
    </p:spTree>
    <p:extLst>
      <p:ext uri="{BB962C8B-B14F-4D97-AF65-F5344CB8AC3E}">
        <p14:creationId xmlns:p14="http://schemas.microsoft.com/office/powerpoint/2010/main" val="14878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youtube.com/watch?v=82RTzi5Vt7w&amp;t=134s"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uRlmTHpSCI" TargetMode="Externa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hyperlink" Target="https://www.youtube.com/watch?v=82RTzi5Vt7w&amp;t=134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wolseyacademy.co.uk/"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books.google.co.uk/books/about/A_Study_of_Thinking.html?id=xDZlQgt-xa0C" TargetMode="External"/><Relationship Id="rId2" Type="http://schemas.openxmlformats.org/officeDocument/2006/relationships/hyperlink" Target="http://www.learner.org/workshops/socialstudies/pdf/session6/6.ClassroomQuestioning.pdf" TargetMode="External"/><Relationship Id="rId1" Type="http://schemas.openxmlformats.org/officeDocument/2006/relationships/slideLayout" Target="../slideLayouts/slideLayout1.xml"/><Relationship Id="rId6" Type="http://schemas.openxmlformats.org/officeDocument/2006/relationships/hyperlink" Target="http://psycnet.apa.org/psycinfo/1999-01454-012" TargetMode="External"/><Relationship Id="rId5" Type="http://schemas.openxmlformats.org/officeDocument/2006/relationships/hyperlink" Target="https://www.wired.com/2011/06/ff_feedbackloop/" TargetMode="External"/><Relationship Id="rId4" Type="http://schemas.openxmlformats.org/officeDocument/2006/relationships/hyperlink" Target="https://cdn.auckland.ac.nz/assets/education/hattie/docs/influences-on-student-learning.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631" y="240632"/>
            <a:ext cx="5694948" cy="914400"/>
          </a:xfrm>
          <a:prstGeom prst="rect">
            <a:avLst/>
          </a:prstGeom>
          <a:noFill/>
        </p:spPr>
        <p:txBody>
          <a:bodyPr wrap="square" rtlCol="0">
            <a:spAutoFit/>
          </a:bodyPr>
          <a:lstStyle/>
          <a:p>
            <a:r>
              <a:rPr lang="en-GB" dirty="0">
                <a:latin typeface="Arial Black" panose="020B0A04020102020204" pitchFamily="34" charset="0"/>
              </a:rPr>
              <a:t>Quick Start Guide:</a:t>
            </a:r>
          </a:p>
          <a:p>
            <a:r>
              <a:rPr lang="en-GB" dirty="0">
                <a:latin typeface="Arial" panose="020B0604020202020204" pitchFamily="34" charset="0"/>
                <a:cs typeface="Arial" panose="020B0604020202020204" pitchFamily="34" charset="0"/>
              </a:rPr>
              <a:t>Pupils lining up at the door? Not had your coffee yet?</a:t>
            </a:r>
          </a:p>
          <a:p>
            <a:r>
              <a:rPr lang="en-GB" dirty="0">
                <a:latin typeface="Arial" panose="020B0604020202020204" pitchFamily="34" charset="0"/>
                <a:cs typeface="Arial" panose="020B0604020202020204" pitchFamily="34" charset="0"/>
              </a:rPr>
              <a:t>Follow our quick start guide…</a:t>
            </a:r>
          </a:p>
        </p:txBody>
      </p:sp>
      <p:sp>
        <p:nvSpPr>
          <p:cNvPr id="6" name="Rounded Rectangle 5"/>
          <p:cNvSpPr/>
          <p:nvPr/>
        </p:nvSpPr>
        <p:spPr>
          <a:xfrm>
            <a:off x="417095" y="1331495"/>
            <a:ext cx="11181347" cy="51174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87338" y="4537072"/>
            <a:ext cx="529390" cy="54543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8" name="Oval 7"/>
          <p:cNvSpPr/>
          <p:nvPr/>
        </p:nvSpPr>
        <p:spPr>
          <a:xfrm>
            <a:off x="4703091" y="4537070"/>
            <a:ext cx="529390" cy="54543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9" name="Oval 8"/>
          <p:cNvSpPr/>
          <p:nvPr/>
        </p:nvSpPr>
        <p:spPr>
          <a:xfrm>
            <a:off x="8418844" y="4537071"/>
            <a:ext cx="529390" cy="54543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1517" y="2081444"/>
            <a:ext cx="2206542" cy="19445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481" y="2213811"/>
            <a:ext cx="2023811" cy="187776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0714" y="2081444"/>
            <a:ext cx="2662990" cy="1997243"/>
          </a:xfrm>
          <a:prstGeom prst="rect">
            <a:avLst/>
          </a:prstGeom>
        </p:spPr>
      </p:pic>
      <p:sp>
        <p:nvSpPr>
          <p:cNvPr id="14" name="TextBox 13"/>
          <p:cNvSpPr txBox="1"/>
          <p:nvPr/>
        </p:nvSpPr>
        <p:spPr>
          <a:xfrm>
            <a:off x="1534279" y="4499934"/>
            <a:ext cx="2967790"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Print and copy the source packs to fit your class size (slides 15-22)  </a:t>
            </a:r>
          </a:p>
        </p:txBody>
      </p:sp>
      <p:sp>
        <p:nvSpPr>
          <p:cNvPr id="16" name="TextBox 15"/>
          <p:cNvSpPr txBox="1"/>
          <p:nvPr/>
        </p:nvSpPr>
        <p:spPr>
          <a:xfrm>
            <a:off x="5250032" y="4499934"/>
            <a:ext cx="2967790" cy="187743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Check these links are valid and have them ready to play in browser: </a:t>
            </a:r>
          </a:p>
          <a:p>
            <a:r>
              <a:rPr lang="en-GB" sz="1600" dirty="0">
                <a:hlinkClick r:id="rId5"/>
              </a:rPr>
              <a:t>https://www.youtube.com/watch?v=82RTzi5Vt7w&amp;t=134s</a:t>
            </a:r>
            <a:endParaRPr lang="en-GB" sz="1600" dirty="0"/>
          </a:p>
          <a:p>
            <a:endParaRPr lang="en-GB" sz="1600" dirty="0"/>
          </a:p>
          <a:p>
            <a:endParaRPr lang="en-GB" sz="1600" dirty="0">
              <a:latin typeface="Arial" panose="020B0604020202020204" pitchFamily="34" charset="0"/>
              <a:cs typeface="Arial" panose="020B0604020202020204" pitchFamily="34" charset="0"/>
            </a:endParaRPr>
          </a:p>
        </p:txBody>
      </p:sp>
      <p:sp>
        <p:nvSpPr>
          <p:cNvPr id="17" name="TextBox 16"/>
          <p:cNvSpPr txBox="1"/>
          <p:nvPr/>
        </p:nvSpPr>
        <p:spPr>
          <a:xfrm>
            <a:off x="9004634" y="4432809"/>
            <a:ext cx="2219070"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Put up title slide, meet students at door and instruct them to begin the Literacy/Numeracy settler task.</a:t>
            </a:r>
          </a:p>
        </p:txBody>
      </p:sp>
    </p:spTree>
    <p:extLst>
      <p:ext uri="{BB962C8B-B14F-4D97-AF65-F5344CB8AC3E}">
        <p14:creationId xmlns:p14="http://schemas.microsoft.com/office/powerpoint/2010/main" val="1801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rmAutofit fontScale="90000"/>
          </a:bodyPr>
          <a:lstStyle/>
          <a:p>
            <a:r>
              <a:rPr lang="en-GB" dirty="0"/>
              <a:t>Peer assessment.</a:t>
            </a:r>
          </a:p>
        </p:txBody>
      </p:sp>
      <p:sp>
        <p:nvSpPr>
          <p:cNvPr id="3" name="Subtitle 2"/>
          <p:cNvSpPr>
            <a:spLocks noGrp="1"/>
          </p:cNvSpPr>
          <p:nvPr>
            <p:ph type="subTitle" idx="1"/>
          </p:nvPr>
        </p:nvSpPr>
        <p:spPr>
          <a:xfrm>
            <a:off x="1523999" y="5635069"/>
            <a:ext cx="9144000" cy="1072438"/>
          </a:xfrm>
          <a:solidFill>
            <a:srgbClr val="00B050"/>
          </a:solidFill>
          <a:ln w="38100">
            <a:solidFill>
              <a:schemeClr val="tx1"/>
            </a:solidFill>
          </a:ln>
        </p:spPr>
        <p:txBody>
          <a:bodyPr>
            <a:normAutofit fontScale="92500"/>
          </a:bodyPr>
          <a:lstStyle/>
          <a:p>
            <a:r>
              <a:rPr lang="en-GB" dirty="0"/>
              <a:t>Finished? – Try this… </a:t>
            </a:r>
          </a:p>
          <a:p>
            <a:r>
              <a:rPr lang="en-GB" dirty="0"/>
              <a:t>What do you think would have happened to the Nazis if D-Day had failed?</a:t>
            </a:r>
          </a:p>
        </p:txBody>
      </p:sp>
      <p:sp>
        <p:nvSpPr>
          <p:cNvPr id="6" name="Rectangle 5"/>
          <p:cNvSpPr/>
          <p:nvPr/>
        </p:nvSpPr>
        <p:spPr>
          <a:xfrm>
            <a:off x="6306207" y="1292773"/>
            <a:ext cx="4361793" cy="4155526"/>
          </a:xfrm>
          <a:prstGeom prst="rect">
            <a:avLst/>
          </a:prstGeom>
          <a:solidFill>
            <a:srgbClr val="00206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rgbClr val="FFFF00"/>
                </a:solidFill>
                <a:latin typeface="Comic Sans MS" panose="030F0702030302020204" pitchFamily="66" charset="0"/>
              </a:rPr>
              <a:t>WWW/EBI </a:t>
            </a:r>
          </a:p>
          <a:p>
            <a:pPr algn="ctr"/>
            <a:r>
              <a:rPr lang="en-GB" sz="2000" i="1" dirty="0">
                <a:solidFill>
                  <a:srgbClr val="FFFF00"/>
                </a:solidFill>
                <a:latin typeface="Comic Sans MS" panose="030F0702030302020204" pitchFamily="66" charset="0"/>
              </a:rPr>
              <a:t>starter sentences..</a:t>
            </a:r>
          </a:p>
          <a:p>
            <a:pPr algn="ctr"/>
            <a:endParaRPr lang="en-GB" sz="2000" i="1" dirty="0">
              <a:solidFill>
                <a:srgbClr val="FFFF00"/>
              </a:solidFill>
              <a:latin typeface="Comic Sans MS" panose="030F0702030302020204" pitchFamily="66" charset="0"/>
            </a:endParaRP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 have included some good detail, for example…</a:t>
            </a: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 have explained the factor well, for example you have written… </a:t>
            </a: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Your conclusion shows how the different factors linked together, for example you have written…  </a:t>
            </a:r>
          </a:p>
        </p:txBody>
      </p:sp>
      <p:sp>
        <p:nvSpPr>
          <p:cNvPr id="11" name="Rectangle 10"/>
          <p:cNvSpPr/>
          <p:nvPr/>
        </p:nvSpPr>
        <p:spPr>
          <a:xfrm>
            <a:off x="1523999" y="1292772"/>
            <a:ext cx="4577255" cy="4155527"/>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002060"/>
                </a:solidFill>
              </a:rPr>
              <a:t>PUPIL CRITERIA</a:t>
            </a:r>
          </a:p>
          <a:p>
            <a:pPr algn="ctr"/>
            <a:endParaRPr lang="en-GB" dirty="0">
              <a:solidFill>
                <a:srgbClr val="002060"/>
              </a:solidFill>
            </a:endParaRPr>
          </a:p>
          <a:p>
            <a:pPr algn="ctr"/>
            <a:r>
              <a:rPr lang="en-GB" dirty="0">
                <a:solidFill>
                  <a:srgbClr val="002060"/>
                </a:solidFill>
              </a:rPr>
              <a:t>Level 1: Some simple points made.</a:t>
            </a:r>
          </a:p>
          <a:p>
            <a:pPr algn="ctr"/>
            <a:endParaRPr lang="en-GB" dirty="0">
              <a:solidFill>
                <a:srgbClr val="002060"/>
              </a:solidFill>
            </a:endParaRPr>
          </a:p>
          <a:p>
            <a:pPr algn="ctr"/>
            <a:r>
              <a:rPr lang="en-GB" dirty="0">
                <a:solidFill>
                  <a:srgbClr val="002060"/>
                </a:solidFill>
              </a:rPr>
              <a:t>Level 2: There is a structure and some  evidence has been used to support points.</a:t>
            </a:r>
          </a:p>
          <a:p>
            <a:pPr algn="ctr"/>
            <a:endParaRPr lang="en-GB" dirty="0">
              <a:solidFill>
                <a:srgbClr val="002060"/>
              </a:solidFill>
            </a:endParaRPr>
          </a:p>
          <a:p>
            <a:pPr algn="ctr"/>
            <a:r>
              <a:rPr lang="en-GB" dirty="0">
                <a:solidFill>
                  <a:srgbClr val="002060"/>
                </a:solidFill>
              </a:rPr>
              <a:t>Level 3: Paragraphs include some explanation about why the factors made a war more likely/lots of details are used.</a:t>
            </a:r>
          </a:p>
          <a:p>
            <a:pPr algn="ctr"/>
            <a:endParaRPr lang="en-GB" dirty="0">
              <a:solidFill>
                <a:srgbClr val="002060"/>
              </a:solidFill>
            </a:endParaRPr>
          </a:p>
          <a:p>
            <a:pPr algn="ctr"/>
            <a:r>
              <a:rPr lang="en-GB" dirty="0">
                <a:solidFill>
                  <a:srgbClr val="002060"/>
                </a:solidFill>
              </a:rPr>
              <a:t>Level 4: All paragraphs are clearly and successfully linked to the answer and the conclusion shows how different factors had an impact on each other.</a:t>
            </a:r>
          </a:p>
        </p:txBody>
      </p:sp>
      <p:sp>
        <p:nvSpPr>
          <p:cNvPr id="22" name="Rectangle 21"/>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3" name="Rectangle 22"/>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4" name="Rectangle 23"/>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5" name="Rectangle 24"/>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6" name="Rectangle 25"/>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7" name="Rectangle 26"/>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8" name="Rectangle 27"/>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Tree>
    <p:extLst>
      <p:ext uri="{BB962C8B-B14F-4D97-AF65-F5344CB8AC3E}">
        <p14:creationId xmlns:p14="http://schemas.microsoft.com/office/powerpoint/2010/main" val="183303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rmAutofit fontScale="90000"/>
          </a:bodyPr>
          <a:lstStyle/>
          <a:p>
            <a:r>
              <a:rPr lang="en-GB" dirty="0"/>
              <a:t>Homework.</a:t>
            </a:r>
          </a:p>
        </p:txBody>
      </p:sp>
      <p:sp>
        <p:nvSpPr>
          <p:cNvPr id="3" name="Subtitle 2"/>
          <p:cNvSpPr>
            <a:spLocks noGrp="1"/>
          </p:cNvSpPr>
          <p:nvPr>
            <p:ph type="subTitle" idx="1"/>
          </p:nvPr>
        </p:nvSpPr>
        <p:spPr>
          <a:xfrm>
            <a:off x="1523999" y="5344510"/>
            <a:ext cx="9144000" cy="1072438"/>
          </a:xfrm>
          <a:solidFill>
            <a:srgbClr val="00B050"/>
          </a:solidFill>
          <a:ln w="38100">
            <a:solidFill>
              <a:schemeClr val="tx1"/>
            </a:solidFill>
          </a:ln>
        </p:spPr>
        <p:txBody>
          <a:bodyPr/>
          <a:lstStyle/>
          <a:p>
            <a:r>
              <a:rPr lang="en-GB" dirty="0"/>
              <a:t>Due for?</a:t>
            </a:r>
          </a:p>
        </p:txBody>
      </p:sp>
      <p:sp>
        <p:nvSpPr>
          <p:cNvPr id="6" name="Rectangle 5"/>
          <p:cNvSpPr/>
          <p:nvPr/>
        </p:nvSpPr>
        <p:spPr>
          <a:xfrm>
            <a:off x="3673365" y="1363717"/>
            <a:ext cx="4361793" cy="3720662"/>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FLIP LEARNING SHEET</a:t>
            </a:r>
          </a:p>
        </p:txBody>
      </p:sp>
      <p:sp>
        <p:nvSpPr>
          <p:cNvPr id="20" name="Rectangle 19"/>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1" name="Rectangle 20"/>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2" name="Rectangle 21"/>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3" name="Rectangle 22"/>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4" name="Rectangle 23"/>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5" name="Rectangle 24"/>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6" name="Rectangle 25"/>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Tree>
    <p:extLst>
      <p:ext uri="{BB962C8B-B14F-4D97-AF65-F5344CB8AC3E}">
        <p14:creationId xmlns:p14="http://schemas.microsoft.com/office/powerpoint/2010/main" val="13148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676400" y="207852"/>
            <a:ext cx="9144000" cy="627609"/>
          </a:xfrm>
        </p:spPr>
        <p:txBody>
          <a:bodyPr>
            <a:normAutofit fontScale="90000"/>
          </a:bodyPr>
          <a:lstStyle/>
          <a:p>
            <a:r>
              <a:rPr lang="en-GB" dirty="0"/>
              <a:t>Did we meet our LO?</a:t>
            </a:r>
          </a:p>
        </p:txBody>
      </p:sp>
      <p:sp>
        <p:nvSpPr>
          <p:cNvPr id="3" name="Subtitle 2"/>
          <p:cNvSpPr>
            <a:spLocks noGrp="1"/>
          </p:cNvSpPr>
          <p:nvPr>
            <p:ph type="subTitle" idx="1"/>
          </p:nvPr>
        </p:nvSpPr>
        <p:spPr>
          <a:xfrm>
            <a:off x="1858535" y="5456550"/>
            <a:ext cx="9144000" cy="1072438"/>
          </a:xfrm>
          <a:solidFill>
            <a:srgbClr val="00B050"/>
          </a:solidFill>
          <a:ln w="38100">
            <a:solidFill>
              <a:schemeClr val="tx1"/>
            </a:solidFill>
          </a:ln>
        </p:spPr>
        <p:txBody>
          <a:bodyPr>
            <a:normAutofit/>
          </a:bodyPr>
          <a:lstStyle/>
          <a:p>
            <a:r>
              <a:rPr lang="en-GB" dirty="0"/>
              <a:t>Finished? – Try this…</a:t>
            </a:r>
          </a:p>
          <a:p>
            <a:r>
              <a:rPr lang="en-GB" dirty="0"/>
              <a:t>What do you think would have happened if the D-Day had failed?</a:t>
            </a:r>
          </a:p>
        </p:txBody>
      </p:sp>
      <p:sp>
        <p:nvSpPr>
          <p:cNvPr id="7" name="Subtitle 2"/>
          <p:cNvSpPr txBox="1">
            <a:spLocks/>
          </p:cNvSpPr>
          <p:nvPr/>
        </p:nvSpPr>
        <p:spPr>
          <a:xfrm>
            <a:off x="1858535" y="809157"/>
            <a:ext cx="9867901" cy="592409"/>
          </a:xfrm>
          <a:prstGeom prst="rect">
            <a:avLst/>
          </a:prstGeom>
          <a:solidFill>
            <a:srgbClr val="00B0F0"/>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LO</a:t>
            </a:r>
            <a:r>
              <a:rPr lang="en-GB" dirty="0"/>
              <a:t>: Examine the factors behind the Allies’ success in the Normandy campaign.</a:t>
            </a:r>
          </a:p>
        </p:txBody>
      </p:sp>
      <p:sp>
        <p:nvSpPr>
          <p:cNvPr id="23" name="Rectangle 22"/>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4" name="Rectangle 23"/>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5" name="Rectangle 24"/>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6" name="Rectangle 25"/>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7" name="Rectangle 26"/>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8" name="Rectangle 27"/>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9" name="Rectangle 28"/>
          <p:cNvSpPr/>
          <p:nvPr/>
        </p:nvSpPr>
        <p:spPr>
          <a:xfrm>
            <a:off x="264696" y="5635069"/>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32" name="Subtitle 2"/>
          <p:cNvSpPr txBox="1">
            <a:spLocks/>
          </p:cNvSpPr>
          <p:nvPr/>
        </p:nvSpPr>
        <p:spPr>
          <a:xfrm>
            <a:off x="1858534" y="1488660"/>
            <a:ext cx="9867901" cy="659389"/>
          </a:xfrm>
          <a:prstGeom prst="rect">
            <a:avLst/>
          </a:prstGeom>
          <a:solidFill>
            <a:srgbClr val="00B050"/>
          </a:solidFill>
          <a:ln w="38100">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Pick an imagine and ask your partner to explain to you what factor it belongs to and how it helped the Allies be successful.</a:t>
            </a:r>
          </a:p>
        </p:txBody>
      </p:sp>
      <p:pic>
        <p:nvPicPr>
          <p:cNvPr id="3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930" y="2751129"/>
            <a:ext cx="3108714" cy="2019173"/>
          </a:xfrm>
          <a:prstGeom prst="rect">
            <a:avLst/>
          </a:prstGeom>
          <a:ln w="3175">
            <a:solidFill>
              <a:schemeClr val="tx1"/>
            </a:solidFill>
          </a:ln>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133" y="2759933"/>
            <a:ext cx="3127281" cy="2032732"/>
          </a:xfrm>
          <a:prstGeom prst="rect">
            <a:avLst/>
          </a:prstGeom>
          <a:ln w="6350">
            <a:solidFill>
              <a:schemeClr val="tx1"/>
            </a:solidFill>
          </a:ln>
        </p:spPr>
      </p:pic>
      <p:pic>
        <p:nvPicPr>
          <p:cNvPr id="3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2161" y="2751129"/>
            <a:ext cx="3127282" cy="2041536"/>
          </a:xfrm>
          <a:prstGeom prst="rect">
            <a:avLst/>
          </a:prstGeom>
          <a:noFill/>
          <a:ln w="6350">
            <a:solidFill>
              <a:schemeClr val="tx1"/>
            </a:solidFill>
          </a:ln>
        </p:spPr>
      </p:pic>
    </p:spTree>
    <p:extLst>
      <p:ext uri="{BB962C8B-B14F-4D97-AF65-F5344CB8AC3E}">
        <p14:creationId xmlns:p14="http://schemas.microsoft.com/office/powerpoint/2010/main" val="391196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833813" y="1706748"/>
            <a:ext cx="9144000" cy="627609"/>
          </a:xfrm>
        </p:spPr>
        <p:txBody>
          <a:bodyPr>
            <a:normAutofit fontScale="90000"/>
          </a:bodyPr>
          <a:lstStyle/>
          <a:p>
            <a:r>
              <a:rPr lang="en-GB" i="1" dirty="0"/>
              <a:t>Next Lesson…</a:t>
            </a:r>
            <a:br>
              <a:rPr lang="en-GB" i="1" dirty="0"/>
            </a:br>
            <a:r>
              <a:rPr lang="en-GB" dirty="0"/>
              <a:t>The fall of Berlin </a:t>
            </a:r>
            <a:br>
              <a:rPr lang="en-GB" dirty="0"/>
            </a:br>
            <a:r>
              <a:rPr lang="en-GB" dirty="0"/>
              <a:t>and the end of the Nazis.</a:t>
            </a:r>
          </a:p>
        </p:txBody>
      </p:sp>
      <p:sp>
        <p:nvSpPr>
          <p:cNvPr id="23" name="Rectangle 22"/>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4" name="Rectangle 23"/>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5" name="Rectangle 24"/>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6" name="Rectangle 25"/>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7" name="Rectangle 26"/>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8" name="Rectangle 27"/>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9" name="Rectangle 28"/>
          <p:cNvSpPr/>
          <p:nvPr/>
        </p:nvSpPr>
        <p:spPr>
          <a:xfrm>
            <a:off x="264696" y="5635069"/>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9" name="AutoShape 2" descr="Bundesarchiv Bild 183-H26353, Norwegen, Kampf um ein brennendes Dor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899" y="2334357"/>
            <a:ext cx="6281827" cy="4278622"/>
          </a:xfrm>
          <a:prstGeom prst="rect">
            <a:avLst/>
          </a:prstGeom>
          <a:ln w="3175">
            <a:solidFill>
              <a:schemeClr val="tx1"/>
            </a:solidFill>
          </a:ln>
        </p:spPr>
      </p:pic>
    </p:spTree>
    <p:extLst>
      <p:ext uri="{BB962C8B-B14F-4D97-AF65-F5344CB8AC3E}">
        <p14:creationId xmlns:p14="http://schemas.microsoft.com/office/powerpoint/2010/main" val="30035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977"/>
            <a:ext cx="9144000" cy="627609"/>
          </a:xfrm>
        </p:spPr>
        <p:txBody>
          <a:bodyPr>
            <a:normAutofit fontScale="90000"/>
          </a:bodyPr>
          <a:lstStyle/>
          <a:p>
            <a:r>
              <a:rPr lang="en-GB" dirty="0"/>
              <a:t>RESOURCES</a:t>
            </a:r>
          </a:p>
        </p:txBody>
      </p:sp>
      <p:sp>
        <p:nvSpPr>
          <p:cNvPr id="5" name="Down Arrow 4"/>
          <p:cNvSpPr/>
          <p:nvPr/>
        </p:nvSpPr>
        <p:spPr>
          <a:xfrm>
            <a:off x="4713890" y="2096813"/>
            <a:ext cx="2490952" cy="3767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065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873" y="381167"/>
            <a:ext cx="10515600" cy="1325563"/>
          </a:xfrm>
        </p:spPr>
        <p:txBody>
          <a:bodyPr>
            <a:normAutofit fontScale="90000"/>
          </a:bodyPr>
          <a:lstStyle/>
          <a:p>
            <a:r>
              <a:rPr lang="en-GB" sz="2000" b="1" u="sng" dirty="0"/>
              <a:t>Source A</a:t>
            </a:r>
            <a:r>
              <a:rPr lang="en-GB" sz="2000" b="1" dirty="0"/>
              <a:t>: </a:t>
            </a:r>
            <a:r>
              <a:rPr lang="en-GB" sz="2000" dirty="0"/>
              <a:t>An inflatable tank, 1944. For months before the invasion ‘dummy’ tanks and trucks were built and position in field near Dover. The hope was that German aircraft would see them and report back to their commanders, who would then believe the invasion would target Calais in France – not Normandy. By getting the Germans to position their forces near Calais the invasion force would met less resistance when landing in Normandy.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9536" y="1875210"/>
            <a:ext cx="7972927" cy="4617725"/>
          </a:xfrm>
          <a:ln w="3175">
            <a:solidFill>
              <a:schemeClr val="tx1"/>
            </a:solidFill>
          </a:ln>
        </p:spPr>
      </p:pic>
    </p:spTree>
    <p:extLst>
      <p:ext uri="{BB962C8B-B14F-4D97-AF65-F5344CB8AC3E}">
        <p14:creationId xmlns:p14="http://schemas.microsoft.com/office/powerpoint/2010/main" val="112595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873" y="381167"/>
            <a:ext cx="10515600" cy="1325563"/>
          </a:xfrm>
        </p:spPr>
        <p:txBody>
          <a:bodyPr>
            <a:normAutofit/>
          </a:bodyPr>
          <a:lstStyle/>
          <a:p>
            <a:r>
              <a:rPr lang="en-GB" sz="2000" b="1" u="sng" dirty="0"/>
              <a:t>Source B</a:t>
            </a:r>
            <a:r>
              <a:rPr lang="en-GB" sz="2000" b="1" dirty="0"/>
              <a:t>: </a:t>
            </a:r>
            <a:r>
              <a:rPr lang="en-GB" sz="2000" dirty="0"/>
              <a:t>This is an extract from an RAF pilot’s log during D-Day. He was describing the scene of flying over the assembled ships as they opened fire on the shore.</a:t>
            </a:r>
          </a:p>
        </p:txBody>
      </p:sp>
      <p:sp>
        <p:nvSpPr>
          <p:cNvPr id="3" name="Content Placeholder 2"/>
          <p:cNvSpPr>
            <a:spLocks noGrp="1"/>
          </p:cNvSpPr>
          <p:nvPr>
            <p:ph idx="1"/>
          </p:nvPr>
        </p:nvSpPr>
        <p:spPr>
          <a:xfrm>
            <a:off x="1094873" y="1841667"/>
            <a:ext cx="10647947" cy="1029870"/>
          </a:xfrm>
          <a:solidFill>
            <a:schemeClr val="bg1">
              <a:lumMod val="75000"/>
            </a:schemeClr>
          </a:solidFill>
          <a:ln w="3175">
            <a:solidFill>
              <a:schemeClr val="tx1"/>
            </a:solidFill>
          </a:ln>
        </p:spPr>
        <p:txBody>
          <a:bodyPr/>
          <a:lstStyle/>
          <a:p>
            <a:pPr marL="0" indent="0">
              <a:buNone/>
            </a:pPr>
            <a:r>
              <a:rPr lang="en-GB" i="1" dirty="0"/>
              <a:t>“The bombing attacks were made through billowing clouds of smoke to the tune of an intense sea to land bombardment by heavy naval guns.” </a:t>
            </a:r>
          </a:p>
        </p:txBody>
      </p:sp>
    </p:spTree>
    <p:extLst>
      <p:ext uri="{BB962C8B-B14F-4D97-AF65-F5344CB8AC3E}">
        <p14:creationId xmlns:p14="http://schemas.microsoft.com/office/powerpoint/2010/main" val="417629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473659"/>
          </a:xfrm>
          <a:solidFill>
            <a:schemeClr val="bg1">
              <a:lumMod val="75000"/>
            </a:schemeClr>
          </a:solidFill>
          <a:ln w="3175">
            <a:solidFill>
              <a:schemeClr val="tx1"/>
            </a:solidFill>
          </a:ln>
        </p:spPr>
        <p:txBody>
          <a:bodyPr/>
          <a:lstStyle/>
          <a:p>
            <a:pPr marL="0" indent="0">
              <a:buNone/>
            </a:pPr>
            <a:r>
              <a:rPr lang="en-GB" i="1" dirty="0"/>
              <a:t>During the squadron’s flight they saw a Ju188 shadowing six Allied destroyers. Two 248 Squadron Mosquitoes attacked. Hits were observed on the cockpit and the starboard engine caught fire. The enemy aircraft rolled on its back and spun steeply into the sea shedding pieces of fuselage. None of the </a:t>
            </a:r>
            <a:r>
              <a:rPr lang="en-GB" i="1" dirty="0" err="1"/>
              <a:t>Beaufighters</a:t>
            </a:r>
            <a:r>
              <a:rPr lang="en-GB" i="1" dirty="0"/>
              <a:t> or Mosquitoes were damaged.</a:t>
            </a:r>
          </a:p>
        </p:txBody>
      </p:sp>
      <p:sp>
        <p:nvSpPr>
          <p:cNvPr id="5" name="Title 1"/>
          <p:cNvSpPr txBox="1">
            <a:spLocks/>
          </p:cNvSpPr>
          <p:nvPr/>
        </p:nvSpPr>
        <p:spPr>
          <a:xfrm>
            <a:off x="721895" y="381167"/>
            <a:ext cx="108885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a:t>Source C:</a:t>
            </a:r>
            <a:r>
              <a:rPr lang="en-GB" sz="2000" b="1" dirty="0"/>
              <a:t> </a:t>
            </a:r>
            <a:r>
              <a:rPr lang="en-GB" sz="2000" dirty="0"/>
              <a:t>An account of an RAF squadron’s activity on June 6</a:t>
            </a:r>
            <a:r>
              <a:rPr lang="en-GB" sz="2000" baseline="30000" dirty="0"/>
              <a:t>th</a:t>
            </a:r>
            <a:r>
              <a:rPr lang="en-GB" sz="2000" dirty="0"/>
              <a:t>. A Ju188 was a German aircraft. Mosquitoes and </a:t>
            </a:r>
            <a:r>
              <a:rPr lang="en-GB" sz="2000" dirty="0" err="1"/>
              <a:t>Beaufighters</a:t>
            </a:r>
            <a:r>
              <a:rPr lang="en-GB" sz="2000" dirty="0"/>
              <a:t> were British aircraft. A ‘destroyer’ is a navy ship used to escort larger ships. </a:t>
            </a:r>
          </a:p>
        </p:txBody>
      </p:sp>
    </p:spTree>
    <p:extLst>
      <p:ext uri="{BB962C8B-B14F-4D97-AF65-F5344CB8AC3E}">
        <p14:creationId xmlns:p14="http://schemas.microsoft.com/office/powerpoint/2010/main" val="414077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1895" y="381167"/>
            <a:ext cx="1088857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a:t>Source D:</a:t>
            </a:r>
            <a:r>
              <a:rPr lang="en-GB" sz="2000" b="1" dirty="0"/>
              <a:t> </a:t>
            </a:r>
            <a:r>
              <a:rPr lang="en-GB" sz="2000" dirty="0"/>
              <a:t>Operation Pluto. This was the mission to lay an oil pipeline along the sea bed from Britain to the Normandy beaches. It would allow the Allied militaries to quickly fuel their vehicles and continue fighting. Millions of tonnes of oil would be needed and it would have been too slow and dangerous to transport it all in ships. The pipeline was hugely effective in keeping the Allied armies moving and fighting once they had landed in France.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187" y="1706730"/>
            <a:ext cx="5469356" cy="3555081"/>
          </a:xfrm>
          <a:prstGeom prst="rect">
            <a:avLst/>
          </a:prstGeom>
          <a:ln w="6350">
            <a:solidFill>
              <a:schemeClr val="tx1"/>
            </a:solidFill>
          </a:ln>
        </p:spPr>
      </p:pic>
      <p:sp>
        <p:nvSpPr>
          <p:cNvPr id="6" name="Title 1"/>
          <p:cNvSpPr txBox="1">
            <a:spLocks/>
          </p:cNvSpPr>
          <p:nvPr/>
        </p:nvSpPr>
        <p:spPr>
          <a:xfrm>
            <a:off x="2302042" y="4993815"/>
            <a:ext cx="81574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This photo shows a piece of the pipeline as it was being constructed in Britain.</a:t>
            </a:r>
          </a:p>
        </p:txBody>
      </p:sp>
    </p:spTree>
    <p:extLst>
      <p:ext uri="{BB962C8B-B14F-4D97-AF65-F5344CB8AC3E}">
        <p14:creationId xmlns:p14="http://schemas.microsoft.com/office/powerpoint/2010/main" val="3651710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4759" y="2054077"/>
            <a:ext cx="4684629" cy="3757635"/>
          </a:xfrm>
          <a:noFill/>
          <a:ln w="6350">
            <a:solidFill>
              <a:schemeClr val="tx1"/>
            </a:solidFill>
          </a:ln>
        </p:spPr>
      </p:pic>
      <p:sp>
        <p:nvSpPr>
          <p:cNvPr id="6" name="Title 1"/>
          <p:cNvSpPr txBox="1">
            <a:spLocks/>
          </p:cNvSpPr>
          <p:nvPr/>
        </p:nvSpPr>
        <p:spPr>
          <a:xfrm>
            <a:off x="721895" y="381167"/>
            <a:ext cx="108885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a:t>Source E:</a:t>
            </a:r>
            <a:r>
              <a:rPr lang="en-GB" sz="2000" b="1" dirty="0"/>
              <a:t> </a:t>
            </a:r>
            <a:r>
              <a:rPr lang="en-GB" sz="2000" dirty="0"/>
              <a:t>HMS Belfast. This was just one of the thousands of Royal Navy and US Navy ship that took part in bombardment operations of the beaches of Normandy before the landings took place. These large ships had powerful guns that could fire explosive shells for miles in land. Today HMS Belfast is a museum on the River Thames in London.</a:t>
            </a:r>
          </a:p>
        </p:txBody>
      </p:sp>
    </p:spTree>
    <p:extLst>
      <p:ext uri="{BB962C8B-B14F-4D97-AF65-F5344CB8AC3E}">
        <p14:creationId xmlns:p14="http://schemas.microsoft.com/office/powerpoint/2010/main" val="287362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003529" y="-72629"/>
            <a:ext cx="9480607" cy="922282"/>
          </a:xfrm>
        </p:spPr>
        <p:txBody>
          <a:bodyPr>
            <a:noAutofit/>
          </a:bodyPr>
          <a:lstStyle/>
          <a:p>
            <a:r>
              <a:rPr lang="en-GB" sz="3200" u="sng" dirty="0">
                <a:latin typeface="Aharoni" panose="02010803020104030203" pitchFamily="2" charset="-79"/>
                <a:cs typeface="Aharoni" panose="02010803020104030203" pitchFamily="2" charset="-79"/>
              </a:rPr>
              <a:t>Operation Overlord and D-Day, 1944</a:t>
            </a:r>
          </a:p>
        </p:txBody>
      </p:sp>
      <p:sp>
        <p:nvSpPr>
          <p:cNvPr id="3" name="Subtitle 2"/>
          <p:cNvSpPr>
            <a:spLocks noGrp="1"/>
          </p:cNvSpPr>
          <p:nvPr>
            <p:ph type="subTitle" idx="1"/>
          </p:nvPr>
        </p:nvSpPr>
        <p:spPr>
          <a:xfrm>
            <a:off x="1663260" y="5888419"/>
            <a:ext cx="9144000" cy="867104"/>
          </a:xfrm>
          <a:solidFill>
            <a:srgbClr val="00B0F0"/>
          </a:solidFill>
          <a:ln w="38100">
            <a:solidFill>
              <a:schemeClr val="tx1"/>
            </a:solidFill>
          </a:ln>
        </p:spPr>
        <p:txBody>
          <a:bodyPr>
            <a:normAutofit lnSpcReduction="10000"/>
          </a:bodyPr>
          <a:lstStyle/>
          <a:p>
            <a:r>
              <a:rPr lang="en-GB" dirty="0"/>
              <a:t>Finished? – Try this..</a:t>
            </a:r>
          </a:p>
          <a:p>
            <a:r>
              <a:rPr lang="en-GB" dirty="0"/>
              <a:t>What dangers are there in launching an amphibious attack?</a:t>
            </a:r>
          </a:p>
        </p:txBody>
      </p:sp>
      <p:sp>
        <p:nvSpPr>
          <p:cNvPr id="4" name="Rectangle 3"/>
          <p:cNvSpPr/>
          <p:nvPr/>
        </p:nvSpPr>
        <p:spPr>
          <a:xfrm>
            <a:off x="1292771" y="2427891"/>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t>“You are about to embark upon the Great Crusade, towards which we have striven these many months.</a:t>
            </a:r>
          </a:p>
          <a:p>
            <a:pPr algn="ctr"/>
            <a:endParaRPr lang="en-GB" sz="1600" i="1" dirty="0"/>
          </a:p>
          <a:p>
            <a:pPr algn="ctr"/>
            <a:r>
              <a:rPr lang="en-GB" sz="1600" i="1" dirty="0"/>
              <a:t>The eyes of the world are upon you. The hopes and prayers of liberty-loving people everywhere match with you.”</a:t>
            </a:r>
          </a:p>
          <a:p>
            <a:pPr algn="ctr"/>
            <a:endParaRPr lang="en-GB" sz="1600" dirty="0"/>
          </a:p>
          <a:p>
            <a:pPr algn="ctr"/>
            <a:r>
              <a:rPr lang="en-GB" sz="1600" dirty="0"/>
              <a:t>Q: These words are from the US General Eisenhower’s speech before D-Day. </a:t>
            </a:r>
          </a:p>
          <a:p>
            <a:pPr algn="ctr"/>
            <a:r>
              <a:rPr lang="en-GB" sz="1600" dirty="0"/>
              <a:t>What can we learn from it?</a:t>
            </a:r>
          </a:p>
        </p:txBody>
      </p:sp>
      <p:sp>
        <p:nvSpPr>
          <p:cNvPr id="9" name="Rectangle 8"/>
          <p:cNvSpPr/>
          <p:nvPr/>
        </p:nvSpPr>
        <p:spPr>
          <a:xfrm>
            <a:off x="4587764" y="2427890"/>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SPAG?</a:t>
            </a:r>
          </a:p>
          <a:p>
            <a:pPr algn="ctr"/>
            <a:r>
              <a:rPr lang="en-GB" b="1" dirty="0"/>
              <a:t>Copy </a:t>
            </a:r>
            <a:r>
              <a:rPr lang="en-GB" b="1"/>
              <a:t>and correct.</a:t>
            </a:r>
            <a:endParaRPr lang="en-GB" b="1" dirty="0"/>
          </a:p>
          <a:p>
            <a:pPr algn="ctr"/>
            <a:endParaRPr lang="en-GB" b="1" dirty="0"/>
          </a:p>
          <a:p>
            <a:pPr algn="ctr"/>
            <a:r>
              <a:rPr lang="en-GB" dirty="0"/>
              <a:t>The Normandy landings where the Amphibious operations on </a:t>
            </a:r>
            <a:r>
              <a:rPr lang="en-GB" dirty="0" err="1"/>
              <a:t>tuesday</a:t>
            </a:r>
            <a:r>
              <a:rPr lang="en-GB" dirty="0"/>
              <a:t>, 6 June 1944 of the allied invasion of </a:t>
            </a:r>
            <a:r>
              <a:rPr lang="en-GB" dirty="0" err="1"/>
              <a:t>normandy</a:t>
            </a:r>
            <a:r>
              <a:rPr lang="en-GB" dirty="0"/>
              <a:t> in operation overlord during World War II.</a:t>
            </a:r>
          </a:p>
        </p:txBody>
      </p:sp>
      <p:sp>
        <p:nvSpPr>
          <p:cNvPr id="10" name="Rectangle 9"/>
          <p:cNvSpPr/>
          <p:nvPr/>
        </p:nvSpPr>
        <p:spPr>
          <a:xfrm>
            <a:off x="7882757" y="2427890"/>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Numeracy:</a:t>
            </a:r>
          </a:p>
          <a:p>
            <a:pPr algn="ctr"/>
            <a:endParaRPr lang="en-GB" dirty="0"/>
          </a:p>
          <a:p>
            <a:pPr algn="ctr"/>
            <a:r>
              <a:rPr lang="en-GB" dirty="0"/>
              <a:t>156,000 Allied troops were landed on the Normandy beaches during Operation Overlord.  10,000 of these became casualties in the fighting.</a:t>
            </a:r>
          </a:p>
          <a:p>
            <a:pPr algn="ctr"/>
            <a:endParaRPr lang="en-GB" dirty="0"/>
          </a:p>
          <a:p>
            <a:pPr algn="ctr"/>
            <a:r>
              <a:rPr lang="en-GB" dirty="0"/>
              <a:t>What percentage of the landing force became casualties?</a:t>
            </a:r>
          </a:p>
        </p:txBody>
      </p:sp>
      <p:sp>
        <p:nvSpPr>
          <p:cNvPr id="11" name="Subtitle 2"/>
          <p:cNvSpPr txBox="1">
            <a:spLocks/>
          </p:cNvSpPr>
          <p:nvPr/>
        </p:nvSpPr>
        <p:spPr>
          <a:xfrm>
            <a:off x="6243282" y="986313"/>
            <a:ext cx="4951892" cy="1278979"/>
          </a:xfrm>
          <a:prstGeom prst="rect">
            <a:avLst/>
          </a:prstGeom>
          <a:solidFill>
            <a:srgbClr val="FFFF00"/>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Amphibious:</a:t>
            </a:r>
            <a:r>
              <a:rPr lang="en-GB" dirty="0"/>
              <a:t> When military forces attack the land from the sea. </a:t>
            </a:r>
            <a:r>
              <a:rPr lang="en-GB" b="1" dirty="0"/>
              <a:t>(add to glossary in back of book (BOB)).</a:t>
            </a:r>
          </a:p>
        </p:txBody>
      </p:sp>
      <p:sp>
        <p:nvSpPr>
          <p:cNvPr id="12" name="Subtitle 2"/>
          <p:cNvSpPr txBox="1">
            <a:spLocks/>
          </p:cNvSpPr>
          <p:nvPr/>
        </p:nvSpPr>
        <p:spPr>
          <a:xfrm>
            <a:off x="1292771" y="988368"/>
            <a:ext cx="4674891" cy="1278979"/>
          </a:xfrm>
          <a:prstGeom prst="rect">
            <a:avLst/>
          </a:prstGeom>
          <a:solidFill>
            <a:schemeClr val="accent1">
              <a:lumMod val="40000"/>
              <a:lumOff val="60000"/>
            </a:schemeClr>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LO</a:t>
            </a:r>
            <a:r>
              <a:rPr lang="en-GB" dirty="0"/>
              <a:t>: Examine the factors behind the Allies’ success in the Normandy campaign.</a:t>
            </a:r>
          </a:p>
        </p:txBody>
      </p:sp>
      <p:sp>
        <p:nvSpPr>
          <p:cNvPr id="14" name="Rectangle 13"/>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15" name="Rectangle 14"/>
          <p:cNvSpPr/>
          <p:nvPr/>
        </p:nvSpPr>
        <p:spPr>
          <a:xfrm>
            <a:off x="264696" y="1275348"/>
            <a:ext cx="794084" cy="862801"/>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16" name="Rectangle 15"/>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17" name="Rectangle 16"/>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19" name="Rectangle 1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0" name="Rectangle 1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1" name="Rectangle 2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Date Placeholder 4"/>
          <p:cNvSpPr>
            <a:spLocks noGrp="1"/>
          </p:cNvSpPr>
          <p:nvPr>
            <p:ph type="dt" sz="half" idx="10"/>
          </p:nvPr>
        </p:nvSpPr>
        <p:spPr>
          <a:xfrm>
            <a:off x="8726905" y="124798"/>
            <a:ext cx="3546548" cy="548970"/>
          </a:xfrm>
        </p:spPr>
        <p:txBody>
          <a:bodyPr/>
          <a:lstStyle/>
          <a:p>
            <a:fld id="{13D340A4-FD1E-4C51-BC58-7CE2357A2FCE}" type="datetime2">
              <a:rPr lang="en-GB" sz="2400" smtClean="0"/>
              <a:t>Wednesday, 21 June 2017</a:t>
            </a:fld>
            <a:endParaRPr lang="en-GB" sz="2400" dirty="0"/>
          </a:p>
        </p:txBody>
      </p:sp>
    </p:spTree>
    <p:extLst>
      <p:ext uri="{BB962C8B-B14F-4D97-AF65-F5344CB8AC3E}">
        <p14:creationId xmlns:p14="http://schemas.microsoft.com/office/powerpoint/2010/main" val="2742926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5557" y="2209713"/>
            <a:ext cx="6486359" cy="3762088"/>
          </a:xfrm>
          <a:noFill/>
          <a:ln w="3175">
            <a:solidFill>
              <a:schemeClr val="tx1"/>
            </a:solidFill>
          </a:ln>
        </p:spPr>
      </p:pic>
      <p:sp>
        <p:nvSpPr>
          <p:cNvPr id="8" name="Title 1"/>
          <p:cNvSpPr txBox="1">
            <a:spLocks/>
          </p:cNvSpPr>
          <p:nvPr/>
        </p:nvSpPr>
        <p:spPr>
          <a:xfrm>
            <a:off x="721895" y="381167"/>
            <a:ext cx="108885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a:t>Source F</a:t>
            </a:r>
            <a:r>
              <a:rPr lang="en-GB" sz="2000" b="1" dirty="0"/>
              <a:t>: </a:t>
            </a:r>
            <a:r>
              <a:rPr lang="en-GB" sz="2000" dirty="0"/>
              <a:t>This is a photograph of a Lancaster bomber dropping ‘Chaff’. Chaff were thousands of small metal strips. If dropped from an aircraft in the sky the cloud of metal appears on radar screens to look like lots of aircraft. On the morning of D-Day lots of British aircraft dropped ‘chaff’ off the coast of Calais to make the Germans believe an air attack was taking place there.</a:t>
            </a:r>
          </a:p>
        </p:txBody>
      </p:sp>
    </p:spTree>
    <p:extLst>
      <p:ext uri="{BB962C8B-B14F-4D97-AF65-F5344CB8AC3E}">
        <p14:creationId xmlns:p14="http://schemas.microsoft.com/office/powerpoint/2010/main" val="155824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848017"/>
          </a:xfrm>
          <a:solidFill>
            <a:schemeClr val="bg1">
              <a:lumMod val="75000"/>
            </a:schemeClr>
          </a:solidFill>
          <a:ln w="3175">
            <a:solidFill>
              <a:schemeClr val="tx1"/>
            </a:solidFill>
          </a:ln>
        </p:spPr>
        <p:txBody>
          <a:bodyPr/>
          <a:lstStyle/>
          <a:p>
            <a:pPr marL="0" indent="0">
              <a:buNone/>
            </a:pPr>
            <a:r>
              <a:rPr lang="en-GB" dirty="0"/>
              <a:t>“It was partly because they took the Germans by surprise and also because the Luftwaffe were less effective than they had thought. The RAF and the USAF did an extraordinary job in keeping the Luftwaffe on the ground, with deep patrols right into France.”</a:t>
            </a:r>
          </a:p>
        </p:txBody>
      </p:sp>
      <p:sp>
        <p:nvSpPr>
          <p:cNvPr id="5" name="Title 1"/>
          <p:cNvSpPr txBox="1">
            <a:spLocks/>
          </p:cNvSpPr>
          <p:nvPr/>
        </p:nvSpPr>
        <p:spPr>
          <a:xfrm>
            <a:off x="721895" y="381167"/>
            <a:ext cx="108885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a:t>Source H:</a:t>
            </a:r>
            <a:r>
              <a:rPr lang="en-GB" sz="2000" b="1" dirty="0"/>
              <a:t> </a:t>
            </a:r>
            <a:r>
              <a:rPr lang="en-GB" sz="2000" dirty="0"/>
              <a:t>Taken from an interview with Historian Anthony </a:t>
            </a:r>
            <a:r>
              <a:rPr lang="en-GB" sz="2000" dirty="0" err="1"/>
              <a:t>Beevor</a:t>
            </a:r>
            <a:r>
              <a:rPr lang="en-GB" sz="2000" dirty="0"/>
              <a:t>. He is explaining why so few German aircraft tried to attack the invasion fleet.</a:t>
            </a:r>
          </a:p>
          <a:p>
            <a:r>
              <a:rPr lang="en-GB" sz="2000" dirty="0"/>
              <a:t>Remember: The Luftwaffe was the name for the German air force. USAF = United States Air Force. RAF= Royal Air Force.</a:t>
            </a:r>
          </a:p>
        </p:txBody>
      </p:sp>
    </p:spTree>
    <p:extLst>
      <p:ext uri="{BB962C8B-B14F-4D97-AF65-F5344CB8AC3E}">
        <p14:creationId xmlns:p14="http://schemas.microsoft.com/office/powerpoint/2010/main" val="311652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304" y="2190750"/>
            <a:ext cx="4796590" cy="3849263"/>
          </a:xfrm>
          <a:prstGeom prst="rect">
            <a:avLst/>
          </a:prstGeom>
          <a:ln w="3175">
            <a:solidFill>
              <a:schemeClr val="tx1"/>
            </a:solidFill>
          </a:ln>
        </p:spPr>
      </p:pic>
      <p:sp>
        <p:nvSpPr>
          <p:cNvPr id="5" name="Title 1"/>
          <p:cNvSpPr txBox="1">
            <a:spLocks/>
          </p:cNvSpPr>
          <p:nvPr/>
        </p:nvSpPr>
        <p:spPr>
          <a:xfrm>
            <a:off x="721895" y="381167"/>
            <a:ext cx="1088857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dirty="0"/>
              <a:t>Source H:</a:t>
            </a:r>
            <a:r>
              <a:rPr lang="en-GB" sz="2000" b="1" dirty="0"/>
              <a:t> </a:t>
            </a:r>
            <a:r>
              <a:rPr lang="en-GB" sz="2000" dirty="0"/>
              <a:t>A photography of the ‘Mulberry Harbour’. This was a floating harbour built in Britain and sailed across to the beaches of Normandy. The Normandy coast line was too shallow for large troop carrying ships to sail up to. So the solution was the Mulberry Harbour. It acted like a long pier that let large ships dock and unload their men and equipment far out to sea. It was a very large piece of engineering and its remains are still visible in France today.</a:t>
            </a:r>
          </a:p>
        </p:txBody>
      </p:sp>
    </p:spTree>
    <p:extLst>
      <p:ext uri="{BB962C8B-B14F-4D97-AF65-F5344CB8AC3E}">
        <p14:creationId xmlns:p14="http://schemas.microsoft.com/office/powerpoint/2010/main" val="404862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864" y="45519"/>
            <a:ext cx="9144000" cy="627609"/>
          </a:xfrm>
        </p:spPr>
        <p:txBody>
          <a:bodyPr>
            <a:noAutofit/>
          </a:bodyPr>
          <a:lstStyle/>
          <a:p>
            <a:r>
              <a:rPr lang="en-GB" sz="2000" dirty="0"/>
              <a:t>Pre-written feedback slips for printing; Circle the correct grade.</a:t>
            </a:r>
          </a:p>
        </p:txBody>
      </p:sp>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endParaRPr lang="en-GB" dirty="0">
              <a:solidFill>
                <a:schemeClr val="tx1"/>
              </a:solidFill>
            </a:endParaRP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Tree>
    <p:extLst>
      <p:ext uri="{BB962C8B-B14F-4D97-AF65-F5344CB8AC3E}">
        <p14:creationId xmlns:p14="http://schemas.microsoft.com/office/powerpoint/2010/main" val="382822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endParaRPr lang="en-GB" dirty="0">
              <a:solidFill>
                <a:schemeClr val="tx1"/>
              </a:solidFill>
            </a:endParaRP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1519741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3914281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1905172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893" y="-209550"/>
            <a:ext cx="5619750" cy="1325563"/>
          </a:xfrm>
        </p:spPr>
        <p:txBody>
          <a:bodyPr/>
          <a:lstStyle/>
          <a:p>
            <a:r>
              <a:rPr lang="en-GB" b="1" u="sng" dirty="0"/>
              <a:t>EAL ASSISSTANCE SHEET</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29834" t="36280" r="18403" b="15347"/>
          <a:stretch/>
        </p:blipFill>
        <p:spPr>
          <a:xfrm>
            <a:off x="223600" y="3217411"/>
            <a:ext cx="3762152" cy="2636837"/>
          </a:xfrm>
          <a:prstGeom prst="rect">
            <a:avLst/>
          </a:prstGeom>
          <a:ln w="9525">
            <a:solidFill>
              <a:schemeClr val="tx1"/>
            </a:solidFill>
          </a:ln>
        </p:spPr>
      </p:pic>
      <p:sp>
        <p:nvSpPr>
          <p:cNvPr id="30" name="TextBox 29"/>
          <p:cNvSpPr txBox="1"/>
          <p:nvPr/>
        </p:nvSpPr>
        <p:spPr>
          <a:xfrm>
            <a:off x="238348" y="199372"/>
            <a:ext cx="2324293" cy="2585323"/>
          </a:xfrm>
          <a:prstGeom prst="rect">
            <a:avLst/>
          </a:prstGeom>
          <a:noFill/>
          <a:ln w="6350">
            <a:solidFill>
              <a:schemeClr val="tx1"/>
            </a:solidFill>
          </a:ln>
        </p:spPr>
        <p:txBody>
          <a:bodyPr wrap="square" rtlCol="0">
            <a:spAutoFit/>
          </a:bodyPr>
          <a:lstStyle/>
          <a:p>
            <a:r>
              <a:rPr lang="en-GB" dirty="0"/>
              <a:t>Countries:</a:t>
            </a:r>
          </a:p>
          <a:p>
            <a:endParaRPr lang="en-GB" dirty="0"/>
          </a:p>
          <a:p>
            <a:r>
              <a:rPr lang="en-GB" dirty="0"/>
              <a:t>Europe</a:t>
            </a:r>
          </a:p>
          <a:p>
            <a:r>
              <a:rPr lang="en-GB" dirty="0"/>
              <a:t>Germany</a:t>
            </a:r>
          </a:p>
          <a:p>
            <a:r>
              <a:rPr lang="en-GB" dirty="0"/>
              <a:t>Russia (Soviet Union)</a:t>
            </a:r>
          </a:p>
          <a:p>
            <a:r>
              <a:rPr lang="en-GB" dirty="0"/>
              <a:t>France</a:t>
            </a:r>
          </a:p>
          <a:p>
            <a:r>
              <a:rPr lang="en-GB" dirty="0"/>
              <a:t>Britain</a:t>
            </a:r>
          </a:p>
          <a:p>
            <a:r>
              <a:rPr lang="en-GB" dirty="0"/>
              <a:t>Normandy (part of France)</a:t>
            </a:r>
          </a:p>
        </p:txBody>
      </p:sp>
      <p:sp>
        <p:nvSpPr>
          <p:cNvPr id="31" name="Rounded Rectangular Callout 30"/>
          <p:cNvSpPr/>
          <p:nvPr/>
        </p:nvSpPr>
        <p:spPr>
          <a:xfrm>
            <a:off x="2278002" y="1717121"/>
            <a:ext cx="1943100" cy="15811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find them on the map?</a:t>
            </a:r>
          </a:p>
        </p:txBody>
      </p:sp>
      <p:sp>
        <p:nvSpPr>
          <p:cNvPr id="32" name="TextBox 31"/>
          <p:cNvSpPr txBox="1"/>
          <p:nvPr/>
        </p:nvSpPr>
        <p:spPr>
          <a:xfrm>
            <a:off x="8636404" y="377349"/>
            <a:ext cx="3389649" cy="5632311"/>
          </a:xfrm>
          <a:prstGeom prst="rect">
            <a:avLst/>
          </a:prstGeom>
          <a:noFill/>
          <a:ln w="6350">
            <a:solidFill>
              <a:schemeClr val="tx1"/>
            </a:solidFill>
          </a:ln>
        </p:spPr>
        <p:txBody>
          <a:bodyPr wrap="square" rtlCol="0">
            <a:spAutoFit/>
          </a:bodyPr>
          <a:lstStyle/>
          <a:p>
            <a:r>
              <a:rPr lang="en-GB" dirty="0"/>
              <a:t>Key verbs:</a:t>
            </a:r>
          </a:p>
          <a:p>
            <a:endParaRPr lang="en-GB" dirty="0"/>
          </a:p>
          <a:p>
            <a:r>
              <a:rPr lang="en-GB" dirty="0"/>
              <a:t>To fight</a:t>
            </a:r>
          </a:p>
          <a:p>
            <a:r>
              <a:rPr lang="en-GB" dirty="0"/>
              <a:t>To supply</a:t>
            </a:r>
          </a:p>
          <a:p>
            <a:r>
              <a:rPr lang="en-GB" dirty="0"/>
              <a:t>To trick</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4" name="Rounded Rectangular Callout 33"/>
          <p:cNvSpPr/>
          <p:nvPr/>
        </p:nvSpPr>
        <p:spPr>
          <a:xfrm>
            <a:off x="9916371" y="1033173"/>
            <a:ext cx="2036097" cy="16279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match the verb to the correct image?</a:t>
            </a:r>
          </a:p>
        </p:txBody>
      </p:sp>
      <p:sp>
        <p:nvSpPr>
          <p:cNvPr id="39" name="TextBox 38"/>
          <p:cNvSpPr txBox="1"/>
          <p:nvPr/>
        </p:nvSpPr>
        <p:spPr>
          <a:xfrm>
            <a:off x="4385263" y="874802"/>
            <a:ext cx="3916988" cy="5355312"/>
          </a:xfrm>
          <a:prstGeom prst="rect">
            <a:avLst/>
          </a:prstGeom>
          <a:noFill/>
          <a:ln w="6350">
            <a:solidFill>
              <a:schemeClr val="tx1"/>
            </a:solidFill>
          </a:ln>
        </p:spPr>
        <p:txBody>
          <a:bodyPr wrap="square" rtlCol="0">
            <a:spAutoFit/>
          </a:bodyPr>
          <a:lstStyle/>
          <a:p>
            <a:r>
              <a:rPr lang="en-GB" dirty="0"/>
              <a:t>Key nouns:</a:t>
            </a:r>
          </a:p>
          <a:p>
            <a:endParaRPr lang="en-GB" dirty="0"/>
          </a:p>
          <a:p>
            <a:r>
              <a:rPr lang="en-GB" dirty="0"/>
              <a:t>Beach</a:t>
            </a:r>
          </a:p>
          <a:p>
            <a:r>
              <a:rPr lang="en-GB" dirty="0"/>
              <a:t>Troops</a:t>
            </a:r>
          </a:p>
          <a:p>
            <a:r>
              <a:rPr lang="en-GB" dirty="0"/>
              <a:t>Casualty</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0" name="Rounded Rectangular Callout 39"/>
          <p:cNvSpPr/>
          <p:nvPr/>
        </p:nvSpPr>
        <p:spPr>
          <a:xfrm>
            <a:off x="6036533" y="1040174"/>
            <a:ext cx="1943100" cy="15811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match the noun to the correct image?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757" y="2991287"/>
            <a:ext cx="1671511" cy="1048177"/>
          </a:xfrm>
          <a:prstGeom prst="rect">
            <a:avLst/>
          </a:prstGeom>
          <a:ln w="3175">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570" y="3413958"/>
            <a:ext cx="1719881" cy="1289911"/>
          </a:xfrm>
          <a:prstGeom prst="rect">
            <a:avLst/>
          </a:prstGeom>
          <a:ln w="3175">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2095" y="4551349"/>
            <a:ext cx="2131976" cy="1441305"/>
          </a:xfrm>
          <a:prstGeom prst="rect">
            <a:avLst/>
          </a:prstGeom>
          <a:ln w="3175">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3595" y="2991287"/>
            <a:ext cx="1644312" cy="1357689"/>
          </a:xfrm>
          <a:prstGeom prst="rect">
            <a:avLst/>
          </a:prstGeom>
          <a:ln w="3175">
            <a:solidFill>
              <a:schemeClr val="tx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5634" y="4463972"/>
            <a:ext cx="1730538" cy="1153692"/>
          </a:xfrm>
          <a:prstGeom prst="rect">
            <a:avLst/>
          </a:prstGeom>
          <a:ln w="3175">
            <a:solidFill>
              <a:schemeClr val="tx1"/>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7178" y="3126341"/>
            <a:ext cx="1087579" cy="1087579"/>
          </a:xfrm>
          <a:prstGeom prst="rect">
            <a:avLst/>
          </a:prstGeom>
          <a:ln w="3175">
            <a:solidFill>
              <a:schemeClr val="tx1"/>
            </a:solidFill>
          </a:ln>
        </p:spPr>
      </p:pic>
    </p:spTree>
    <p:extLst>
      <p:ext uri="{BB962C8B-B14F-4D97-AF65-F5344CB8AC3E}">
        <p14:creationId xmlns:p14="http://schemas.microsoft.com/office/powerpoint/2010/main" val="4011753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0"/>
            <a:ext cx="10920663" cy="1325563"/>
          </a:xfrm>
        </p:spPr>
        <p:txBody>
          <a:bodyPr/>
          <a:lstStyle/>
          <a:p>
            <a:r>
              <a:rPr lang="en-GB" u="sng" dirty="0"/>
              <a:t>SUPPORT TEMPLATE FOR 12 MARK QUESTIONS.</a:t>
            </a:r>
          </a:p>
        </p:txBody>
      </p:sp>
      <p:sp>
        <p:nvSpPr>
          <p:cNvPr id="16" name="Rounded Rectangle 15"/>
          <p:cNvSpPr/>
          <p:nvPr/>
        </p:nvSpPr>
        <p:spPr>
          <a:xfrm>
            <a:off x="1134523" y="1276968"/>
            <a:ext cx="3772417" cy="106905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omic Sans MS" panose="030F0702030302020204" pitchFamily="66" charset="0"/>
              </a:rPr>
              <a:t>Plan your answer, you will need:</a:t>
            </a:r>
          </a:p>
          <a:p>
            <a:pPr algn="ctr"/>
            <a:endParaRPr lang="en-GB" sz="1200" dirty="0">
              <a:solidFill>
                <a:schemeClr val="tx1"/>
              </a:solidFill>
              <a:latin typeface="Comic Sans MS" panose="030F0702030302020204" pitchFamily="66" charset="0"/>
            </a:endParaRPr>
          </a:p>
          <a:p>
            <a:pPr algn="ctr"/>
            <a:r>
              <a:rPr lang="en-GB" sz="1200" dirty="0">
                <a:solidFill>
                  <a:schemeClr val="tx1"/>
                </a:solidFill>
                <a:latin typeface="Comic Sans MS" panose="030F0702030302020204" pitchFamily="66" charset="0"/>
              </a:rPr>
              <a:t>THREE FACTORS (not just three pieces of evidence)</a:t>
            </a:r>
          </a:p>
        </p:txBody>
      </p:sp>
      <p:grpSp>
        <p:nvGrpSpPr>
          <p:cNvPr id="4" name="Group 3"/>
          <p:cNvGrpSpPr/>
          <p:nvPr/>
        </p:nvGrpSpPr>
        <p:grpSpPr>
          <a:xfrm>
            <a:off x="11017" y="1133055"/>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5" name="Oval 4"/>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a:t>Structure</a:t>
              </a:r>
            </a:p>
          </p:txBody>
        </p:sp>
      </p:grpSp>
      <p:sp>
        <p:nvSpPr>
          <p:cNvPr id="17" name="Rounded Rectangle 16"/>
          <p:cNvSpPr/>
          <p:nvPr/>
        </p:nvSpPr>
        <p:spPr>
          <a:xfrm>
            <a:off x="6171376" y="1049122"/>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Use words from the question to help get you started.</a:t>
            </a:r>
          </a:p>
          <a:p>
            <a:pPr marL="285750" indent="-285750">
              <a:buFont typeface="Arial" panose="020B0604020202020204" pitchFamily="34" charset="0"/>
              <a:buChar char="•"/>
            </a:pPr>
            <a:r>
              <a:rPr lang="en-GB" dirty="0">
                <a:solidFill>
                  <a:schemeClr val="tx1"/>
                </a:solidFill>
              </a:rPr>
              <a:t>List the main factors you will discuss, e.g. “</a:t>
            </a:r>
            <a:r>
              <a:rPr lang="en-GB" i="1" dirty="0">
                <a:solidFill>
                  <a:schemeClr val="tx1"/>
                </a:solidFill>
              </a:rPr>
              <a:t>There are three main factors that contributed to Britain’s success, they are aircraft, technology and strategy.”</a:t>
            </a:r>
            <a:endParaRPr lang="en-GB" dirty="0">
              <a:solidFill>
                <a:schemeClr val="tx1"/>
              </a:solidFill>
            </a:endParaRPr>
          </a:p>
        </p:txBody>
      </p:sp>
      <p:sp>
        <p:nvSpPr>
          <p:cNvPr id="18" name="Rounded Rectangle 17"/>
          <p:cNvSpPr/>
          <p:nvPr/>
        </p:nvSpPr>
        <p:spPr>
          <a:xfrm>
            <a:off x="6171377" y="3120131"/>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Simple paragraph sentence starters:</a:t>
            </a:r>
          </a:p>
          <a:p>
            <a:pPr marL="285750" indent="-285750">
              <a:buFont typeface="Arial" panose="020B0604020202020204" pitchFamily="34" charset="0"/>
              <a:buChar char="•"/>
            </a:pPr>
            <a:r>
              <a:rPr lang="en-GB" dirty="0">
                <a:solidFill>
                  <a:schemeClr val="tx1"/>
                </a:solidFill>
              </a:rPr>
              <a:t>Point: </a:t>
            </a:r>
            <a:r>
              <a:rPr lang="en-GB" i="1" dirty="0">
                <a:solidFill>
                  <a:schemeClr val="tx1"/>
                </a:solidFill>
              </a:rPr>
              <a:t>One/Another important factor was…</a:t>
            </a:r>
          </a:p>
          <a:p>
            <a:pPr marL="285750" indent="-285750">
              <a:buFont typeface="Arial" panose="020B0604020202020204" pitchFamily="34" charset="0"/>
              <a:buChar char="•"/>
            </a:pPr>
            <a:r>
              <a:rPr lang="en-GB" dirty="0">
                <a:solidFill>
                  <a:schemeClr val="tx1"/>
                </a:solidFill>
              </a:rPr>
              <a:t>Evidence: </a:t>
            </a:r>
            <a:r>
              <a:rPr lang="en-GB" i="1" dirty="0">
                <a:solidFill>
                  <a:schemeClr val="tx1"/>
                </a:solidFill>
              </a:rPr>
              <a:t>For example…</a:t>
            </a:r>
          </a:p>
          <a:p>
            <a:pPr marL="285750" indent="-285750">
              <a:buFont typeface="Arial" panose="020B0604020202020204" pitchFamily="34" charset="0"/>
              <a:buChar char="•"/>
            </a:pPr>
            <a:r>
              <a:rPr lang="en-GB" dirty="0">
                <a:solidFill>
                  <a:schemeClr val="tx1"/>
                </a:solidFill>
              </a:rPr>
              <a:t>Explain: </a:t>
            </a:r>
            <a:r>
              <a:rPr lang="en-GB" i="1" dirty="0">
                <a:solidFill>
                  <a:schemeClr val="tx1"/>
                </a:solidFill>
              </a:rPr>
              <a:t>This was important because…</a:t>
            </a:r>
          </a:p>
          <a:p>
            <a:pPr marL="285750" indent="-285750">
              <a:buFont typeface="Arial" panose="020B0604020202020204" pitchFamily="34" charset="0"/>
              <a:buChar char="•"/>
            </a:pPr>
            <a:r>
              <a:rPr lang="en-GB" dirty="0">
                <a:solidFill>
                  <a:schemeClr val="tx1"/>
                </a:solidFill>
              </a:rPr>
              <a:t>Link: </a:t>
            </a:r>
            <a:r>
              <a:rPr lang="en-GB" i="1" dirty="0">
                <a:solidFill>
                  <a:schemeClr val="tx1"/>
                </a:solidFill>
              </a:rPr>
              <a:t>This contributed to (the question focus) because…</a:t>
            </a:r>
            <a:endParaRPr lang="en-GB" dirty="0">
              <a:solidFill>
                <a:schemeClr val="tx1"/>
              </a:solidFill>
            </a:endParaRPr>
          </a:p>
        </p:txBody>
      </p:sp>
      <p:sp>
        <p:nvSpPr>
          <p:cNvPr id="19" name="Rounded Rectangle 18"/>
          <p:cNvSpPr/>
          <p:nvPr/>
        </p:nvSpPr>
        <p:spPr>
          <a:xfrm>
            <a:off x="6171376" y="5161175"/>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 name="Group 6"/>
          <p:cNvGrpSpPr/>
          <p:nvPr/>
        </p:nvGrpSpPr>
        <p:grpSpPr>
          <a:xfrm>
            <a:off x="5007221" y="3171040"/>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8" name="Oval 7"/>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600" kern="1200" dirty="0"/>
                <a:t>Paragraphs</a:t>
              </a:r>
            </a:p>
          </p:txBody>
        </p:sp>
      </p:grpSp>
      <p:grpSp>
        <p:nvGrpSpPr>
          <p:cNvPr id="10" name="Group 9"/>
          <p:cNvGrpSpPr/>
          <p:nvPr/>
        </p:nvGrpSpPr>
        <p:grpSpPr>
          <a:xfrm>
            <a:off x="5007221" y="1133056"/>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11" name="Oval 10"/>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Introductions</a:t>
              </a:r>
            </a:p>
          </p:txBody>
        </p:sp>
      </p:grpSp>
      <p:grpSp>
        <p:nvGrpSpPr>
          <p:cNvPr id="13" name="Group 12"/>
          <p:cNvGrpSpPr/>
          <p:nvPr/>
        </p:nvGrpSpPr>
        <p:grpSpPr>
          <a:xfrm>
            <a:off x="5007221" y="5209024"/>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14" name="Oval 13"/>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400" kern="1200" dirty="0"/>
                <a:t>Conclusions</a:t>
              </a:r>
            </a:p>
          </p:txBody>
        </p:sp>
      </p:grpSp>
      <p:sp>
        <p:nvSpPr>
          <p:cNvPr id="20" name="Rounded Rectangle 19"/>
          <p:cNvSpPr/>
          <p:nvPr/>
        </p:nvSpPr>
        <p:spPr>
          <a:xfrm>
            <a:off x="433137" y="2601602"/>
            <a:ext cx="4373523" cy="12191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mic Sans MS" panose="030F0702030302020204" pitchFamily="66" charset="0"/>
              </a:rPr>
              <a:t>Explain why the RAF won the Battle of Britain.</a:t>
            </a:r>
          </a:p>
          <a:p>
            <a:r>
              <a:rPr lang="en-GB" sz="1200" dirty="0">
                <a:solidFill>
                  <a:schemeClr val="tx1"/>
                </a:solidFill>
                <a:latin typeface="Comic Sans MS" panose="030F0702030302020204" pitchFamily="66" charset="0"/>
              </a:rPr>
              <a:t>You may use the following.</a:t>
            </a:r>
          </a:p>
          <a:p>
            <a:pPr marL="1085850" lvl="2" indent="-171450">
              <a:buFont typeface="Arial" panose="020B0604020202020204" pitchFamily="34" charset="0"/>
              <a:buChar char="•"/>
            </a:pPr>
            <a:r>
              <a:rPr lang="en-GB" sz="1200" b="1" dirty="0">
                <a:solidFill>
                  <a:schemeClr val="tx1"/>
                </a:solidFill>
                <a:latin typeface="Comic Sans MS" panose="030F0702030302020204" pitchFamily="66" charset="0"/>
              </a:rPr>
              <a:t>Spitfire</a:t>
            </a:r>
          </a:p>
          <a:p>
            <a:pPr marL="1085850" lvl="2" indent="-171450">
              <a:buFont typeface="Arial" panose="020B0604020202020204" pitchFamily="34" charset="0"/>
              <a:buChar char="•"/>
            </a:pPr>
            <a:r>
              <a:rPr lang="en-GB" sz="1200" b="1" dirty="0">
                <a:solidFill>
                  <a:schemeClr val="tx1"/>
                </a:solidFill>
                <a:latin typeface="Comic Sans MS" panose="030F0702030302020204" pitchFamily="66" charset="0"/>
              </a:rPr>
              <a:t>Radar</a:t>
            </a:r>
          </a:p>
          <a:p>
            <a:r>
              <a:rPr lang="en-GB" sz="1200" dirty="0">
                <a:solidFill>
                  <a:schemeClr val="tx1"/>
                </a:solidFill>
                <a:latin typeface="Comic Sans MS" panose="030F0702030302020204" pitchFamily="66" charset="0"/>
              </a:rPr>
              <a:t>You will also need to include knowledge of your own.</a:t>
            </a:r>
          </a:p>
          <a:p>
            <a:pPr marL="171450" indent="-171450">
              <a:buFont typeface="Arial" panose="020B0604020202020204" pitchFamily="34" charset="0"/>
              <a:buChar char="•"/>
            </a:pPr>
            <a:endParaRPr lang="en-GB" sz="1200" dirty="0">
              <a:solidFill>
                <a:schemeClr val="tx1"/>
              </a:solidFill>
              <a:latin typeface="Comic Sans MS" panose="030F0702030302020204" pitchFamily="66" charset="0"/>
            </a:endParaRPr>
          </a:p>
        </p:txBody>
      </p:sp>
      <p:sp>
        <p:nvSpPr>
          <p:cNvPr id="21" name="Rounded Rectangle 20"/>
          <p:cNvSpPr/>
          <p:nvPr/>
        </p:nvSpPr>
        <p:spPr>
          <a:xfrm>
            <a:off x="1557152" y="3961883"/>
            <a:ext cx="3249508" cy="26647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Introduction</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1</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Aircraft.</a:t>
            </a:r>
          </a:p>
          <a:p>
            <a:pPr marL="628650" lvl="1" indent="-171450">
              <a:buFont typeface="Arial" panose="020B0604020202020204" pitchFamily="34" charset="0"/>
              <a:buChar char="•"/>
            </a:pPr>
            <a:r>
              <a:rPr lang="en-GB" sz="1400" u="sng" dirty="0">
                <a:solidFill>
                  <a:schemeClr val="tx1"/>
                </a:solidFill>
                <a:latin typeface="Comic Sans MS" panose="030F0702030302020204" pitchFamily="66" charset="0"/>
              </a:rPr>
              <a:t>Evidence? </a:t>
            </a:r>
            <a:r>
              <a:rPr lang="en-GB" sz="1400" b="1" dirty="0">
                <a:solidFill>
                  <a:schemeClr val="tx1"/>
                </a:solidFill>
                <a:latin typeface="Comic Sans MS" panose="030F0702030302020204" pitchFamily="66" charset="0"/>
              </a:rPr>
              <a:t>Spitfire</a:t>
            </a:r>
            <a:r>
              <a:rPr lang="en-GB" sz="1400" dirty="0">
                <a:solidFill>
                  <a:schemeClr val="tx1"/>
                </a:solidFill>
                <a:latin typeface="Comic Sans MS" panose="030F0702030302020204" pitchFamily="66" charset="0"/>
              </a:rPr>
              <a:t> </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2</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Technology</a:t>
            </a:r>
          </a:p>
          <a:p>
            <a:pPr marL="628650" lvl="1" indent="-171450">
              <a:buFont typeface="Arial" panose="020B0604020202020204" pitchFamily="34" charset="0"/>
              <a:buChar char="•"/>
            </a:pPr>
            <a:r>
              <a:rPr lang="en-GB" sz="1400" u="sng" dirty="0">
                <a:solidFill>
                  <a:schemeClr val="tx1"/>
                </a:solidFill>
                <a:latin typeface="Comic Sans MS" panose="030F0702030302020204" pitchFamily="66" charset="0"/>
              </a:rPr>
              <a:t>Evidence? </a:t>
            </a:r>
            <a:r>
              <a:rPr lang="en-GB" sz="1400" b="1" dirty="0">
                <a:solidFill>
                  <a:schemeClr val="tx1"/>
                </a:solidFill>
                <a:latin typeface="Comic Sans MS" panose="030F0702030302020204" pitchFamily="66" charset="0"/>
              </a:rPr>
              <a:t>Radar</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3</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From own knowledge.</a:t>
            </a:r>
          </a:p>
          <a:p>
            <a:pPr marL="628650" lvl="1" indent="-171450">
              <a:buFont typeface="Arial" panose="020B0604020202020204" pitchFamily="34" charset="0"/>
              <a:buChar char="•"/>
            </a:pPr>
            <a:r>
              <a:rPr lang="en-GB" sz="1400" dirty="0">
                <a:solidFill>
                  <a:schemeClr val="tx1"/>
                </a:solidFill>
                <a:latin typeface="Comic Sans MS" panose="030F0702030302020204" pitchFamily="66" charset="0"/>
              </a:rPr>
              <a:t>Evidence: From own knowledge.</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Conclusion.</a:t>
            </a:r>
          </a:p>
        </p:txBody>
      </p:sp>
      <p:sp>
        <p:nvSpPr>
          <p:cNvPr id="29" name="Curved Right Arrow 28"/>
          <p:cNvSpPr/>
          <p:nvPr/>
        </p:nvSpPr>
        <p:spPr>
          <a:xfrm>
            <a:off x="863314" y="3378649"/>
            <a:ext cx="693838" cy="20379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Curved Right Arrow 29"/>
          <p:cNvSpPr/>
          <p:nvPr/>
        </p:nvSpPr>
        <p:spPr>
          <a:xfrm>
            <a:off x="889426" y="3106277"/>
            <a:ext cx="667726" cy="18192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p:cNvSpPr txBox="1"/>
          <p:nvPr/>
        </p:nvSpPr>
        <p:spPr>
          <a:xfrm>
            <a:off x="56586" y="5481107"/>
            <a:ext cx="1315453" cy="1200329"/>
          </a:xfrm>
          <a:prstGeom prst="rect">
            <a:avLst/>
          </a:prstGeom>
          <a:noFill/>
        </p:spPr>
        <p:txBody>
          <a:bodyPr wrap="square" rtlCol="0">
            <a:spAutoFit/>
          </a:bodyPr>
          <a:lstStyle/>
          <a:p>
            <a:r>
              <a:rPr lang="en-GB" sz="1200" dirty="0">
                <a:latin typeface="Comic Sans MS" panose="030F0702030302020204" pitchFamily="66" charset="0"/>
              </a:rPr>
              <a:t>For example, here ‘radar’ is the evidence used to support ‘technology’ as a wider factor.</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92" y="4376344"/>
            <a:ext cx="910799" cy="1238687"/>
          </a:xfrm>
          <a:prstGeom prst="rect">
            <a:avLst/>
          </a:prstGeom>
        </p:spPr>
      </p:pic>
      <p:graphicFrame>
        <p:nvGraphicFramePr>
          <p:cNvPr id="33" name="Table 32"/>
          <p:cNvGraphicFramePr>
            <a:graphicFrameLocks noGrp="1"/>
          </p:cNvGraphicFramePr>
          <p:nvPr>
            <p:extLst>
              <p:ext uri="{D42A27DB-BD31-4B8C-83A1-F6EECF244321}">
                <p14:modId xmlns:p14="http://schemas.microsoft.com/office/powerpoint/2010/main" val="1874382855"/>
              </p:ext>
            </p:extLst>
          </p:nvPr>
        </p:nvGraphicFramePr>
        <p:xfrm>
          <a:off x="6491058" y="5294272"/>
          <a:ext cx="5332898" cy="1231712"/>
        </p:xfrm>
        <a:graphic>
          <a:graphicData uri="http://schemas.openxmlformats.org/drawingml/2006/table">
            <a:tbl>
              <a:tblPr firstRow="1" bandRow="1">
                <a:tableStyleId>{073A0DAA-6AF3-43AB-8588-CEC1D06C72B9}</a:tableStyleId>
              </a:tblPr>
              <a:tblGrid>
                <a:gridCol w="2669910">
                  <a:extLst>
                    <a:ext uri="{9D8B030D-6E8A-4147-A177-3AD203B41FA5}">
                      <a16:colId xmlns:a16="http://schemas.microsoft.com/office/drawing/2014/main" val="3729138002"/>
                    </a:ext>
                  </a:extLst>
                </a:gridCol>
                <a:gridCol w="2662988">
                  <a:extLst>
                    <a:ext uri="{9D8B030D-6E8A-4147-A177-3AD203B41FA5}">
                      <a16:colId xmlns:a16="http://schemas.microsoft.com/office/drawing/2014/main" val="920244778"/>
                    </a:ext>
                  </a:extLst>
                </a:gridCol>
              </a:tblGrid>
              <a:tr h="378272">
                <a:tc>
                  <a:txBody>
                    <a:bodyPr/>
                    <a:lstStyle/>
                    <a:p>
                      <a:r>
                        <a:rPr lang="en-GB" sz="1000" dirty="0"/>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410780"/>
                  </a:ext>
                </a:extLst>
              </a:tr>
              <a:tr h="682604">
                <a:tc>
                  <a:txBody>
                    <a:bodyPr/>
                    <a:lstStyle/>
                    <a:p>
                      <a:pPr marL="285750" indent="-285750">
                        <a:buFont typeface="Arial" panose="020B0604020202020204" pitchFamily="34" charset="0"/>
                        <a:buChar char="•"/>
                      </a:pPr>
                      <a:r>
                        <a:rPr lang="en-GB" sz="1000" dirty="0"/>
                        <a:t>Directly answer the Q</a:t>
                      </a:r>
                    </a:p>
                    <a:p>
                      <a:pPr marL="285750" indent="-285750">
                        <a:buFont typeface="Arial" panose="020B0604020202020204" pitchFamily="34" charset="0"/>
                        <a:buChar char="•"/>
                      </a:pPr>
                      <a:r>
                        <a:rPr lang="en-GB" sz="1000" u="sng" dirty="0"/>
                        <a:t>Explain</a:t>
                      </a:r>
                      <a:r>
                        <a:rPr lang="en-GB" sz="1000" dirty="0"/>
                        <a:t> why one factor was the most important.</a:t>
                      </a:r>
                    </a:p>
                    <a:p>
                      <a:pPr marL="285750" indent="-285750">
                        <a:buFont typeface="Arial" panose="020B0604020202020204" pitchFamily="34" charset="0"/>
                        <a:buChar char="•"/>
                      </a:pPr>
                      <a:r>
                        <a:rPr lang="en-GB" sz="1000" dirty="0"/>
                        <a:t>Compar</a:t>
                      </a:r>
                      <a:r>
                        <a:rPr lang="en-GB" sz="1000" baseline="0" dirty="0"/>
                        <a:t>e the factors – show how they overlap and impact each other.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dirty="0"/>
                        <a:t>Just ‘state’ that one factor</a:t>
                      </a:r>
                      <a:r>
                        <a:rPr lang="en-GB" sz="1000" baseline="0" dirty="0"/>
                        <a:t> is the most important.</a:t>
                      </a:r>
                    </a:p>
                    <a:p>
                      <a:pPr marL="171450" indent="-171450">
                        <a:buFont typeface="Arial" panose="020B0604020202020204" pitchFamily="34" charset="0"/>
                        <a:buChar char="•"/>
                      </a:pPr>
                      <a:r>
                        <a:rPr lang="en-GB" sz="1000" baseline="0" dirty="0"/>
                        <a:t>Only summarise your argument,</a:t>
                      </a:r>
                    </a:p>
                    <a:p>
                      <a:pPr marL="171450" indent="-171450">
                        <a:buFont typeface="Arial" panose="020B0604020202020204" pitchFamily="34" charset="0"/>
                        <a:buChar char="•"/>
                      </a:pPr>
                      <a:r>
                        <a:rPr lang="en-GB" sz="1000" baseline="0" dirty="0"/>
                        <a:t>Introduce new evidence (do that in your main paragraphs).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77935"/>
                  </a:ext>
                </a:extLst>
              </a:tr>
            </a:tbl>
          </a:graphicData>
        </a:graphic>
      </p:graphicFrame>
    </p:spTree>
    <p:extLst>
      <p:ext uri="{BB962C8B-B14F-4D97-AF65-F5344CB8AC3E}">
        <p14:creationId xmlns:p14="http://schemas.microsoft.com/office/powerpoint/2010/main" val="76262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dirty="0"/>
              <a:t>Lesson plan</a:t>
            </a:r>
          </a:p>
        </p:txBody>
      </p:sp>
      <p:sp>
        <p:nvSpPr>
          <p:cNvPr id="3" name="TextBox 2"/>
          <p:cNvSpPr txBox="1"/>
          <p:nvPr/>
        </p:nvSpPr>
        <p:spPr>
          <a:xfrm>
            <a:off x="1334814" y="993228"/>
            <a:ext cx="9648497" cy="369332"/>
          </a:xfrm>
          <a:prstGeom prst="rect">
            <a:avLst/>
          </a:prstGeom>
          <a:noFill/>
          <a:ln w="38100">
            <a:solidFill>
              <a:schemeClr val="tx1"/>
            </a:solidFill>
          </a:ln>
        </p:spPr>
        <p:txBody>
          <a:bodyPr wrap="square" rtlCol="0">
            <a:spAutoFit/>
          </a:bodyPr>
          <a:lstStyle/>
          <a:p>
            <a:r>
              <a:rPr lang="en-GB" dirty="0"/>
              <a:t>Teacher:		Date:		Lesson:			Subject:		Class:</a:t>
            </a:r>
          </a:p>
        </p:txBody>
      </p:sp>
      <p:sp>
        <p:nvSpPr>
          <p:cNvPr id="20" name="TextBox 19"/>
          <p:cNvSpPr txBox="1"/>
          <p:nvPr/>
        </p:nvSpPr>
        <p:spPr>
          <a:xfrm>
            <a:off x="541283" y="1744716"/>
            <a:ext cx="11077903" cy="646331"/>
          </a:xfrm>
          <a:prstGeom prst="rect">
            <a:avLst/>
          </a:prstGeom>
          <a:noFill/>
          <a:ln w="38100">
            <a:solidFill>
              <a:schemeClr val="tx1"/>
            </a:solidFill>
          </a:ln>
        </p:spPr>
        <p:txBody>
          <a:bodyPr wrap="square" rtlCol="0">
            <a:spAutoFit/>
          </a:bodyPr>
          <a:lstStyle/>
          <a:p>
            <a:r>
              <a:rPr lang="en-GB" sz="1200" dirty="0"/>
              <a:t>Contextual information about the group and their previous learning:</a:t>
            </a:r>
          </a:p>
          <a:p>
            <a:r>
              <a:rPr lang="en-GB" sz="1200" i="1" dirty="0">
                <a:latin typeface="Comic Sans MS" panose="030F0702030302020204" pitchFamily="66" charset="0"/>
              </a:rPr>
              <a:t>Half way through the WW2 SOW. </a:t>
            </a:r>
            <a:endParaRPr lang="en-GB" sz="1200" dirty="0"/>
          </a:p>
          <a:p>
            <a:endParaRPr lang="en-GB" sz="1200" dirty="0"/>
          </a:p>
        </p:txBody>
      </p:sp>
      <p:sp>
        <p:nvSpPr>
          <p:cNvPr id="21" name="TextBox 20"/>
          <p:cNvSpPr txBox="1"/>
          <p:nvPr/>
        </p:nvSpPr>
        <p:spPr>
          <a:xfrm>
            <a:off x="541282" y="2750837"/>
            <a:ext cx="5365531" cy="1015663"/>
          </a:xfrm>
          <a:prstGeom prst="rect">
            <a:avLst/>
          </a:prstGeom>
          <a:noFill/>
          <a:ln w="38100">
            <a:solidFill>
              <a:schemeClr val="tx1"/>
            </a:solidFill>
          </a:ln>
        </p:spPr>
        <p:txBody>
          <a:bodyPr wrap="square" rtlCol="0">
            <a:spAutoFit/>
          </a:bodyPr>
          <a:lstStyle/>
          <a:p>
            <a:r>
              <a:rPr lang="en-GB" sz="1200" dirty="0"/>
              <a:t>Focus of learning/What will progress look like?</a:t>
            </a:r>
          </a:p>
          <a:p>
            <a:r>
              <a:rPr lang="en-GB" sz="1200" i="1" dirty="0">
                <a:latin typeface="Comic Sans MS" panose="030F0702030302020204" pitchFamily="66" charset="0"/>
              </a:rPr>
              <a:t>Students will answer a twelve mark exam question. In so doing they will demonstrate the new knowledge learnt during the source pack </a:t>
            </a:r>
            <a:r>
              <a:rPr lang="en-GB" sz="1200" i="1" dirty="0" err="1">
                <a:latin typeface="Comic Sans MS" panose="030F0702030302020204" pitchFamily="66" charset="0"/>
              </a:rPr>
              <a:t>activityThey</a:t>
            </a:r>
            <a:r>
              <a:rPr lang="en-GB" sz="1200" i="1" dirty="0">
                <a:latin typeface="Comic Sans MS" panose="030F0702030302020204" pitchFamily="66" charset="0"/>
              </a:rPr>
              <a:t> will also incorporate exam technique guidance from the </a:t>
            </a:r>
            <a:r>
              <a:rPr lang="en-GB" sz="1200" i="1" dirty="0" err="1">
                <a:latin typeface="Comic Sans MS" panose="030F0702030302020204" pitchFamily="66" charset="0"/>
              </a:rPr>
              <a:t>ppt</a:t>
            </a:r>
            <a:r>
              <a:rPr lang="en-GB" sz="1200" i="1" dirty="0">
                <a:latin typeface="Comic Sans MS" panose="030F0702030302020204" pitchFamily="66" charset="0"/>
              </a:rPr>
              <a:t> and advice sheet.</a:t>
            </a:r>
          </a:p>
        </p:txBody>
      </p:sp>
      <p:sp>
        <p:nvSpPr>
          <p:cNvPr id="22" name="TextBox 21"/>
          <p:cNvSpPr txBox="1"/>
          <p:nvPr/>
        </p:nvSpPr>
        <p:spPr>
          <a:xfrm>
            <a:off x="6101255" y="2750837"/>
            <a:ext cx="5517932" cy="1015663"/>
          </a:xfrm>
          <a:prstGeom prst="rect">
            <a:avLst/>
          </a:prstGeom>
          <a:noFill/>
          <a:ln w="38100">
            <a:solidFill>
              <a:schemeClr val="tx1"/>
            </a:solidFill>
          </a:ln>
        </p:spPr>
        <p:txBody>
          <a:bodyPr wrap="square" rtlCol="0">
            <a:spAutoFit/>
          </a:bodyPr>
          <a:lstStyle/>
          <a:p>
            <a:r>
              <a:rPr lang="en-GB" sz="1200" dirty="0"/>
              <a:t>What will be assessed? How? When will the students act on this?</a:t>
            </a:r>
          </a:p>
          <a:p>
            <a:r>
              <a:rPr lang="en-GB" sz="1200" i="1" dirty="0">
                <a:latin typeface="Comic Sans MS" panose="030F0702030302020204" pitchFamily="66" charset="0"/>
              </a:rPr>
              <a:t>Source pack activity will assess their ability to categorise.</a:t>
            </a:r>
          </a:p>
          <a:p>
            <a:r>
              <a:rPr lang="en-GB" sz="1200" i="1" dirty="0">
                <a:latin typeface="Comic Sans MS" panose="030F0702030302020204" pitchFamily="66" charset="0"/>
              </a:rPr>
              <a:t>Mini plenary/check: Class discussion of answers will address any short comings in understanding. Main activity: Students ability to prioritise complex reasons and justify their decisions.</a:t>
            </a:r>
          </a:p>
        </p:txBody>
      </p:sp>
      <p:sp>
        <p:nvSpPr>
          <p:cNvPr id="23" name="TextBox 22"/>
          <p:cNvSpPr txBox="1"/>
          <p:nvPr/>
        </p:nvSpPr>
        <p:spPr>
          <a:xfrm>
            <a:off x="530772" y="3941624"/>
            <a:ext cx="5376041" cy="830997"/>
          </a:xfrm>
          <a:prstGeom prst="rect">
            <a:avLst/>
          </a:prstGeom>
          <a:noFill/>
          <a:ln w="38100">
            <a:solidFill>
              <a:schemeClr val="tx1"/>
            </a:solidFill>
          </a:ln>
        </p:spPr>
        <p:txBody>
          <a:bodyPr wrap="square" rtlCol="0">
            <a:spAutoFit/>
          </a:bodyPr>
          <a:lstStyle/>
          <a:p>
            <a:r>
              <a:rPr lang="en-GB" sz="1200" dirty="0"/>
              <a:t>Additional support and challenge: (PP/More Able/SEND/EAL)</a:t>
            </a:r>
          </a:p>
          <a:p>
            <a:r>
              <a:rPr lang="en-GB" sz="1200" i="1" dirty="0">
                <a:latin typeface="Comic Sans MS" panose="030F0702030302020204" pitchFamily="66" charset="0"/>
              </a:rPr>
              <a:t>Challenge questions throughout the lesson. Literacy challenge during main task for more able. EAL support sheet for applicable students. 12 mark support template for SEND.</a:t>
            </a:r>
          </a:p>
        </p:txBody>
      </p:sp>
      <p:sp>
        <p:nvSpPr>
          <p:cNvPr id="24" name="TextBox 23"/>
          <p:cNvSpPr txBox="1"/>
          <p:nvPr/>
        </p:nvSpPr>
        <p:spPr>
          <a:xfrm>
            <a:off x="6101255" y="3941624"/>
            <a:ext cx="5517931" cy="830997"/>
          </a:xfrm>
          <a:prstGeom prst="rect">
            <a:avLst/>
          </a:prstGeom>
          <a:noFill/>
          <a:ln w="38100">
            <a:solidFill>
              <a:schemeClr val="tx1"/>
            </a:solidFill>
          </a:ln>
        </p:spPr>
        <p:txBody>
          <a:bodyPr wrap="square" rtlCol="0">
            <a:spAutoFit/>
          </a:bodyPr>
          <a:lstStyle/>
          <a:p>
            <a:r>
              <a:rPr lang="en-GB" sz="1200" dirty="0"/>
              <a:t>Where can I support QWC/Numeracy?</a:t>
            </a:r>
          </a:p>
          <a:p>
            <a:r>
              <a:rPr lang="en-GB" sz="1200" i="1" dirty="0">
                <a:latin typeface="Comic Sans MS" panose="030F0702030302020204" pitchFamily="66" charset="0"/>
              </a:rPr>
              <a:t>Reading comprehension/ literacy SPAG/numeracy settler activity</a:t>
            </a:r>
            <a:r>
              <a:rPr lang="en-GB" sz="1200" dirty="0">
                <a:latin typeface="Comic Sans MS" panose="030F0702030302020204" pitchFamily="66" charset="0"/>
              </a:rPr>
              <a:t>.</a:t>
            </a:r>
          </a:p>
          <a:p>
            <a:endParaRPr lang="en-GB" sz="1200" dirty="0"/>
          </a:p>
          <a:p>
            <a:endParaRPr lang="en-GB" sz="1200" dirty="0"/>
          </a:p>
        </p:txBody>
      </p:sp>
      <p:sp>
        <p:nvSpPr>
          <p:cNvPr id="25" name="TextBox 24"/>
          <p:cNvSpPr txBox="1"/>
          <p:nvPr/>
        </p:nvSpPr>
        <p:spPr>
          <a:xfrm>
            <a:off x="541282" y="4921960"/>
            <a:ext cx="11077904" cy="1015663"/>
          </a:xfrm>
          <a:prstGeom prst="rect">
            <a:avLst/>
          </a:prstGeom>
          <a:noFill/>
          <a:ln w="38100">
            <a:solidFill>
              <a:schemeClr val="tx1"/>
            </a:solidFill>
          </a:ln>
        </p:spPr>
        <p:txBody>
          <a:bodyPr wrap="square" rtlCol="0">
            <a:spAutoFit/>
          </a:bodyPr>
          <a:lstStyle/>
          <a:p>
            <a:r>
              <a:rPr lang="en-GB" sz="1200" dirty="0"/>
              <a:t>Lesson narrative:</a:t>
            </a:r>
          </a:p>
          <a:p>
            <a:r>
              <a:rPr lang="en-GB" sz="1200" i="1" dirty="0">
                <a:latin typeface="Comic Sans MS" panose="030F0702030302020204" pitchFamily="66" charset="0"/>
              </a:rPr>
              <a:t>Literacy/Numeracy settler activity </a:t>
            </a:r>
            <a:r>
              <a:rPr lang="en-GB" sz="1200" i="1" dirty="0">
                <a:latin typeface="Comic Sans MS" panose="030F0702030302020204" pitchFamily="66" charset="0"/>
                <a:sym typeface="Wingdings" panose="05000000000000000000" pitchFamily="2" charset="2"/>
              </a:rPr>
              <a:t> Source pack </a:t>
            </a:r>
            <a:r>
              <a:rPr lang="en-GB" sz="1200" i="1" dirty="0" err="1">
                <a:latin typeface="Comic Sans MS" panose="030F0702030302020204" pitchFamily="66" charset="0"/>
                <a:sym typeface="Wingdings" panose="05000000000000000000" pitchFamily="2" charset="2"/>
              </a:rPr>
              <a:t>activty</a:t>
            </a:r>
            <a:r>
              <a:rPr lang="en-GB" sz="1200" i="1" dirty="0">
                <a:latin typeface="Comic Sans MS" panose="030F0702030302020204" pitchFamily="66" charset="0"/>
                <a:sym typeface="Wingdings" panose="05000000000000000000" pitchFamily="2" charset="2"/>
              </a:rPr>
              <a:t>  12 mark exam question practice  Prioritise and justify plenary</a:t>
            </a:r>
            <a:r>
              <a:rPr lang="en-GB" sz="1200" dirty="0">
                <a:sym typeface="Wingdings" panose="05000000000000000000" pitchFamily="2" charset="2"/>
              </a:rPr>
              <a:t>. </a:t>
            </a:r>
            <a:endParaRPr lang="en-GB" sz="1200" dirty="0"/>
          </a:p>
          <a:p>
            <a:endParaRPr lang="en-GB" sz="1200" dirty="0"/>
          </a:p>
          <a:p>
            <a:endParaRPr lang="en-GB" sz="1200" dirty="0"/>
          </a:p>
          <a:p>
            <a:endParaRPr lang="en-GB" sz="1200" dirty="0"/>
          </a:p>
        </p:txBody>
      </p:sp>
      <p:sp>
        <p:nvSpPr>
          <p:cNvPr id="26" name="TextBox 25"/>
          <p:cNvSpPr txBox="1"/>
          <p:nvPr/>
        </p:nvSpPr>
        <p:spPr>
          <a:xfrm>
            <a:off x="530772" y="6138532"/>
            <a:ext cx="11077904" cy="646331"/>
          </a:xfrm>
          <a:prstGeom prst="rect">
            <a:avLst/>
          </a:prstGeom>
          <a:noFill/>
          <a:ln w="38100">
            <a:solidFill>
              <a:schemeClr val="tx1"/>
            </a:solidFill>
          </a:ln>
        </p:spPr>
        <p:txBody>
          <a:bodyPr wrap="square" rtlCol="0">
            <a:spAutoFit/>
          </a:bodyPr>
          <a:lstStyle/>
          <a:p>
            <a:r>
              <a:rPr lang="en-GB" sz="1200" dirty="0"/>
              <a:t>Homework:</a:t>
            </a:r>
          </a:p>
          <a:p>
            <a:endParaRPr lang="en-GB" sz="1200" dirty="0"/>
          </a:p>
          <a:p>
            <a:endParaRPr lang="en-GB" sz="1200" dirty="0"/>
          </a:p>
        </p:txBody>
      </p:sp>
    </p:spTree>
    <p:extLst>
      <p:ext uri="{BB962C8B-B14F-4D97-AF65-F5344CB8AC3E}">
        <p14:creationId xmlns:p14="http://schemas.microsoft.com/office/powerpoint/2010/main" val="256726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989" y="2435152"/>
            <a:ext cx="5221190" cy="3987684"/>
          </a:xfrm>
          <a:prstGeom prst="rect">
            <a:avLst/>
          </a:prstGeom>
          <a:ln w="6350">
            <a:solidFill>
              <a:schemeClr val="tx1"/>
            </a:solidFill>
          </a:ln>
        </p:spPr>
      </p:pic>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750436" y="239452"/>
            <a:ext cx="9144000" cy="627609"/>
          </a:xfrm>
        </p:spPr>
        <p:txBody>
          <a:bodyPr>
            <a:noAutofit/>
          </a:bodyPr>
          <a:lstStyle/>
          <a:p>
            <a:r>
              <a:rPr lang="en-GB" sz="4000" u="sng" dirty="0"/>
              <a:t>What was Operation Overlord and D-Day?</a:t>
            </a:r>
          </a:p>
        </p:txBody>
      </p:sp>
      <p:sp>
        <p:nvSpPr>
          <p:cNvPr id="3" name="Subtitle 2"/>
          <p:cNvSpPr>
            <a:spLocks noGrp="1"/>
          </p:cNvSpPr>
          <p:nvPr>
            <p:ph type="subTitle" idx="1"/>
          </p:nvPr>
        </p:nvSpPr>
        <p:spPr>
          <a:xfrm>
            <a:off x="1524000" y="5565228"/>
            <a:ext cx="9144000" cy="1072438"/>
          </a:xfrm>
          <a:solidFill>
            <a:srgbClr val="00B050"/>
          </a:solidFill>
          <a:ln w="38100">
            <a:solidFill>
              <a:schemeClr val="tx1"/>
            </a:solidFill>
          </a:ln>
        </p:spPr>
        <p:txBody>
          <a:bodyPr>
            <a:normAutofit/>
          </a:bodyPr>
          <a:lstStyle/>
          <a:p>
            <a:r>
              <a:rPr lang="en-GB" dirty="0">
                <a:solidFill>
                  <a:schemeClr val="bg1"/>
                </a:solidFill>
              </a:rPr>
              <a:t>Finished? – Try this…</a:t>
            </a:r>
          </a:p>
          <a:p>
            <a:r>
              <a:rPr lang="en-GB" dirty="0">
                <a:solidFill>
                  <a:schemeClr val="bg1"/>
                </a:solidFill>
              </a:rPr>
              <a:t>What defences had the Germans prepared? Did they work?</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4" name="Rectangle 3"/>
          <p:cNvSpPr/>
          <p:nvPr/>
        </p:nvSpPr>
        <p:spPr>
          <a:xfrm>
            <a:off x="1523998" y="867061"/>
            <a:ext cx="10331117" cy="1323439"/>
          </a:xfrm>
          <a:prstGeom prst="rect">
            <a:avLst/>
          </a:prstGeom>
        </p:spPr>
        <p:txBody>
          <a:bodyPr wrap="square">
            <a:spAutoFit/>
          </a:bodyPr>
          <a:lstStyle/>
          <a:p>
            <a:r>
              <a:rPr lang="en-GB" sz="2000" dirty="0"/>
              <a:t>In 1944 the Allies (British Empire &amp; USA) landed a large army in Normandy in France. Their task was to fight the Nazi German forces that were occupying France and free it from Hitler’s control.</a:t>
            </a:r>
          </a:p>
          <a:p>
            <a:r>
              <a:rPr lang="en-GB" sz="2000" dirty="0"/>
              <a:t>It was the largest amphibious operation in military history. It was also a success. However, it was not easy. Today we will investigate why it was a success.</a:t>
            </a:r>
          </a:p>
        </p:txBody>
      </p:sp>
      <p:sp>
        <p:nvSpPr>
          <p:cNvPr id="13" name="Content Placeholder 2"/>
          <p:cNvSpPr txBox="1">
            <a:spLocks/>
          </p:cNvSpPr>
          <p:nvPr/>
        </p:nvSpPr>
        <p:spPr>
          <a:xfrm>
            <a:off x="9316452" y="2403190"/>
            <a:ext cx="2703095" cy="23894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hlinkClick r:id="rId3"/>
              </a:rPr>
              <a:t>WATCH</a:t>
            </a:r>
          </a:p>
          <a:p>
            <a:endParaRPr lang="en-GB" b="1" u="sng" dirty="0">
              <a:hlinkClick r:id="rId3"/>
            </a:endParaRPr>
          </a:p>
          <a:p>
            <a:endParaRPr lang="en-GB" b="1" u="sng" dirty="0">
              <a:hlinkClick r:id="rId3"/>
            </a:endParaRPr>
          </a:p>
          <a:p>
            <a:r>
              <a:rPr lang="en-GB" dirty="0">
                <a:hlinkClick r:id="rId4"/>
              </a:rPr>
              <a:t>https://www.youtube.com/watch?v=82RTzi5Vt7w&amp;t=134s</a:t>
            </a:r>
            <a:endParaRPr lang="en-GB" dirty="0"/>
          </a:p>
          <a:p>
            <a:endParaRPr lang="en-GB"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7063" y="2859940"/>
            <a:ext cx="4229790" cy="2590094"/>
          </a:xfrm>
          <a:prstGeom prst="rect">
            <a:avLst/>
          </a:prstGeom>
          <a:ln w="6350">
            <a:solidFill>
              <a:schemeClr val="tx1"/>
            </a:solidFill>
          </a:ln>
        </p:spPr>
      </p:pic>
      <p:pic>
        <p:nvPicPr>
          <p:cNvPr id="9" name="Picture 8"/>
          <p:cNvPicPr>
            <a:picLocks noChangeAspect="1"/>
          </p:cNvPicPr>
          <p:nvPr/>
        </p:nvPicPr>
        <p:blipFill>
          <a:blip r:embed="rId6"/>
          <a:stretch>
            <a:fillRect/>
          </a:stretch>
        </p:blipFill>
        <p:spPr>
          <a:xfrm>
            <a:off x="11155278" y="2435152"/>
            <a:ext cx="283258" cy="283258"/>
          </a:xfrm>
          <a:prstGeom prst="rect">
            <a:avLst/>
          </a:prstGeom>
        </p:spPr>
      </p:pic>
    </p:spTree>
    <p:extLst>
      <p:ext uri="{BB962C8B-B14F-4D97-AF65-F5344CB8AC3E}">
        <p14:creationId xmlns:p14="http://schemas.microsoft.com/office/powerpoint/2010/main" val="1546381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u="sng" dirty="0"/>
              <a:t>FLIP LEARNING HOMEWORK SHEET</a:t>
            </a:r>
          </a:p>
        </p:txBody>
      </p:sp>
      <p:pic>
        <p:nvPicPr>
          <p:cNvPr id="3" name="Picture 2">
            <a:extLst>
              <a:ext uri="{FF2B5EF4-FFF2-40B4-BE49-F238E27FC236}">
                <a16:creationId xmlns:a16="http://schemas.microsoft.com/office/drawing/2014/main" id="{8CAD8371-40DB-45B8-8F83-14A52B2B1AF4}"/>
              </a:ext>
            </a:extLst>
          </p:cNvPr>
          <p:cNvPicPr>
            <a:picLocks noChangeAspect="1"/>
          </p:cNvPicPr>
          <p:nvPr/>
        </p:nvPicPr>
        <p:blipFill rotWithShape="1">
          <a:blip r:embed="rId2"/>
          <a:srcRect l="3000" t="20889" r="5250" b="15704"/>
          <a:stretch/>
        </p:blipFill>
        <p:spPr>
          <a:xfrm>
            <a:off x="2711206" y="1150683"/>
            <a:ext cx="6726708" cy="2614924"/>
          </a:xfrm>
          <a:prstGeom prst="rect">
            <a:avLst/>
          </a:prstGeom>
        </p:spPr>
      </p:pic>
      <p:sp>
        <p:nvSpPr>
          <p:cNvPr id="4" name="Subtitle 2">
            <a:extLst>
              <a:ext uri="{FF2B5EF4-FFF2-40B4-BE49-F238E27FC236}">
                <a16:creationId xmlns:a16="http://schemas.microsoft.com/office/drawing/2014/main" id="{CBD4C39D-6D9D-4499-B18C-C6942AD1F566}"/>
              </a:ext>
            </a:extLst>
          </p:cNvPr>
          <p:cNvSpPr>
            <a:spLocks noGrp="1"/>
          </p:cNvSpPr>
          <p:nvPr>
            <p:ph type="subTitle" idx="1"/>
          </p:nvPr>
        </p:nvSpPr>
        <p:spPr>
          <a:xfrm>
            <a:off x="1202552" y="4045245"/>
            <a:ext cx="9744016" cy="1545995"/>
          </a:xfrm>
        </p:spPr>
        <p:txBody>
          <a:bodyPr>
            <a:noAutofit/>
          </a:bodyPr>
          <a:lstStyle/>
          <a:p>
            <a:r>
              <a:rPr lang="en-GB" sz="1600" dirty="0">
                <a:hlinkClick r:id="rId3"/>
              </a:rPr>
              <a:t>www.wolseyacademy.co.uk</a:t>
            </a:r>
            <a:endParaRPr lang="en-GB" sz="1600" dirty="0"/>
          </a:p>
          <a:p>
            <a:endParaRPr lang="en-GB" sz="1600" dirty="0"/>
          </a:p>
          <a:p>
            <a:r>
              <a:rPr lang="en-GB" sz="1600" dirty="0"/>
              <a:t>Check out our Virtual Learning Worlds! (coming soon)</a:t>
            </a:r>
          </a:p>
          <a:p>
            <a:r>
              <a:rPr lang="en-GB" sz="1600" dirty="0"/>
              <a:t>Pupils can roam the fields of history, talk to historical characters and investigate the factors behind key events as if they were really there!</a:t>
            </a:r>
          </a:p>
          <a:p>
            <a:endParaRPr lang="en-GB" sz="1600" dirty="0"/>
          </a:p>
          <a:p>
            <a:r>
              <a:rPr lang="en-GB" sz="1600" dirty="0"/>
              <a:t>Each comes with its own ‘flip learning’ homework sheet so pupils enter the class inspired, intrigued and ready to learn.</a:t>
            </a:r>
          </a:p>
        </p:txBody>
      </p:sp>
    </p:spTree>
    <p:extLst>
      <p:ext uri="{BB962C8B-B14F-4D97-AF65-F5344CB8AC3E}">
        <p14:creationId xmlns:p14="http://schemas.microsoft.com/office/powerpoint/2010/main" val="876540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0"/>
            <a:ext cx="9144000" cy="627609"/>
          </a:xfrm>
        </p:spPr>
        <p:txBody>
          <a:bodyPr>
            <a:noAutofit/>
          </a:bodyPr>
          <a:lstStyle/>
          <a:p>
            <a:r>
              <a:rPr lang="en-GB" sz="3600" u="sng" dirty="0"/>
              <a:t>WHY BOTHER? PEDAGOGY JUSTIFICATION</a:t>
            </a:r>
          </a:p>
        </p:txBody>
      </p:sp>
      <p:graphicFrame>
        <p:nvGraphicFramePr>
          <p:cNvPr id="3" name="Table 2"/>
          <p:cNvGraphicFramePr>
            <a:graphicFrameLocks noGrp="1"/>
          </p:cNvGraphicFramePr>
          <p:nvPr>
            <p:extLst>
              <p:ext uri="{D42A27DB-BD31-4B8C-83A1-F6EECF244321}">
                <p14:modId xmlns:p14="http://schemas.microsoft.com/office/powerpoint/2010/main" val="2054901158"/>
              </p:ext>
            </p:extLst>
          </p:nvPr>
        </p:nvGraphicFramePr>
        <p:xfrm>
          <a:off x="465866" y="627609"/>
          <a:ext cx="10881896" cy="6178193"/>
        </p:xfrm>
        <a:graphic>
          <a:graphicData uri="http://schemas.openxmlformats.org/drawingml/2006/table">
            <a:tbl>
              <a:tblPr firstRow="1" bandRow="1">
                <a:tableStyleId>{8FD4443E-F989-4FC4-A0C8-D5A2AF1F390B}</a:tableStyleId>
              </a:tblPr>
              <a:tblGrid>
                <a:gridCol w="2556045">
                  <a:extLst>
                    <a:ext uri="{9D8B030D-6E8A-4147-A177-3AD203B41FA5}">
                      <a16:colId xmlns:a16="http://schemas.microsoft.com/office/drawing/2014/main" val="3893490373"/>
                    </a:ext>
                  </a:extLst>
                </a:gridCol>
                <a:gridCol w="8325851">
                  <a:extLst>
                    <a:ext uri="{9D8B030D-6E8A-4147-A177-3AD203B41FA5}">
                      <a16:colId xmlns:a16="http://schemas.microsoft.com/office/drawing/2014/main" val="2863965842"/>
                    </a:ext>
                  </a:extLst>
                </a:gridCol>
              </a:tblGrid>
              <a:tr h="643912">
                <a:tc>
                  <a:txBody>
                    <a:bodyPr/>
                    <a:lstStyle/>
                    <a:p>
                      <a:r>
                        <a:rPr lang="en-GB" sz="1200" dirty="0"/>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Justification/Evidence?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559309"/>
                  </a:ext>
                </a:extLst>
              </a:tr>
              <a:tr h="577515">
                <a:tc>
                  <a:txBody>
                    <a:bodyPr/>
                    <a:lstStyle/>
                    <a:p>
                      <a:r>
                        <a:rPr lang="en-GB" sz="1200" dirty="0"/>
                        <a:t>Clear Lesson Objective</a:t>
                      </a:r>
                      <a:r>
                        <a:rPr lang="en-GB" sz="1200" baseline="0" dirty="0"/>
                        <a:t> and revisited during plenary.</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Professor John Hattie’s “visible</a:t>
                      </a:r>
                      <a:r>
                        <a:rPr lang="en-GB" sz="1200" baseline="0" dirty="0"/>
                        <a:t> learning” looks at meta studies of educational approaches. He concludes that having a clear learning objective, that is revisited throughout the lesson, is a more effective method of achieving high outcomes than merely insisting on high expectations ‘in general’ from the class. </a:t>
                      </a:r>
                      <a:r>
                        <a:rPr lang="en-GB" sz="1200" i="1" baseline="0" dirty="0"/>
                        <a:t>Visible Learning</a:t>
                      </a:r>
                      <a:r>
                        <a:rPr lang="en-GB" sz="1200" i="0" baseline="0" dirty="0"/>
                        <a:t>. John Hattie, 2008.</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757539"/>
                  </a:ext>
                </a:extLst>
              </a:tr>
              <a:tr h="593557">
                <a:tc>
                  <a:txBody>
                    <a:bodyPr/>
                    <a:lstStyle/>
                    <a:p>
                      <a:r>
                        <a:rPr lang="en-GB" sz="1200" dirty="0"/>
                        <a:t>Mini plenary:</a:t>
                      </a:r>
                      <a:r>
                        <a:rPr lang="en-GB" sz="1200" baseline="0" dirty="0"/>
                        <a:t> Think/Pair/Share – provides thinking time to students.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Kathleen Cotton’s paper </a:t>
                      </a:r>
                      <a:r>
                        <a:rPr lang="en-GB" sz="1200" i="1" dirty="0"/>
                        <a:t>Classroom</a:t>
                      </a:r>
                      <a:r>
                        <a:rPr lang="en-GB" sz="1200" i="1" baseline="0" dirty="0"/>
                        <a:t> Questioning</a:t>
                      </a:r>
                      <a:r>
                        <a:rPr lang="en-GB" sz="1200" i="0" baseline="0" dirty="0"/>
                        <a:t> concludes that “training teachers in increased wait time is positively related to student achievement”.  Think/Pair/Share is an effective means of embedding this practice into your lessons. </a:t>
                      </a:r>
                      <a:r>
                        <a:rPr lang="en-GB" sz="1200" i="0" baseline="0" dirty="0">
                          <a:hlinkClick r:id="rId2"/>
                        </a:rPr>
                        <a:t>http://www.learner.org/workshops/socialstudies/pdf/session6/6.ClassroomQuestioning.pdf</a:t>
                      </a:r>
                      <a:endParaRPr lang="en-GB" sz="1200" i="0" baseline="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191686"/>
                  </a:ext>
                </a:extLst>
              </a:tr>
              <a:tr h="652913">
                <a:tc>
                  <a:txBody>
                    <a:bodyPr/>
                    <a:lstStyle/>
                    <a:p>
                      <a:r>
                        <a:rPr lang="en-GB" sz="1200" dirty="0"/>
                        <a:t>Source</a:t>
                      </a:r>
                      <a:r>
                        <a:rPr lang="en-GB" sz="1200" baseline="0" dirty="0"/>
                        <a:t> analysis and categorisation.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Research by Bruner shows that categorisation</a:t>
                      </a:r>
                      <a:r>
                        <a:rPr lang="en-GB" sz="1200" baseline="0" dirty="0"/>
                        <a:t> skills is a key building block in higher level thought. By identifying similar features and using categories it eliminates the need for constant learning thereby providing an economy in mental effort and an efficiency in learning. </a:t>
                      </a:r>
                      <a:r>
                        <a:rPr lang="en-GB" sz="1200" baseline="0" dirty="0">
                          <a:hlinkClick r:id="rId3"/>
                        </a:rPr>
                        <a:t>https://books.google.co.uk/books/about/A_Study_of_Thinking.html?id=xDZlQgt-xa0C</a:t>
                      </a:r>
                      <a:r>
                        <a:rPr lang="en-GB" sz="1200" baseline="0" dirty="0"/>
                        <a:t>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578166"/>
                  </a:ext>
                </a:extLst>
              </a:tr>
              <a:tr h="1223768">
                <a:tc>
                  <a:txBody>
                    <a:bodyPr/>
                    <a:lstStyle/>
                    <a:p>
                      <a:r>
                        <a:rPr lang="en-GB" sz="1200" dirty="0"/>
                        <a:t>Pre-made</a:t>
                      </a:r>
                      <a:r>
                        <a:rPr lang="en-GB" sz="1200" baseline="0" dirty="0"/>
                        <a:t> feedback slips.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Professor John Hattie</a:t>
                      </a:r>
                      <a:r>
                        <a:rPr lang="en-GB" sz="1200" baseline="0" dirty="0"/>
                        <a:t> has identified frequent feedback as the “</a:t>
                      </a:r>
                      <a:r>
                        <a:rPr lang="en-GB" sz="1200" dirty="0"/>
                        <a:t>most powerful single moderator that enhances achievement”. (taken from </a:t>
                      </a:r>
                      <a:r>
                        <a:rPr lang="en-GB" sz="1200" dirty="0">
                          <a:hlinkClick r:id="rId4"/>
                        </a:rPr>
                        <a:t>https://cdn.auckland.ac.nz/assets/education/hattie/docs/influences-on-student-learning.pdf</a:t>
                      </a:r>
                      <a:r>
                        <a:rPr lang="en-GB" sz="1200" dirty="0"/>
                        <a:t>.</a:t>
                      </a:r>
                      <a:r>
                        <a:rPr lang="en-GB" sz="1200" baseline="0" dirty="0"/>
                        <a:t> </a:t>
                      </a:r>
                      <a:r>
                        <a:rPr lang="en-GB" sz="1200" dirty="0"/>
                        <a:t>Feedback should be tailored</a:t>
                      </a:r>
                      <a:r>
                        <a:rPr lang="en-GB" sz="1200" baseline="0" dirty="0"/>
                        <a:t> to the individual student’s needs. However, as we all know, teaching is an excessively labour intensive process and finding the time to provide accurate bespoke feedback on all occasions can be difficult. Additionally the speed of feedback is an important factor in its effectiveness. Quick ‘off the shelf’ feedback like this can help form positive feed-back loops for students when teachers would otherwise not have the time to do so. (see: </a:t>
                      </a:r>
                      <a:r>
                        <a:rPr lang="en-GB" sz="1200" baseline="0" dirty="0">
                          <a:hlinkClick r:id="rId5"/>
                        </a:rPr>
                        <a:t>https://www.wired.com/2011/06/ff_feedbackloop/</a:t>
                      </a:r>
                      <a:r>
                        <a:rPr lang="en-GB" sz="1200" baseline="0" dirty="0"/>
                        <a:t>) </a:t>
                      </a:r>
                    </a:p>
                    <a:p>
                      <a:r>
                        <a:rPr lang="en-GB" sz="1200" baseline="0" dirty="0"/>
                        <a:t>To this end the ready made feedback slips are intended to form the basis of more detailed feedback – or to play an important if imperfect role in providing quick feedback. The speed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41326"/>
                  </a:ext>
                </a:extLst>
              </a:tr>
              <a:tr h="121919">
                <a:tc>
                  <a:txBody>
                    <a:bodyPr/>
                    <a:lstStyle/>
                    <a:p>
                      <a:r>
                        <a:rPr lang="en-GB" sz="1200" dirty="0"/>
                        <a:t>Group question/answer plenary.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i="0" kern="1200" dirty="0">
                          <a:solidFill>
                            <a:schemeClr val="lt1"/>
                          </a:solidFill>
                          <a:effectLst/>
                          <a:latin typeface="+mn-lt"/>
                          <a:ea typeface="+mn-ea"/>
                          <a:cs typeface="+mn-cs"/>
                        </a:rPr>
                        <a:t>Group projects can help students develop a host of skills that are increasingly important in the professional world (Caruso &amp; Woolley, 2008; </a:t>
                      </a:r>
                      <a:r>
                        <a:rPr lang="en-GB" sz="1200" b="0" i="0" kern="1200" dirty="0" err="1">
                          <a:solidFill>
                            <a:schemeClr val="lt1"/>
                          </a:solidFill>
                          <a:effectLst/>
                          <a:latin typeface="+mn-lt"/>
                          <a:ea typeface="+mn-ea"/>
                          <a:cs typeface="+mn-cs"/>
                        </a:rPr>
                        <a:t>Mannix</a:t>
                      </a:r>
                      <a:r>
                        <a:rPr lang="en-GB" sz="1200" b="0" i="0" kern="1200" dirty="0">
                          <a:solidFill>
                            <a:schemeClr val="lt1"/>
                          </a:solidFill>
                          <a:effectLst/>
                          <a:latin typeface="+mn-lt"/>
                          <a:ea typeface="+mn-ea"/>
                          <a:cs typeface="+mn-cs"/>
                        </a:rPr>
                        <a:t> &amp; Neale, 2005). Positive group experiences, moreover, have been shown to contribute to student learning, retention and overall college success (</a:t>
                      </a:r>
                      <a:r>
                        <a:rPr lang="en-GB" sz="1200" b="0" i="0" kern="1200" dirty="0" err="1">
                          <a:solidFill>
                            <a:schemeClr val="lt1"/>
                          </a:solidFill>
                          <a:effectLst/>
                          <a:latin typeface="+mn-lt"/>
                          <a:ea typeface="+mn-ea"/>
                          <a:cs typeface="+mn-cs"/>
                        </a:rPr>
                        <a:t>Astin</a:t>
                      </a:r>
                      <a:r>
                        <a:rPr lang="en-GB" sz="1200" b="0" i="0" kern="1200" dirty="0">
                          <a:solidFill>
                            <a:schemeClr val="lt1"/>
                          </a:solidFill>
                          <a:effectLst/>
                          <a:latin typeface="+mn-lt"/>
                          <a:ea typeface="+mn-ea"/>
                          <a:cs typeface="+mn-cs"/>
                        </a:rPr>
                        <a:t>, 1997; Tinto, 1998; National Survey of Student Engagement, 2006).</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365819"/>
                  </a:ext>
                </a:extLst>
              </a:tr>
              <a:tr h="1223768">
                <a:tc>
                  <a:txBody>
                    <a:bodyPr/>
                    <a:lstStyle/>
                    <a:p>
                      <a:r>
                        <a:rPr lang="en-GB" sz="1200" dirty="0"/>
                        <a:t>Introducing</a:t>
                      </a:r>
                      <a:r>
                        <a:rPr lang="en-GB" sz="1200" baseline="0" dirty="0"/>
                        <a:t> the 12 mark question in the first lesson or the SOW and revisiting it after a break of several lessons.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A meta-analysis</a:t>
                      </a:r>
                      <a:r>
                        <a:rPr lang="en-GB" sz="1200" baseline="0" dirty="0"/>
                        <a:t> of studies on the impact of repeated practice has found that ‘</a:t>
                      </a:r>
                      <a:r>
                        <a:rPr lang="en-GB" sz="1200" b="0" i="0" kern="1200" dirty="0">
                          <a:solidFill>
                            <a:schemeClr val="lt1"/>
                          </a:solidFill>
                          <a:effectLst/>
                          <a:latin typeface="+mn-lt"/>
                          <a:ea typeface="+mn-ea"/>
                          <a:cs typeface="+mn-cs"/>
                        </a:rPr>
                        <a:t>individuals in spaced practice conditions performed significantly higher than those in massed practice conditions</a:t>
                      </a:r>
                      <a:r>
                        <a:rPr lang="en-GB" sz="1800" b="0" i="0" kern="1200" dirty="0">
                          <a:solidFill>
                            <a:schemeClr val="lt1"/>
                          </a:solidFill>
                          <a:effectLst/>
                          <a:latin typeface="+mn-lt"/>
                          <a:ea typeface="+mn-ea"/>
                          <a:cs typeface="+mn-cs"/>
                        </a:rPr>
                        <a:t>”. </a:t>
                      </a:r>
                      <a:r>
                        <a:rPr lang="en-GB" sz="1200" b="0" i="0" kern="1200" dirty="0">
                          <a:solidFill>
                            <a:schemeClr val="lt1"/>
                          </a:solidFill>
                          <a:effectLst/>
                          <a:latin typeface="+mn-lt"/>
                          <a:ea typeface="+mn-ea"/>
                          <a:cs typeface="+mn-cs"/>
                        </a:rPr>
                        <a:t>This is this</a:t>
                      </a:r>
                      <a:r>
                        <a:rPr lang="en-GB" sz="1200" b="0" i="0" kern="1200" baseline="0" dirty="0">
                          <a:solidFill>
                            <a:schemeClr val="lt1"/>
                          </a:solidFill>
                          <a:effectLst/>
                          <a:latin typeface="+mn-lt"/>
                          <a:ea typeface="+mn-ea"/>
                          <a:cs typeface="+mn-cs"/>
                        </a:rPr>
                        <a:t> SOW tries to equally space practice of the same style of exam questions.</a:t>
                      </a:r>
                      <a:r>
                        <a:rPr lang="en-GB" sz="1200" b="0" i="0" kern="1200" dirty="0">
                          <a:solidFill>
                            <a:schemeClr val="lt1"/>
                          </a:solidFill>
                          <a:effectLst/>
                          <a:latin typeface="+mn-lt"/>
                          <a:ea typeface="+mn-ea"/>
                          <a:cs typeface="+mn-cs"/>
                        </a:rPr>
                        <a:t> The study does however also indicate that the style of the practice makes a huge</a:t>
                      </a:r>
                      <a:r>
                        <a:rPr lang="en-GB" sz="1200" b="0" i="0" kern="1200" baseline="0" dirty="0">
                          <a:solidFill>
                            <a:schemeClr val="lt1"/>
                          </a:solidFill>
                          <a:effectLst/>
                          <a:latin typeface="+mn-lt"/>
                          <a:ea typeface="+mn-ea"/>
                          <a:cs typeface="+mn-cs"/>
                        </a:rPr>
                        <a:t> difference to the impact and that further research was probably required to make a conclusive judgement on how style and repetition of activity interacted.</a:t>
                      </a:r>
                    </a:p>
                    <a:p>
                      <a:r>
                        <a:rPr lang="en-GB" sz="1200" dirty="0">
                          <a:hlinkClick r:id="rId6"/>
                        </a:rPr>
                        <a:t>http://psycnet.apa.org/psycinfo/1999-01454-012</a:t>
                      </a:r>
                      <a:r>
                        <a:rPr lang="en-GB" sz="1200" dirty="0"/>
                        <a:t> Study by John Donovan and John </a:t>
                      </a:r>
                      <a:r>
                        <a:rPr lang="en-GB" sz="1200" dirty="0" err="1"/>
                        <a:t>Radosevich</a:t>
                      </a: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291327"/>
                  </a:ext>
                </a:extLst>
              </a:tr>
            </a:tbl>
          </a:graphicData>
        </a:graphic>
      </p:graphicFrame>
    </p:spTree>
    <p:extLst>
      <p:ext uri="{BB962C8B-B14F-4D97-AF65-F5344CB8AC3E}">
        <p14:creationId xmlns:p14="http://schemas.microsoft.com/office/powerpoint/2010/main" val="2174623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09" y="254707"/>
            <a:ext cx="11964091" cy="627609"/>
          </a:xfrm>
        </p:spPr>
        <p:txBody>
          <a:bodyPr>
            <a:noAutofit/>
          </a:bodyPr>
          <a:lstStyle/>
          <a:p>
            <a:r>
              <a:rPr lang="en-GB" sz="4400" dirty="0"/>
              <a:t>At a glance… Second World War SOW</a:t>
            </a:r>
          </a:p>
        </p:txBody>
      </p:sp>
      <p:graphicFrame>
        <p:nvGraphicFramePr>
          <p:cNvPr id="5" name="Table 4"/>
          <p:cNvGraphicFramePr>
            <a:graphicFrameLocks noGrp="1"/>
          </p:cNvGraphicFramePr>
          <p:nvPr>
            <p:extLst>
              <p:ext uri="{D42A27DB-BD31-4B8C-83A1-F6EECF244321}">
                <p14:modId xmlns:p14="http://schemas.microsoft.com/office/powerpoint/2010/main" val="1133044797"/>
              </p:ext>
            </p:extLst>
          </p:nvPr>
        </p:nvGraphicFramePr>
        <p:xfrm>
          <a:off x="545428" y="1026695"/>
          <a:ext cx="11261560" cy="4579093"/>
        </p:xfrm>
        <a:graphic>
          <a:graphicData uri="http://schemas.openxmlformats.org/drawingml/2006/table">
            <a:tbl>
              <a:tblPr firstRow="1" bandRow="1">
                <a:tableStyleId>{5C22544A-7EE6-4342-B048-85BDC9FD1C3A}</a:tableStyleId>
              </a:tblPr>
              <a:tblGrid>
                <a:gridCol w="1126156">
                  <a:extLst>
                    <a:ext uri="{9D8B030D-6E8A-4147-A177-3AD203B41FA5}">
                      <a16:colId xmlns:a16="http://schemas.microsoft.com/office/drawing/2014/main" val="1497966930"/>
                    </a:ext>
                  </a:extLst>
                </a:gridCol>
                <a:gridCol w="1126156">
                  <a:extLst>
                    <a:ext uri="{9D8B030D-6E8A-4147-A177-3AD203B41FA5}">
                      <a16:colId xmlns:a16="http://schemas.microsoft.com/office/drawing/2014/main" val="3476020912"/>
                    </a:ext>
                  </a:extLst>
                </a:gridCol>
                <a:gridCol w="1126156">
                  <a:extLst>
                    <a:ext uri="{9D8B030D-6E8A-4147-A177-3AD203B41FA5}">
                      <a16:colId xmlns:a16="http://schemas.microsoft.com/office/drawing/2014/main" val="4030794084"/>
                    </a:ext>
                  </a:extLst>
                </a:gridCol>
                <a:gridCol w="1126156">
                  <a:extLst>
                    <a:ext uri="{9D8B030D-6E8A-4147-A177-3AD203B41FA5}">
                      <a16:colId xmlns:a16="http://schemas.microsoft.com/office/drawing/2014/main" val="2478643967"/>
                    </a:ext>
                  </a:extLst>
                </a:gridCol>
                <a:gridCol w="1126156">
                  <a:extLst>
                    <a:ext uri="{9D8B030D-6E8A-4147-A177-3AD203B41FA5}">
                      <a16:colId xmlns:a16="http://schemas.microsoft.com/office/drawing/2014/main" val="921377047"/>
                    </a:ext>
                  </a:extLst>
                </a:gridCol>
                <a:gridCol w="1126156">
                  <a:extLst>
                    <a:ext uri="{9D8B030D-6E8A-4147-A177-3AD203B41FA5}">
                      <a16:colId xmlns:a16="http://schemas.microsoft.com/office/drawing/2014/main" val="4077438028"/>
                    </a:ext>
                  </a:extLst>
                </a:gridCol>
                <a:gridCol w="1126156">
                  <a:extLst>
                    <a:ext uri="{9D8B030D-6E8A-4147-A177-3AD203B41FA5}">
                      <a16:colId xmlns:a16="http://schemas.microsoft.com/office/drawing/2014/main" val="3592659076"/>
                    </a:ext>
                  </a:extLst>
                </a:gridCol>
                <a:gridCol w="1126156">
                  <a:extLst>
                    <a:ext uri="{9D8B030D-6E8A-4147-A177-3AD203B41FA5}">
                      <a16:colId xmlns:a16="http://schemas.microsoft.com/office/drawing/2014/main" val="1523397547"/>
                    </a:ext>
                  </a:extLst>
                </a:gridCol>
                <a:gridCol w="1257703">
                  <a:extLst>
                    <a:ext uri="{9D8B030D-6E8A-4147-A177-3AD203B41FA5}">
                      <a16:colId xmlns:a16="http://schemas.microsoft.com/office/drawing/2014/main" val="3716970534"/>
                    </a:ext>
                  </a:extLst>
                </a:gridCol>
                <a:gridCol w="994609">
                  <a:extLst>
                    <a:ext uri="{9D8B030D-6E8A-4147-A177-3AD203B41FA5}">
                      <a16:colId xmlns:a16="http://schemas.microsoft.com/office/drawing/2014/main" val="3710904682"/>
                    </a:ext>
                  </a:extLst>
                </a:gridCol>
              </a:tblGrid>
              <a:tr h="1025640">
                <a:tc>
                  <a:txBody>
                    <a:bodyPr/>
                    <a:lstStyle/>
                    <a:p>
                      <a:r>
                        <a:rPr lang="en-GB"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26639975"/>
                  </a:ext>
                </a:extLst>
              </a:tr>
              <a:tr h="1021205">
                <a:tc>
                  <a:txBody>
                    <a:bodyPr/>
                    <a:lstStyle/>
                    <a:p>
                      <a:r>
                        <a:rPr lang="en-GB" dirty="0"/>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Phoney War &amp; Norway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the</a:t>
                      </a:r>
                      <a:r>
                        <a:rPr lang="en-GB" baseline="0" dirty="0"/>
                        <a:t> Atlantic &amp; </a:t>
                      </a:r>
                      <a:r>
                        <a:rPr lang="en-GB" baseline="0" dirty="0" err="1"/>
                        <a:t>Engima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err="1"/>
                        <a:t>Blitzkreig</a:t>
                      </a:r>
                      <a:r>
                        <a:rPr lang="en-GB" baseline="0" dirty="0"/>
                        <a:t> &amp; Maginot Line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Dunkirk, Vichy &amp; </a:t>
                      </a:r>
                      <a:r>
                        <a:rPr lang="en-GB" dirty="0" err="1"/>
                        <a:t>Mers</a:t>
                      </a:r>
                      <a:r>
                        <a:rPr lang="en-GB" dirty="0"/>
                        <a:t>-el-</a:t>
                      </a:r>
                      <a:r>
                        <a:rPr lang="en-GB" dirty="0" err="1"/>
                        <a:t>Kebir</a:t>
                      </a:r>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Britain &amp; Radar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Africa &amp;</a:t>
                      </a:r>
                      <a:r>
                        <a:rPr lang="en-GB" baseline="0" dirty="0"/>
                        <a:t> SAS</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Barbarossa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Tehran</a:t>
                      </a:r>
                      <a:r>
                        <a:rPr lang="en-GB" baseline="0" dirty="0"/>
                        <a:t> Conference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34689496"/>
                  </a:ext>
                </a:extLst>
              </a:tr>
              <a:tr h="2364733">
                <a:tc>
                  <a:txBody>
                    <a:bodyPr/>
                    <a:lstStyle/>
                    <a:p>
                      <a:r>
                        <a:rPr lang="en-GB" dirty="0"/>
                        <a:t>Exam</a:t>
                      </a:r>
                      <a:r>
                        <a:rPr lang="en-GB" baseline="0" dirty="0"/>
                        <a:t> Q style or activity style.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12 mark essay Q (based on Edexcel)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mark essay Q (based on Edexcel)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09831180"/>
                  </a:ext>
                </a:extLst>
              </a:tr>
            </a:tbl>
          </a:graphicData>
        </a:graphic>
      </p:graphicFrame>
      <p:sp>
        <p:nvSpPr>
          <p:cNvPr id="6" name="Title 1"/>
          <p:cNvSpPr txBox="1">
            <a:spLocks/>
          </p:cNvSpPr>
          <p:nvPr/>
        </p:nvSpPr>
        <p:spPr>
          <a:xfrm>
            <a:off x="1604208"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All available at the Wolsey Academy</a:t>
            </a:r>
          </a:p>
          <a:p>
            <a:r>
              <a:rPr lang="en-GB" sz="4400" dirty="0"/>
              <a:t>TES Shop </a:t>
            </a:r>
          </a:p>
        </p:txBody>
      </p:sp>
    </p:spTree>
    <p:extLst>
      <p:ext uri="{BB962C8B-B14F-4D97-AF65-F5344CB8AC3E}">
        <p14:creationId xmlns:p14="http://schemas.microsoft.com/office/powerpoint/2010/main" val="2540559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39000343"/>
              </p:ext>
            </p:extLst>
          </p:nvPr>
        </p:nvGraphicFramePr>
        <p:xfrm>
          <a:off x="545428" y="1026695"/>
          <a:ext cx="10281370" cy="4411578"/>
        </p:xfrm>
        <a:graphic>
          <a:graphicData uri="http://schemas.openxmlformats.org/drawingml/2006/table">
            <a:tbl>
              <a:tblPr firstRow="1" bandRow="1">
                <a:tableStyleId>{5C22544A-7EE6-4342-B048-85BDC9FD1C3A}</a:tableStyleId>
              </a:tblPr>
              <a:tblGrid>
                <a:gridCol w="1013540">
                  <a:extLst>
                    <a:ext uri="{9D8B030D-6E8A-4147-A177-3AD203B41FA5}">
                      <a16:colId xmlns:a16="http://schemas.microsoft.com/office/drawing/2014/main" val="1497966930"/>
                    </a:ext>
                  </a:extLst>
                </a:gridCol>
                <a:gridCol w="1013540">
                  <a:extLst>
                    <a:ext uri="{9D8B030D-6E8A-4147-A177-3AD203B41FA5}">
                      <a16:colId xmlns:a16="http://schemas.microsoft.com/office/drawing/2014/main" val="3476020912"/>
                    </a:ext>
                  </a:extLst>
                </a:gridCol>
                <a:gridCol w="1013540">
                  <a:extLst>
                    <a:ext uri="{9D8B030D-6E8A-4147-A177-3AD203B41FA5}">
                      <a16:colId xmlns:a16="http://schemas.microsoft.com/office/drawing/2014/main" val="4030794084"/>
                    </a:ext>
                  </a:extLst>
                </a:gridCol>
                <a:gridCol w="1013540">
                  <a:extLst>
                    <a:ext uri="{9D8B030D-6E8A-4147-A177-3AD203B41FA5}">
                      <a16:colId xmlns:a16="http://schemas.microsoft.com/office/drawing/2014/main" val="2478643967"/>
                    </a:ext>
                  </a:extLst>
                </a:gridCol>
                <a:gridCol w="1013540">
                  <a:extLst>
                    <a:ext uri="{9D8B030D-6E8A-4147-A177-3AD203B41FA5}">
                      <a16:colId xmlns:a16="http://schemas.microsoft.com/office/drawing/2014/main" val="921377047"/>
                    </a:ext>
                  </a:extLst>
                </a:gridCol>
                <a:gridCol w="1013540">
                  <a:extLst>
                    <a:ext uri="{9D8B030D-6E8A-4147-A177-3AD203B41FA5}">
                      <a16:colId xmlns:a16="http://schemas.microsoft.com/office/drawing/2014/main" val="4077438028"/>
                    </a:ext>
                  </a:extLst>
                </a:gridCol>
                <a:gridCol w="1013540">
                  <a:extLst>
                    <a:ext uri="{9D8B030D-6E8A-4147-A177-3AD203B41FA5}">
                      <a16:colId xmlns:a16="http://schemas.microsoft.com/office/drawing/2014/main" val="3592659076"/>
                    </a:ext>
                  </a:extLst>
                </a:gridCol>
                <a:gridCol w="1013540">
                  <a:extLst>
                    <a:ext uri="{9D8B030D-6E8A-4147-A177-3AD203B41FA5}">
                      <a16:colId xmlns:a16="http://schemas.microsoft.com/office/drawing/2014/main" val="1523397547"/>
                    </a:ext>
                  </a:extLst>
                </a:gridCol>
                <a:gridCol w="1159510">
                  <a:extLst>
                    <a:ext uri="{9D8B030D-6E8A-4147-A177-3AD203B41FA5}">
                      <a16:colId xmlns:a16="http://schemas.microsoft.com/office/drawing/2014/main" val="3716970534"/>
                    </a:ext>
                  </a:extLst>
                </a:gridCol>
                <a:gridCol w="1013540">
                  <a:extLst>
                    <a:ext uri="{9D8B030D-6E8A-4147-A177-3AD203B41FA5}">
                      <a16:colId xmlns:a16="http://schemas.microsoft.com/office/drawing/2014/main" val="2274592855"/>
                    </a:ext>
                  </a:extLst>
                </a:gridCol>
              </a:tblGrid>
              <a:tr h="1025640">
                <a:tc>
                  <a:txBody>
                    <a:bodyPr/>
                    <a:lstStyle/>
                    <a:p>
                      <a:r>
                        <a:rPr lang="en-GB"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26639975"/>
                  </a:ext>
                </a:extLst>
              </a:tr>
              <a:tr h="1021205">
                <a:tc>
                  <a:txBody>
                    <a:bodyPr/>
                    <a:lstStyle/>
                    <a:p>
                      <a:r>
                        <a:rPr lang="en-GB" dirty="0"/>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Italy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D-Day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Berlin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China</a:t>
                      </a:r>
                      <a:r>
                        <a:rPr lang="en-GB" baseline="0" dirty="0"/>
                        <a:t> and Japan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Pearl</a:t>
                      </a:r>
                      <a:r>
                        <a:rPr lang="en-GB" baseline="0" dirty="0"/>
                        <a:t> Harbour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Midway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Atom Bombs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Holocaust</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Iron</a:t>
                      </a:r>
                      <a:r>
                        <a:rPr lang="en-GB" baseline="0" dirty="0"/>
                        <a:t> Curtain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34689496"/>
                  </a:ext>
                </a:extLst>
              </a:tr>
              <a:tr h="2364733">
                <a:tc>
                  <a:txBody>
                    <a:bodyPr/>
                    <a:lstStyle/>
                    <a:p>
                      <a:r>
                        <a:rPr lang="en-GB" dirty="0"/>
                        <a:t>Exam</a:t>
                      </a:r>
                      <a:r>
                        <a:rPr lang="en-GB" baseline="0" dirty="0"/>
                        <a:t> Q style or activity style.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mark essay Q (based on Edexcel)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09831180"/>
                  </a:ext>
                </a:extLst>
              </a:tr>
            </a:tbl>
          </a:graphicData>
        </a:graphic>
      </p:graphicFrame>
      <p:sp>
        <p:nvSpPr>
          <p:cNvPr id="6" name="Title 1"/>
          <p:cNvSpPr txBox="1">
            <a:spLocks/>
          </p:cNvSpPr>
          <p:nvPr/>
        </p:nvSpPr>
        <p:spPr>
          <a:xfrm>
            <a:off x="1604208"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All available at the Wolsey Academy</a:t>
            </a:r>
          </a:p>
          <a:p>
            <a:r>
              <a:rPr lang="en-GB" sz="4400" dirty="0"/>
              <a:t>TES Shop </a:t>
            </a:r>
          </a:p>
        </p:txBody>
      </p:sp>
      <p:sp>
        <p:nvSpPr>
          <p:cNvPr id="8" name="Title 1"/>
          <p:cNvSpPr>
            <a:spLocks noGrp="1"/>
          </p:cNvSpPr>
          <p:nvPr>
            <p:ph type="ctrTitle"/>
          </p:nvPr>
        </p:nvSpPr>
        <p:spPr>
          <a:xfrm>
            <a:off x="227909" y="254707"/>
            <a:ext cx="11964091" cy="627609"/>
          </a:xfrm>
        </p:spPr>
        <p:txBody>
          <a:bodyPr>
            <a:noAutofit/>
          </a:bodyPr>
          <a:lstStyle/>
          <a:p>
            <a:r>
              <a:rPr lang="en-GB" sz="4400" dirty="0"/>
              <a:t>At a glance… Second World War SOW</a:t>
            </a:r>
          </a:p>
        </p:txBody>
      </p:sp>
    </p:spTree>
    <p:extLst>
      <p:ext uri="{BB962C8B-B14F-4D97-AF65-F5344CB8AC3E}">
        <p14:creationId xmlns:p14="http://schemas.microsoft.com/office/powerpoint/2010/main" val="2930543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www.wolseyacademy.co.uk</a:t>
            </a:r>
          </a:p>
        </p:txBody>
      </p:sp>
      <p:pic>
        <p:nvPicPr>
          <p:cNvPr id="4" name="Picture 3">
            <a:extLst>
              <a:ext uri="{FF2B5EF4-FFF2-40B4-BE49-F238E27FC236}">
                <a16:creationId xmlns:a16="http://schemas.microsoft.com/office/drawing/2014/main" id="{F5BD9B66-1251-40C6-A44E-D92F3E315D37}"/>
              </a:ext>
            </a:extLst>
          </p:cNvPr>
          <p:cNvPicPr>
            <a:picLocks noChangeAspect="1"/>
          </p:cNvPicPr>
          <p:nvPr/>
        </p:nvPicPr>
        <p:blipFill rotWithShape="1">
          <a:blip r:embed="rId2"/>
          <a:srcRect l="3000" t="20889" r="5250" b="15704"/>
          <a:stretch/>
        </p:blipFill>
        <p:spPr>
          <a:xfrm>
            <a:off x="2880171" y="2283744"/>
            <a:ext cx="6726708" cy="2614924"/>
          </a:xfrm>
          <a:prstGeom prst="rect">
            <a:avLst/>
          </a:prstGeom>
        </p:spPr>
      </p:pic>
    </p:spTree>
    <p:extLst>
      <p:ext uri="{BB962C8B-B14F-4D97-AF65-F5344CB8AC3E}">
        <p14:creationId xmlns:p14="http://schemas.microsoft.com/office/powerpoint/2010/main" val="186930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804737" y="164880"/>
            <a:ext cx="9144000" cy="627609"/>
          </a:xfrm>
        </p:spPr>
        <p:txBody>
          <a:bodyPr>
            <a:normAutofit/>
          </a:bodyPr>
          <a:lstStyle/>
          <a:p>
            <a:r>
              <a:rPr lang="en-GB" sz="3600" u="sng" dirty="0"/>
              <a:t>Why was Operation Overlord a success?</a:t>
            </a:r>
          </a:p>
        </p:txBody>
      </p:sp>
      <p:sp>
        <p:nvSpPr>
          <p:cNvPr id="3" name="Subtitle 2"/>
          <p:cNvSpPr>
            <a:spLocks noGrp="1"/>
          </p:cNvSpPr>
          <p:nvPr>
            <p:ph type="subTitle" idx="1"/>
          </p:nvPr>
        </p:nvSpPr>
        <p:spPr>
          <a:xfrm>
            <a:off x="1524000" y="5565228"/>
            <a:ext cx="9144000" cy="1072438"/>
          </a:xfrm>
          <a:solidFill>
            <a:srgbClr val="00B050"/>
          </a:solidFill>
          <a:ln w="38100">
            <a:solidFill>
              <a:schemeClr val="tx1"/>
            </a:solidFill>
          </a:ln>
        </p:spPr>
        <p:txBody>
          <a:bodyPr>
            <a:normAutofit fontScale="92500"/>
          </a:bodyPr>
          <a:lstStyle/>
          <a:p>
            <a:r>
              <a:rPr lang="en-GB" dirty="0">
                <a:solidFill>
                  <a:schemeClr val="bg1"/>
                </a:solidFill>
              </a:rPr>
              <a:t>Finished? – Try this…</a:t>
            </a:r>
          </a:p>
          <a:p>
            <a:r>
              <a:rPr lang="en-GB" dirty="0">
                <a:solidFill>
                  <a:schemeClr val="bg1"/>
                </a:solidFill>
              </a:rPr>
              <a:t>What attributes (characteristics) would you want in a good fighter air craft?</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5" name="Oval 54"/>
          <p:cNvSpPr/>
          <p:nvPr/>
        </p:nvSpPr>
        <p:spPr>
          <a:xfrm>
            <a:off x="2670319" y="1315454"/>
            <a:ext cx="529390" cy="54543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56" name="Oval 55"/>
          <p:cNvSpPr/>
          <p:nvPr/>
        </p:nvSpPr>
        <p:spPr>
          <a:xfrm>
            <a:off x="7132722" y="1277418"/>
            <a:ext cx="529390" cy="54543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0319" y="1493627"/>
            <a:ext cx="2572753" cy="2572753"/>
          </a:xfrm>
          <a:prstGeom prst="rect">
            <a:avLst/>
          </a:prstGeom>
        </p:spPr>
      </p:pic>
      <p:pic>
        <p:nvPicPr>
          <p:cNvPr id="5" name="Picture 4"/>
          <p:cNvPicPr>
            <a:picLocks noChangeAspect="1"/>
          </p:cNvPicPr>
          <p:nvPr/>
        </p:nvPicPr>
        <p:blipFill>
          <a:blip r:embed="rId3"/>
          <a:stretch>
            <a:fillRect/>
          </a:stretch>
        </p:blipFill>
        <p:spPr>
          <a:xfrm>
            <a:off x="3556646" y="865694"/>
            <a:ext cx="2072820" cy="19143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2986" y="1347175"/>
            <a:ext cx="2655354" cy="2179994"/>
          </a:xfrm>
          <a:prstGeom prst="rect">
            <a:avLst/>
          </a:prstGeom>
        </p:spPr>
      </p:pic>
      <p:sp>
        <p:nvSpPr>
          <p:cNvPr id="10" name="TextBox 9"/>
          <p:cNvSpPr txBox="1"/>
          <p:nvPr/>
        </p:nvSpPr>
        <p:spPr>
          <a:xfrm>
            <a:off x="2507582" y="4094148"/>
            <a:ext cx="4170948" cy="1200329"/>
          </a:xfrm>
          <a:prstGeom prst="rect">
            <a:avLst/>
          </a:prstGeom>
          <a:noFill/>
        </p:spPr>
        <p:txBody>
          <a:bodyPr wrap="square" rtlCol="0">
            <a:spAutoFit/>
          </a:bodyPr>
          <a:lstStyle/>
          <a:p>
            <a:r>
              <a:rPr lang="en-GB" b="1" dirty="0"/>
              <a:t>Read</a:t>
            </a:r>
            <a:r>
              <a:rPr lang="en-GB" dirty="0"/>
              <a:t> through the source packs in your groups.</a:t>
            </a:r>
          </a:p>
          <a:p>
            <a:r>
              <a:rPr lang="en-GB" b="1" dirty="0"/>
              <a:t>List</a:t>
            </a:r>
            <a:r>
              <a:rPr lang="en-GB" dirty="0"/>
              <a:t> the different reasons why Overlord was a success.</a:t>
            </a:r>
          </a:p>
        </p:txBody>
      </p:sp>
      <p:sp>
        <p:nvSpPr>
          <p:cNvPr id="58" name="TextBox 57"/>
          <p:cNvSpPr txBox="1"/>
          <p:nvPr/>
        </p:nvSpPr>
        <p:spPr>
          <a:xfrm>
            <a:off x="7132722" y="4173666"/>
            <a:ext cx="3731946" cy="646331"/>
          </a:xfrm>
          <a:prstGeom prst="rect">
            <a:avLst/>
          </a:prstGeom>
          <a:noFill/>
        </p:spPr>
        <p:txBody>
          <a:bodyPr wrap="square" rtlCol="0">
            <a:spAutoFit/>
          </a:bodyPr>
          <a:lstStyle/>
          <a:p>
            <a:r>
              <a:rPr lang="en-GB" dirty="0"/>
              <a:t>Put your reasons into three or four </a:t>
            </a:r>
            <a:r>
              <a:rPr lang="en-GB" b="1" dirty="0"/>
              <a:t>categories.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5433" y="85997"/>
            <a:ext cx="1666567" cy="1527311"/>
          </a:xfrm>
          <a:prstGeom prst="rect">
            <a:avLst/>
          </a:prstGeom>
        </p:spPr>
      </p:pic>
      <p:sp>
        <p:nvSpPr>
          <p:cNvPr id="7" name="TextBox 6"/>
          <p:cNvSpPr txBox="1"/>
          <p:nvPr/>
        </p:nvSpPr>
        <p:spPr>
          <a:xfrm rot="21164902">
            <a:off x="10773233" y="591813"/>
            <a:ext cx="1210254" cy="646331"/>
          </a:xfrm>
          <a:prstGeom prst="rect">
            <a:avLst/>
          </a:prstGeom>
          <a:noFill/>
        </p:spPr>
        <p:txBody>
          <a:bodyPr wrap="square" rtlCol="0">
            <a:spAutoFit/>
          </a:bodyPr>
          <a:lstStyle/>
          <a:p>
            <a:pPr algn="ctr"/>
            <a:r>
              <a:rPr lang="en-GB" i="1" dirty="0"/>
              <a:t>Source pack</a:t>
            </a:r>
          </a:p>
        </p:txBody>
      </p:sp>
    </p:spTree>
    <p:extLst>
      <p:ext uri="{BB962C8B-B14F-4D97-AF65-F5344CB8AC3E}">
        <p14:creationId xmlns:p14="http://schemas.microsoft.com/office/powerpoint/2010/main" val="290284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Autofit/>
          </a:bodyPr>
          <a:lstStyle/>
          <a:p>
            <a:r>
              <a:rPr lang="en-GB" sz="3600" dirty="0"/>
              <a:t>Mini Plenary:</a:t>
            </a:r>
            <a:br>
              <a:rPr lang="en-GB" sz="3600" dirty="0"/>
            </a:br>
            <a:r>
              <a:rPr lang="en-GB" sz="3600" dirty="0"/>
              <a:t>Think/Pair/Share</a:t>
            </a:r>
          </a:p>
        </p:txBody>
      </p:sp>
      <p:sp>
        <p:nvSpPr>
          <p:cNvPr id="3" name="Subtitle 2"/>
          <p:cNvSpPr>
            <a:spLocks noGrp="1"/>
          </p:cNvSpPr>
          <p:nvPr>
            <p:ph type="subTitle" idx="1"/>
          </p:nvPr>
        </p:nvSpPr>
        <p:spPr>
          <a:xfrm>
            <a:off x="1414049" y="5220645"/>
            <a:ext cx="8901025" cy="1072438"/>
          </a:xfrm>
          <a:solidFill>
            <a:srgbClr val="00B050"/>
          </a:solidFill>
          <a:ln w="38100">
            <a:solidFill>
              <a:schemeClr val="tx1"/>
            </a:solidFill>
          </a:ln>
        </p:spPr>
        <p:txBody>
          <a:bodyPr>
            <a:normAutofit/>
          </a:bodyPr>
          <a:lstStyle/>
          <a:p>
            <a:r>
              <a:rPr lang="en-GB" dirty="0">
                <a:solidFill>
                  <a:schemeClr val="bg1"/>
                </a:solidFill>
              </a:rPr>
              <a:t>Finished? – Try this…  </a:t>
            </a:r>
          </a:p>
          <a:p>
            <a:r>
              <a:rPr lang="en-GB" dirty="0">
                <a:solidFill>
                  <a:schemeClr val="bg1"/>
                </a:solidFill>
              </a:rPr>
              <a:t>Select one ‘factor’ as being the most responsible for the Allies success</a:t>
            </a:r>
          </a:p>
        </p:txBody>
      </p:sp>
      <p:sp>
        <p:nvSpPr>
          <p:cNvPr id="11" name="Rectangle 10"/>
          <p:cNvSpPr/>
          <p:nvPr/>
        </p:nvSpPr>
        <p:spPr>
          <a:xfrm>
            <a:off x="1764688" y="1332460"/>
            <a:ext cx="3423092" cy="372066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following four words could each be a category for explaining Operation Overlords success.</a:t>
            </a:r>
          </a:p>
          <a:p>
            <a:pPr algn="ctr"/>
            <a:endParaRPr lang="en-GB" dirty="0">
              <a:solidFill>
                <a:schemeClr val="tx1"/>
              </a:solidFill>
            </a:endParaRPr>
          </a:p>
          <a:p>
            <a:pPr marL="342900" indent="-342900" algn="ctr">
              <a:buAutoNum type="arabicPeriod"/>
            </a:pPr>
            <a:r>
              <a:rPr lang="en-GB" dirty="0">
                <a:solidFill>
                  <a:schemeClr val="tx1"/>
                </a:solidFill>
              </a:rPr>
              <a:t>What do you think the words mean?</a:t>
            </a:r>
          </a:p>
          <a:p>
            <a:pPr algn="ctr"/>
            <a:endParaRPr lang="en-GB" dirty="0">
              <a:solidFill>
                <a:schemeClr val="tx1"/>
              </a:solidFill>
            </a:endParaRPr>
          </a:p>
          <a:p>
            <a:pPr marL="342900" indent="-342900" algn="ctr">
              <a:buAutoNum type="arabicPeriod"/>
            </a:pPr>
            <a:r>
              <a:rPr lang="en-GB" dirty="0">
                <a:solidFill>
                  <a:schemeClr val="tx1"/>
                </a:solidFill>
              </a:rPr>
              <a:t>Can you think of any examples from the source packs?</a:t>
            </a:r>
          </a:p>
          <a:p>
            <a:pPr algn="ctr"/>
            <a:endParaRPr lang="en-GB" dirty="0">
              <a:solidFill>
                <a:schemeClr val="tx1"/>
              </a:solidFill>
            </a:endParaRPr>
          </a:p>
        </p:txBody>
      </p:sp>
      <p:sp>
        <p:nvSpPr>
          <p:cNvPr id="22" name="Rectangle 21"/>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3" name="Rectangle 22"/>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4" name="Rectangle 23"/>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5" name="Rectangle 24"/>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6" name="Rectangle 25"/>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7" name="Rectangle 26"/>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8" name="Rectangle 27"/>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978" y="246724"/>
            <a:ext cx="1509022" cy="86520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052" y="238380"/>
            <a:ext cx="1509022" cy="865206"/>
          </a:xfrm>
          <a:prstGeom prst="rect">
            <a:avLst/>
          </a:prstGeom>
        </p:spPr>
      </p:pic>
      <p:sp>
        <p:nvSpPr>
          <p:cNvPr id="5" name="TextBox 4"/>
          <p:cNvSpPr txBox="1"/>
          <p:nvPr/>
        </p:nvSpPr>
        <p:spPr>
          <a:xfrm>
            <a:off x="10495854" y="1384502"/>
            <a:ext cx="1524000" cy="3477875"/>
          </a:xfrm>
          <a:prstGeom prst="rect">
            <a:avLst/>
          </a:prstGeom>
          <a:solidFill>
            <a:srgbClr val="00B050"/>
          </a:solidFill>
          <a:ln w="9525">
            <a:solidFill>
              <a:schemeClr val="tx1"/>
            </a:solidFill>
          </a:ln>
        </p:spPr>
        <p:txBody>
          <a:bodyPr wrap="square" rtlCol="0">
            <a:spAutoFit/>
          </a:bodyPr>
          <a:lstStyle/>
          <a:p>
            <a:r>
              <a:rPr lang="en-GB" sz="2000" u="sng" dirty="0">
                <a:solidFill>
                  <a:schemeClr val="bg1"/>
                </a:solidFill>
              </a:rPr>
              <a:t>Don’t forget the Lesson Objective!</a:t>
            </a:r>
          </a:p>
          <a:p>
            <a:endParaRPr lang="en-GB" sz="2000" dirty="0">
              <a:solidFill>
                <a:schemeClr val="bg1"/>
              </a:solidFill>
            </a:endParaRPr>
          </a:p>
          <a:p>
            <a:r>
              <a:rPr lang="en-GB" sz="2000" dirty="0">
                <a:solidFill>
                  <a:schemeClr val="bg1"/>
                </a:solidFill>
              </a:rPr>
              <a:t>We want to be able to examine the factors behind the Allie’s success.</a:t>
            </a:r>
          </a:p>
        </p:txBody>
      </p:sp>
      <p:sp>
        <p:nvSpPr>
          <p:cNvPr id="7" name="Down Arrow 6"/>
          <p:cNvSpPr/>
          <p:nvPr/>
        </p:nvSpPr>
        <p:spPr>
          <a:xfrm rot="3405267">
            <a:off x="10491701" y="5037903"/>
            <a:ext cx="776246" cy="1130492"/>
          </a:xfrm>
          <a:prstGeom prst="down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524234" y="1279452"/>
            <a:ext cx="3423092" cy="372066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GB" sz="3200" dirty="0">
                <a:solidFill>
                  <a:schemeClr val="tx1"/>
                </a:solidFill>
              </a:rPr>
              <a:t>Deception</a:t>
            </a:r>
          </a:p>
          <a:p>
            <a:pPr marL="342900" indent="-342900">
              <a:buAutoNum type="arabicPeriod"/>
            </a:pPr>
            <a:endParaRPr lang="en-GB" sz="3200" dirty="0">
              <a:solidFill>
                <a:schemeClr val="tx1"/>
              </a:solidFill>
            </a:endParaRPr>
          </a:p>
          <a:p>
            <a:pPr marL="342900" indent="-342900">
              <a:buAutoNum type="arabicPeriod"/>
            </a:pPr>
            <a:r>
              <a:rPr lang="en-GB" sz="3200" dirty="0">
                <a:solidFill>
                  <a:schemeClr val="tx1"/>
                </a:solidFill>
              </a:rPr>
              <a:t>Logistics.</a:t>
            </a:r>
          </a:p>
          <a:p>
            <a:pPr marL="342900" indent="-342900">
              <a:buAutoNum type="arabicPeriod"/>
            </a:pPr>
            <a:endParaRPr lang="en-GB" sz="3200" dirty="0">
              <a:solidFill>
                <a:schemeClr val="tx1"/>
              </a:solidFill>
            </a:endParaRPr>
          </a:p>
          <a:p>
            <a:pPr marL="342900" indent="-342900">
              <a:buAutoNum type="arabicPeriod"/>
            </a:pPr>
            <a:r>
              <a:rPr lang="en-GB" sz="3200" dirty="0">
                <a:solidFill>
                  <a:schemeClr val="tx1"/>
                </a:solidFill>
              </a:rPr>
              <a:t>Bombardment.</a:t>
            </a:r>
          </a:p>
          <a:p>
            <a:pPr marL="342900" indent="-342900">
              <a:buAutoNum type="arabicPeriod"/>
            </a:pPr>
            <a:endParaRPr lang="en-GB" sz="3200" dirty="0">
              <a:solidFill>
                <a:schemeClr val="tx1"/>
              </a:solidFill>
            </a:endParaRPr>
          </a:p>
          <a:p>
            <a:pPr marL="342900" indent="-342900">
              <a:buAutoNum type="arabicPeriod"/>
            </a:pPr>
            <a:r>
              <a:rPr lang="en-GB" sz="3200" dirty="0">
                <a:solidFill>
                  <a:schemeClr val="tx1"/>
                </a:solidFill>
              </a:rPr>
              <a:t>Air Superiority.</a:t>
            </a:r>
          </a:p>
        </p:txBody>
      </p:sp>
      <p:sp>
        <p:nvSpPr>
          <p:cNvPr id="18" name="Down Arrow 17"/>
          <p:cNvSpPr/>
          <p:nvPr/>
        </p:nvSpPr>
        <p:spPr>
          <a:xfrm rot="16200000">
            <a:off x="5467884" y="2627545"/>
            <a:ext cx="776246" cy="1130492"/>
          </a:xfrm>
          <a:prstGeom prst="down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929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401680" y="30973"/>
            <a:ext cx="10459453" cy="2062103"/>
          </a:xfrm>
          <a:prstGeom prst="rect">
            <a:avLst/>
          </a:prstGeom>
          <a:noFill/>
        </p:spPr>
        <p:txBody>
          <a:bodyPr wrap="square" rtlCol="0">
            <a:spAutoFit/>
          </a:bodyPr>
          <a:lstStyle/>
          <a:p>
            <a:r>
              <a:rPr lang="en-GB" sz="3200" dirty="0"/>
              <a:t>Explain why Operation Overlord was a success.   (12 marks)</a:t>
            </a:r>
            <a:br>
              <a:rPr lang="en-GB" sz="3200" dirty="0"/>
            </a:br>
            <a:r>
              <a:rPr lang="en-GB" sz="3200" dirty="0"/>
              <a:t>You may use the following:</a:t>
            </a:r>
          </a:p>
          <a:p>
            <a:pPr marL="285750" indent="-285750">
              <a:buFont typeface="Arial" panose="020B0604020202020204" pitchFamily="34" charset="0"/>
              <a:buChar char="•"/>
            </a:pPr>
            <a:r>
              <a:rPr lang="en-GB" sz="3200" dirty="0"/>
              <a:t>Operation Pluto</a:t>
            </a:r>
          </a:p>
          <a:p>
            <a:pPr marL="285750" indent="-285750">
              <a:buFont typeface="Arial" panose="020B0604020202020204" pitchFamily="34" charset="0"/>
              <a:buChar char="•"/>
            </a:pPr>
            <a:r>
              <a:rPr lang="en-GB" sz="3200" dirty="0"/>
              <a:t>Dummy tanks</a:t>
            </a:r>
          </a:p>
        </p:txBody>
      </p:sp>
      <p:sp>
        <p:nvSpPr>
          <p:cNvPr id="15" name="Rounded Rectangular Callout 14"/>
          <p:cNvSpPr/>
          <p:nvPr/>
        </p:nvSpPr>
        <p:spPr>
          <a:xfrm>
            <a:off x="6370722" y="1035500"/>
            <a:ext cx="5097378" cy="1402900"/>
          </a:xfrm>
          <a:prstGeom prst="wedgeRoundRectCallout">
            <a:avLst>
              <a:gd name="adj1" fmla="val 63909"/>
              <a:gd name="adj2" fmla="val -19628"/>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 we structure 12 mark questions?</a:t>
            </a:r>
          </a:p>
          <a:p>
            <a:pPr algn="ctr"/>
            <a:r>
              <a:rPr lang="en-GB" b="1" u="sng" dirty="0"/>
              <a:t>Look back at the feedback you were given for your Causes of the Second World War and Battle of Britain question.</a:t>
            </a:r>
          </a:p>
        </p:txBody>
      </p:sp>
      <p:sp>
        <p:nvSpPr>
          <p:cNvPr id="16" name="Rounded Rectangular Callout 15"/>
          <p:cNvSpPr/>
          <p:nvPr/>
        </p:nvSpPr>
        <p:spPr>
          <a:xfrm>
            <a:off x="6370722" y="2694385"/>
            <a:ext cx="4792578" cy="3630215"/>
          </a:xfrm>
          <a:prstGeom prst="wedgeRoundRectCallout">
            <a:avLst>
              <a:gd name="adj1" fmla="val 33314"/>
              <a:gd name="adj2" fmla="val 6521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TOP TIP</a:t>
            </a:r>
          </a:p>
          <a:p>
            <a:pPr marL="285750" indent="-285750">
              <a:buFont typeface="Arial" panose="020B0604020202020204" pitchFamily="34" charset="0"/>
              <a:buChar char="•"/>
            </a:pPr>
            <a:r>
              <a:rPr lang="en-GB" dirty="0">
                <a:solidFill>
                  <a:schemeClr val="tx1"/>
                </a:solidFill>
              </a:rPr>
              <a:t>A short introduction:</a:t>
            </a:r>
          </a:p>
          <a:p>
            <a:pPr marL="742950" lvl="1" indent="-285750">
              <a:buFont typeface="Arial" panose="020B0604020202020204" pitchFamily="34" charset="0"/>
              <a:buChar char="•"/>
            </a:pPr>
            <a:r>
              <a:rPr lang="en-GB" dirty="0">
                <a:solidFill>
                  <a:schemeClr val="tx1"/>
                </a:solidFill>
              </a:rPr>
              <a:t>List the three factors you will be talking about.</a:t>
            </a:r>
          </a:p>
          <a:p>
            <a:pPr marL="285750" indent="-285750">
              <a:buFont typeface="Arial" panose="020B0604020202020204" pitchFamily="34" charset="0"/>
              <a:buChar char="•"/>
            </a:pPr>
            <a:r>
              <a:rPr lang="en-GB" dirty="0">
                <a:solidFill>
                  <a:schemeClr val="tx1"/>
                </a:solidFill>
              </a:rPr>
              <a:t>Factor 1 (PEEL)</a:t>
            </a:r>
          </a:p>
          <a:p>
            <a:pPr marL="285750" indent="-285750">
              <a:buFont typeface="Arial" panose="020B0604020202020204" pitchFamily="34" charset="0"/>
              <a:buChar char="•"/>
            </a:pPr>
            <a:r>
              <a:rPr lang="en-GB" dirty="0">
                <a:solidFill>
                  <a:schemeClr val="tx1"/>
                </a:solidFill>
              </a:rPr>
              <a:t>Factor 2 (PEEL)</a:t>
            </a:r>
          </a:p>
          <a:p>
            <a:pPr marL="285750" indent="-285750">
              <a:buFont typeface="Arial" panose="020B0604020202020204" pitchFamily="34" charset="0"/>
              <a:buChar char="•"/>
            </a:pPr>
            <a:r>
              <a:rPr lang="en-GB" dirty="0">
                <a:solidFill>
                  <a:schemeClr val="tx1"/>
                </a:solidFill>
              </a:rPr>
              <a:t>Factor 3 (PEEL)</a:t>
            </a:r>
          </a:p>
          <a:p>
            <a:pPr marL="285750" indent="-285750">
              <a:buFont typeface="Arial" panose="020B0604020202020204" pitchFamily="34" charset="0"/>
              <a:buChar char="•"/>
            </a:pPr>
            <a:r>
              <a:rPr lang="en-GB" dirty="0">
                <a:solidFill>
                  <a:schemeClr val="tx1"/>
                </a:solidFill>
              </a:rPr>
              <a:t>Conclusion:</a:t>
            </a:r>
          </a:p>
          <a:p>
            <a:pPr marL="742950" lvl="1" indent="-285750">
              <a:buFont typeface="Arial" panose="020B0604020202020204" pitchFamily="34" charset="0"/>
              <a:buChar char="•"/>
            </a:pPr>
            <a:r>
              <a:rPr lang="en-GB" dirty="0">
                <a:solidFill>
                  <a:schemeClr val="tx1"/>
                </a:solidFill>
              </a:rPr>
              <a:t>Explain how the factors link together and which was the most important.</a:t>
            </a:r>
          </a:p>
          <a:p>
            <a:endParaRPr lang="en-GB" dirty="0">
              <a:solidFill>
                <a:schemeClr val="tx1"/>
              </a:solidFill>
            </a:endParaRPr>
          </a:p>
        </p:txBody>
      </p:sp>
      <p:sp>
        <p:nvSpPr>
          <p:cNvPr id="17" name="Rounded Rectangular Callout 16"/>
          <p:cNvSpPr/>
          <p:nvPr/>
        </p:nvSpPr>
        <p:spPr>
          <a:xfrm>
            <a:off x="1401680" y="2694386"/>
            <a:ext cx="4792578" cy="3968718"/>
          </a:xfrm>
          <a:prstGeom prst="wedgeRoundRectCallout">
            <a:avLst>
              <a:gd name="adj1" fmla="val 33314"/>
              <a:gd name="adj2" fmla="val 6521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TOP TIP</a:t>
            </a:r>
          </a:p>
          <a:p>
            <a:pPr marL="285750" indent="-285750">
              <a:buFont typeface="Arial" panose="020B0604020202020204" pitchFamily="34" charset="0"/>
              <a:buChar char="•"/>
            </a:pPr>
            <a:r>
              <a:rPr lang="en-GB" dirty="0"/>
              <a:t>You must write about three different factors.</a:t>
            </a:r>
          </a:p>
          <a:p>
            <a:pPr marL="285750" indent="-285750">
              <a:buFont typeface="Arial" panose="020B0604020202020204" pitchFamily="34" charset="0"/>
              <a:buChar char="•"/>
            </a:pPr>
            <a:r>
              <a:rPr lang="en-GB" dirty="0"/>
              <a:t>They have given you two pieces of evidence.</a:t>
            </a:r>
          </a:p>
          <a:p>
            <a:pPr marL="285750" indent="-285750">
              <a:buFont typeface="Arial" panose="020B0604020202020204" pitchFamily="34" charset="0"/>
              <a:buChar char="•"/>
            </a:pPr>
            <a:r>
              <a:rPr lang="en-GB" dirty="0"/>
              <a:t>EVIDENCE IS NOT THE SAME THING AS A FACTOR.</a:t>
            </a:r>
          </a:p>
          <a:p>
            <a:pPr marL="285750" indent="-285750">
              <a:buFont typeface="Arial" panose="020B0604020202020204" pitchFamily="34" charset="0"/>
              <a:buChar char="•"/>
            </a:pPr>
            <a:r>
              <a:rPr lang="en-GB" dirty="0"/>
              <a:t>You must decide what the three factors are and then place the evidence in the correct heading.</a:t>
            </a:r>
          </a:p>
          <a:p>
            <a:pPr marL="285750" indent="-285750">
              <a:buFont typeface="Arial" panose="020B0604020202020204" pitchFamily="34" charset="0"/>
              <a:buChar char="•"/>
            </a:pPr>
            <a:r>
              <a:rPr lang="en-GB" dirty="0"/>
              <a:t>For example – Russian Revolution is evidence, but ‘Communism’ might be the factor you choose to talk about.</a:t>
            </a:r>
          </a:p>
          <a:p>
            <a:endParaRPr lang="en-GB" dirty="0"/>
          </a:p>
        </p:txBody>
      </p:sp>
    </p:spTree>
    <p:extLst>
      <p:ext uri="{BB962C8B-B14F-4D97-AF65-F5344CB8AC3E}">
        <p14:creationId xmlns:p14="http://schemas.microsoft.com/office/powerpoint/2010/main" val="370500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7" name="Rectangle 6"/>
          <p:cNvSpPr/>
          <p:nvPr/>
        </p:nvSpPr>
        <p:spPr>
          <a:xfrm>
            <a:off x="1504950" y="1275349"/>
            <a:ext cx="10217820" cy="4392256"/>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MODEL PARAGRAPH (PEEL):</a:t>
            </a:r>
          </a:p>
          <a:p>
            <a:pPr algn="ctr"/>
            <a:endParaRPr lang="en-GB" sz="2400" dirty="0">
              <a:solidFill>
                <a:schemeClr val="bg1"/>
              </a:solidFill>
            </a:endParaRPr>
          </a:p>
          <a:p>
            <a:pPr algn="ctr"/>
            <a:r>
              <a:rPr lang="en-GB" sz="2400" dirty="0">
                <a:solidFill>
                  <a:schemeClr val="bg1"/>
                </a:solidFill>
              </a:rPr>
              <a:t>An additional factor that led to success of Operation Overlord was the use of deception techniques. For example the Allies carefully placed dummy tanks in fields near Dover and they dropped chaff off the coast of Kent before the attack. This was important because together these techniques tricked the Germans into believing the attack was going to happen in Calais, not Normandy. This led the Nazis to send the majority of their army to Calais which meant the Allies had an easier time fighting their way through German defences in Normandy, contributing to their overall success.</a:t>
            </a:r>
          </a:p>
          <a:p>
            <a:pPr algn="ctr"/>
            <a:endParaRPr lang="en-GB" sz="2400" dirty="0">
              <a:solidFill>
                <a:schemeClr val="bg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391859" y="-55398"/>
            <a:ext cx="10459453" cy="1323439"/>
          </a:xfrm>
          <a:prstGeom prst="rect">
            <a:avLst/>
          </a:prstGeom>
          <a:noFill/>
        </p:spPr>
        <p:txBody>
          <a:bodyPr wrap="square" rtlCol="0">
            <a:spAutoFit/>
          </a:bodyPr>
          <a:lstStyle/>
          <a:p>
            <a:r>
              <a:rPr lang="en-GB" sz="2000" dirty="0"/>
              <a:t>Explain why Operation Overlord was a success.   (12 marks)</a:t>
            </a:r>
            <a:br>
              <a:rPr lang="en-GB" sz="2000" dirty="0"/>
            </a:br>
            <a:r>
              <a:rPr lang="en-GB" sz="2000" dirty="0"/>
              <a:t>You may use the following:</a:t>
            </a:r>
          </a:p>
          <a:p>
            <a:pPr marL="285750" indent="-285750">
              <a:buFont typeface="Arial" panose="020B0604020202020204" pitchFamily="34" charset="0"/>
              <a:buChar char="•"/>
            </a:pPr>
            <a:r>
              <a:rPr lang="en-GB" sz="2000" dirty="0"/>
              <a:t>Operation Pluto</a:t>
            </a:r>
          </a:p>
          <a:p>
            <a:pPr marL="285750" indent="-285750">
              <a:buFont typeface="Arial" panose="020B0604020202020204" pitchFamily="34" charset="0"/>
              <a:buChar char="•"/>
            </a:pPr>
            <a:r>
              <a:rPr lang="en-GB" sz="2000" dirty="0"/>
              <a:t>Dummy tanks</a:t>
            </a:r>
          </a:p>
        </p:txBody>
      </p:sp>
      <p:sp>
        <p:nvSpPr>
          <p:cNvPr id="15" name="Rounded Rectangular Callout 14"/>
          <p:cNvSpPr/>
          <p:nvPr/>
        </p:nvSpPr>
        <p:spPr>
          <a:xfrm>
            <a:off x="3094121" y="5930999"/>
            <a:ext cx="6216731"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What has the student done well in the example paragraph above?</a:t>
            </a:r>
          </a:p>
        </p:txBody>
      </p:sp>
    </p:spTree>
    <p:extLst>
      <p:ext uri="{BB962C8B-B14F-4D97-AF65-F5344CB8AC3E}">
        <p14:creationId xmlns:p14="http://schemas.microsoft.com/office/powerpoint/2010/main" val="205701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7" name="Rectangle 6"/>
          <p:cNvSpPr/>
          <p:nvPr/>
        </p:nvSpPr>
        <p:spPr>
          <a:xfrm>
            <a:off x="1504950" y="1275349"/>
            <a:ext cx="10217820" cy="4392256"/>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MODEL PARAGRAPH (PEEL):</a:t>
            </a:r>
          </a:p>
          <a:p>
            <a:pPr algn="ctr"/>
            <a:endParaRPr lang="en-GB" sz="2400" dirty="0">
              <a:solidFill>
                <a:schemeClr val="bg1"/>
              </a:solidFill>
            </a:endParaRPr>
          </a:p>
          <a:p>
            <a:pPr algn="ctr"/>
            <a:r>
              <a:rPr lang="en-GB" sz="2400" dirty="0">
                <a:solidFill>
                  <a:schemeClr val="bg1"/>
                </a:solidFill>
              </a:rPr>
              <a:t>An additional factor that led to success of Operation Overlord was the use of deception techniques. </a:t>
            </a:r>
            <a:r>
              <a:rPr lang="en-GB" sz="2400" dirty="0">
                <a:solidFill>
                  <a:srgbClr val="FFC000"/>
                </a:solidFill>
              </a:rPr>
              <a:t>For example the Allies carefully placed dummy tanks in fields near Dover and they dropped chaff off the coast of Kent before the attack. </a:t>
            </a:r>
            <a:r>
              <a:rPr lang="en-GB" sz="2400" dirty="0">
                <a:solidFill>
                  <a:srgbClr val="00B0F0"/>
                </a:solidFill>
              </a:rPr>
              <a:t>This was important because together these techniques tricked the Germans into believing the attack was going to happen in Calais, not Normandy. </a:t>
            </a:r>
            <a:r>
              <a:rPr lang="en-GB" sz="2400" dirty="0">
                <a:solidFill>
                  <a:srgbClr val="FF0000"/>
                </a:solidFill>
              </a:rPr>
              <a:t>This led the Nazis to send the majority of their army to Calais which meant the Allies had an easier time fighting their way through German defences in Normandy, contributing to their overall success.</a:t>
            </a:r>
          </a:p>
          <a:p>
            <a:pPr algn="ctr"/>
            <a:endParaRPr lang="en-GB" sz="2400" dirty="0">
              <a:solidFill>
                <a:schemeClr val="bg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15" name="Rounded Rectangular Callout 14"/>
          <p:cNvSpPr/>
          <p:nvPr/>
        </p:nvSpPr>
        <p:spPr>
          <a:xfrm>
            <a:off x="9239250" y="5859961"/>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Link to the question</a:t>
            </a:r>
          </a:p>
        </p:txBody>
      </p:sp>
      <p:sp>
        <p:nvSpPr>
          <p:cNvPr id="17" name="Rounded Rectangular Callout 16"/>
          <p:cNvSpPr/>
          <p:nvPr/>
        </p:nvSpPr>
        <p:spPr>
          <a:xfrm>
            <a:off x="6621585"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Explain</a:t>
            </a:r>
          </a:p>
        </p:txBody>
      </p:sp>
      <p:sp>
        <p:nvSpPr>
          <p:cNvPr id="18" name="Rounded Rectangular Callout 17"/>
          <p:cNvSpPr/>
          <p:nvPr/>
        </p:nvSpPr>
        <p:spPr>
          <a:xfrm>
            <a:off x="4268200"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Evidence</a:t>
            </a:r>
          </a:p>
        </p:txBody>
      </p:sp>
      <p:sp>
        <p:nvSpPr>
          <p:cNvPr id="19" name="Rounded Rectangular Callout 18"/>
          <p:cNvSpPr/>
          <p:nvPr/>
        </p:nvSpPr>
        <p:spPr>
          <a:xfrm>
            <a:off x="1782675"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Point</a:t>
            </a:r>
          </a:p>
        </p:txBody>
      </p:sp>
      <p:sp>
        <p:nvSpPr>
          <p:cNvPr id="16" name="TextBox 15"/>
          <p:cNvSpPr txBox="1"/>
          <p:nvPr/>
        </p:nvSpPr>
        <p:spPr>
          <a:xfrm>
            <a:off x="1391859" y="-55398"/>
            <a:ext cx="10629156" cy="1323439"/>
          </a:xfrm>
          <a:prstGeom prst="rect">
            <a:avLst/>
          </a:prstGeom>
          <a:noFill/>
        </p:spPr>
        <p:txBody>
          <a:bodyPr wrap="square" rtlCol="0">
            <a:spAutoFit/>
          </a:bodyPr>
          <a:lstStyle/>
          <a:p>
            <a:r>
              <a:rPr lang="en-GB" sz="2000" dirty="0"/>
              <a:t>Explain why Operation Overlord was a success.   (12 marks)</a:t>
            </a:r>
            <a:br>
              <a:rPr lang="en-GB" sz="2000" dirty="0"/>
            </a:br>
            <a:r>
              <a:rPr lang="en-GB" sz="2000" dirty="0"/>
              <a:t>You may use the following:</a:t>
            </a:r>
          </a:p>
          <a:p>
            <a:pPr marL="285750" indent="-285750">
              <a:buFont typeface="Arial" panose="020B0604020202020204" pitchFamily="34" charset="0"/>
              <a:buChar char="•"/>
            </a:pPr>
            <a:r>
              <a:rPr lang="en-GB" sz="2000" dirty="0"/>
              <a:t>Operation Pluto</a:t>
            </a:r>
          </a:p>
          <a:p>
            <a:pPr marL="285750" indent="-285750">
              <a:buFont typeface="Arial" panose="020B0604020202020204" pitchFamily="34" charset="0"/>
              <a:buChar char="•"/>
            </a:pPr>
            <a:r>
              <a:rPr lang="en-GB" sz="2000" dirty="0"/>
              <a:t>Dummy tanks</a:t>
            </a:r>
          </a:p>
        </p:txBody>
      </p:sp>
    </p:spTree>
    <p:extLst>
      <p:ext uri="{BB962C8B-B14F-4D97-AF65-F5344CB8AC3E}">
        <p14:creationId xmlns:p14="http://schemas.microsoft.com/office/powerpoint/2010/main" val="347204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6" name="Rectangle 5"/>
          <p:cNvSpPr/>
          <p:nvPr/>
        </p:nvSpPr>
        <p:spPr>
          <a:xfrm>
            <a:off x="9911772" y="1830669"/>
            <a:ext cx="2008859" cy="3854669"/>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Challenge yourself! –Try to use these words in your answer:</a:t>
            </a:r>
          </a:p>
          <a:p>
            <a:pPr algn="ctr"/>
            <a:endParaRPr lang="en-GB" dirty="0">
              <a:solidFill>
                <a:schemeClr val="tx1"/>
              </a:solidFill>
            </a:endParaRPr>
          </a:p>
          <a:p>
            <a:pPr marL="285750" indent="-285750">
              <a:buFont typeface="Arial" panose="020B0604020202020204" pitchFamily="34" charset="0"/>
              <a:buChar char="•"/>
            </a:pPr>
            <a:r>
              <a:rPr lang="en-GB" dirty="0">
                <a:solidFill>
                  <a:schemeClr val="tx1"/>
                </a:solidFill>
              </a:rPr>
              <a:t>Amphibious</a:t>
            </a:r>
          </a:p>
          <a:p>
            <a:pPr marL="285750" indent="-285750">
              <a:buFont typeface="Arial" panose="020B0604020202020204" pitchFamily="34" charset="0"/>
              <a:buChar char="•"/>
            </a:pPr>
            <a:r>
              <a:rPr lang="en-GB" dirty="0">
                <a:solidFill>
                  <a:schemeClr val="tx1"/>
                </a:solidFill>
              </a:rPr>
              <a:t>Chaff</a:t>
            </a:r>
          </a:p>
          <a:p>
            <a:pPr marL="285750" indent="-285750">
              <a:buFont typeface="Arial" panose="020B0604020202020204" pitchFamily="34" charset="0"/>
              <a:buChar char="•"/>
            </a:pPr>
            <a:r>
              <a:rPr lang="en-GB" dirty="0">
                <a:solidFill>
                  <a:schemeClr val="tx1"/>
                </a:solidFill>
              </a:rPr>
              <a:t>Superiority</a:t>
            </a:r>
          </a:p>
          <a:p>
            <a:pPr marL="285750" indent="-285750">
              <a:buFont typeface="Arial" panose="020B0604020202020204" pitchFamily="34" charset="0"/>
              <a:buChar char="•"/>
            </a:pPr>
            <a:r>
              <a:rPr lang="en-GB" dirty="0">
                <a:solidFill>
                  <a:schemeClr val="tx1"/>
                </a:solidFill>
              </a:rPr>
              <a:t>Naval forces</a:t>
            </a:r>
          </a:p>
          <a:p>
            <a:pPr marL="285750" indent="-285750">
              <a:buFont typeface="Arial" panose="020B0604020202020204" pitchFamily="34" charset="0"/>
              <a:buChar char="•"/>
            </a:pPr>
            <a:r>
              <a:rPr lang="en-GB" dirty="0">
                <a:solidFill>
                  <a:schemeClr val="tx1"/>
                </a:solidFill>
              </a:rPr>
              <a:t>Deception.</a:t>
            </a:r>
          </a:p>
          <a:p>
            <a:pPr marL="285750" indent="-285750" algn="ctr">
              <a:buFont typeface="Arial" panose="020B0604020202020204" pitchFamily="34" charset="0"/>
              <a:buChar char="•"/>
            </a:pPr>
            <a:endParaRPr lang="en-GB" dirty="0">
              <a:solidFill>
                <a:schemeClr val="tx1"/>
              </a:solidFill>
            </a:endParaRPr>
          </a:p>
        </p:txBody>
      </p:sp>
      <p:sp>
        <p:nvSpPr>
          <p:cNvPr id="9" name="Rectangle 8"/>
          <p:cNvSpPr/>
          <p:nvPr/>
        </p:nvSpPr>
        <p:spPr>
          <a:xfrm>
            <a:off x="1363579" y="1892967"/>
            <a:ext cx="1363855" cy="4862555"/>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Criteria tips:</a:t>
            </a:r>
          </a:p>
          <a:p>
            <a:pPr algn="ctr"/>
            <a:endParaRPr lang="en-GB" dirty="0">
              <a:solidFill>
                <a:schemeClr val="tx1"/>
              </a:solidFill>
            </a:endParaRPr>
          </a:p>
          <a:p>
            <a:pPr algn="ctr"/>
            <a:r>
              <a:rPr lang="en-GB" dirty="0">
                <a:solidFill>
                  <a:schemeClr val="tx1"/>
                </a:solidFill>
              </a:rPr>
              <a:t>Each paragraph must clearly link to the question.</a:t>
            </a:r>
          </a:p>
          <a:p>
            <a:pPr algn="ctr"/>
            <a:endParaRPr lang="en-GB" dirty="0">
              <a:solidFill>
                <a:schemeClr val="tx1"/>
              </a:solidFill>
            </a:endParaRPr>
          </a:p>
          <a:p>
            <a:pPr algn="ctr"/>
            <a:r>
              <a:rPr lang="en-GB" dirty="0">
                <a:solidFill>
                  <a:schemeClr val="tx1"/>
                </a:solidFill>
              </a:rPr>
              <a:t>Must include detailed facts/figures/dates/names for the period.</a:t>
            </a: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18" name="Rounded Rectangular Callout 17"/>
          <p:cNvSpPr/>
          <p:nvPr/>
        </p:nvSpPr>
        <p:spPr>
          <a:xfrm>
            <a:off x="6764321" y="1511372"/>
            <a:ext cx="2937124" cy="5017615"/>
          </a:xfrm>
          <a:prstGeom prst="wedgeRoundRectCallout">
            <a:avLst>
              <a:gd name="adj1" fmla="val 25531"/>
              <a:gd name="adj2" fmla="val 53069"/>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TIP</a:t>
            </a:r>
          </a:p>
          <a:p>
            <a:pPr marL="285750" indent="-285750">
              <a:buFont typeface="Arial" panose="020B0604020202020204" pitchFamily="34" charset="0"/>
              <a:buChar char="•"/>
            </a:pPr>
            <a:r>
              <a:rPr lang="en-GB" dirty="0">
                <a:solidFill>
                  <a:schemeClr val="bg1"/>
                </a:solidFill>
              </a:rPr>
              <a:t>A short introduction:</a:t>
            </a:r>
          </a:p>
          <a:p>
            <a:pPr marL="742950" lvl="1" indent="-285750">
              <a:buFont typeface="Arial" panose="020B0604020202020204" pitchFamily="34" charset="0"/>
              <a:buChar char="•"/>
            </a:pPr>
            <a:r>
              <a:rPr lang="en-GB" dirty="0">
                <a:solidFill>
                  <a:schemeClr val="bg1"/>
                </a:solidFill>
              </a:rPr>
              <a:t>List the three factors you will be talking about.</a:t>
            </a:r>
          </a:p>
          <a:p>
            <a:pPr marL="285750" indent="-285750">
              <a:buFont typeface="Arial" panose="020B0604020202020204" pitchFamily="34" charset="0"/>
              <a:buChar char="•"/>
            </a:pPr>
            <a:r>
              <a:rPr lang="en-GB" dirty="0">
                <a:solidFill>
                  <a:schemeClr val="bg1"/>
                </a:solidFill>
              </a:rPr>
              <a:t>Factor 1 (PEEL)</a:t>
            </a:r>
          </a:p>
          <a:p>
            <a:pPr marL="285750" indent="-285750">
              <a:buFont typeface="Arial" panose="020B0604020202020204" pitchFamily="34" charset="0"/>
              <a:buChar char="•"/>
            </a:pPr>
            <a:r>
              <a:rPr lang="en-GB" dirty="0">
                <a:solidFill>
                  <a:schemeClr val="bg1"/>
                </a:solidFill>
              </a:rPr>
              <a:t>Factor 2 (PEEL)</a:t>
            </a:r>
          </a:p>
          <a:p>
            <a:pPr marL="285750" indent="-285750">
              <a:buFont typeface="Arial" panose="020B0604020202020204" pitchFamily="34" charset="0"/>
              <a:buChar char="•"/>
            </a:pPr>
            <a:r>
              <a:rPr lang="en-GB" dirty="0">
                <a:solidFill>
                  <a:schemeClr val="bg1"/>
                </a:solidFill>
              </a:rPr>
              <a:t>Factor 3 (PEEL)</a:t>
            </a:r>
          </a:p>
          <a:p>
            <a:pPr marL="285750" indent="-285750">
              <a:buFont typeface="Arial" panose="020B0604020202020204" pitchFamily="34" charset="0"/>
              <a:buChar char="•"/>
            </a:pPr>
            <a:r>
              <a:rPr lang="en-GB" dirty="0">
                <a:solidFill>
                  <a:schemeClr val="bg1"/>
                </a:solidFill>
              </a:rPr>
              <a:t>Conclusion:</a:t>
            </a:r>
          </a:p>
          <a:p>
            <a:pPr marL="742950" lvl="1" indent="-285750">
              <a:buFont typeface="Arial" panose="020B0604020202020204" pitchFamily="34" charset="0"/>
              <a:buChar char="•"/>
            </a:pPr>
            <a:r>
              <a:rPr lang="en-GB" dirty="0">
                <a:solidFill>
                  <a:schemeClr val="bg1"/>
                </a:solidFill>
              </a:rPr>
              <a:t>Explain how the factors link together and which was the most important.</a:t>
            </a:r>
          </a:p>
          <a:p>
            <a:endParaRPr lang="en-GB" dirty="0">
              <a:solidFill>
                <a:schemeClr val="bg1"/>
              </a:solidFill>
            </a:endParaRPr>
          </a:p>
        </p:txBody>
      </p:sp>
      <p:sp>
        <p:nvSpPr>
          <p:cNvPr id="19" name="Rounded Rectangular Callout 18"/>
          <p:cNvSpPr/>
          <p:nvPr/>
        </p:nvSpPr>
        <p:spPr>
          <a:xfrm>
            <a:off x="2923950" y="1511372"/>
            <a:ext cx="3648300" cy="5017615"/>
          </a:xfrm>
          <a:prstGeom prst="wedgeRoundRectCallout">
            <a:avLst>
              <a:gd name="adj1" fmla="val 23393"/>
              <a:gd name="adj2" fmla="val 5382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TOP TIP</a:t>
            </a:r>
          </a:p>
          <a:p>
            <a:pPr marL="285750" indent="-285750">
              <a:buFont typeface="Arial" panose="020B0604020202020204" pitchFamily="34" charset="0"/>
              <a:buChar char="•"/>
            </a:pPr>
            <a:r>
              <a:rPr lang="en-GB" dirty="0"/>
              <a:t>You must write about three different factors.</a:t>
            </a:r>
          </a:p>
          <a:p>
            <a:pPr marL="285750" indent="-285750">
              <a:buFont typeface="Arial" panose="020B0604020202020204" pitchFamily="34" charset="0"/>
              <a:buChar char="•"/>
            </a:pPr>
            <a:r>
              <a:rPr lang="en-GB" dirty="0"/>
              <a:t>They have given you two pieces of evidence.</a:t>
            </a:r>
          </a:p>
          <a:p>
            <a:pPr marL="285750" indent="-285750">
              <a:buFont typeface="Arial" panose="020B0604020202020204" pitchFamily="34" charset="0"/>
              <a:buChar char="•"/>
            </a:pPr>
            <a:r>
              <a:rPr lang="en-GB" dirty="0"/>
              <a:t>EVIDENCE IS NOT THE SAME THING AS A FACTOR.</a:t>
            </a:r>
          </a:p>
          <a:p>
            <a:pPr marL="285750" indent="-285750">
              <a:buFont typeface="Arial" panose="020B0604020202020204" pitchFamily="34" charset="0"/>
              <a:buChar char="•"/>
            </a:pPr>
            <a:r>
              <a:rPr lang="en-GB" dirty="0"/>
              <a:t>You must decide what the three factors are and then place the evidence in the correct heading.</a:t>
            </a:r>
          </a:p>
          <a:p>
            <a:pPr marL="285750" indent="-285750">
              <a:buFont typeface="Arial" panose="020B0604020202020204" pitchFamily="34" charset="0"/>
              <a:buChar char="•"/>
            </a:pPr>
            <a:r>
              <a:rPr lang="en-GB" dirty="0"/>
              <a:t>For example – Russian Revolution is evidence, but ‘Communism’ might be the factor you choose to talk about.</a:t>
            </a:r>
          </a:p>
          <a:p>
            <a:endParaRPr lang="en-GB" dirty="0"/>
          </a:p>
        </p:txBody>
      </p:sp>
      <p:sp>
        <p:nvSpPr>
          <p:cNvPr id="15" name="TextBox 14"/>
          <p:cNvSpPr txBox="1"/>
          <p:nvPr/>
        </p:nvSpPr>
        <p:spPr>
          <a:xfrm>
            <a:off x="1363579" y="187933"/>
            <a:ext cx="10629156" cy="1323439"/>
          </a:xfrm>
          <a:prstGeom prst="rect">
            <a:avLst/>
          </a:prstGeom>
          <a:noFill/>
        </p:spPr>
        <p:txBody>
          <a:bodyPr wrap="square" rtlCol="0">
            <a:spAutoFit/>
          </a:bodyPr>
          <a:lstStyle/>
          <a:p>
            <a:r>
              <a:rPr lang="en-GB" sz="2000" dirty="0"/>
              <a:t>Explain why Operation Overlord was a success.   (12 marks)</a:t>
            </a:r>
            <a:br>
              <a:rPr lang="en-GB" sz="2000" dirty="0"/>
            </a:br>
            <a:r>
              <a:rPr lang="en-GB" sz="2000" dirty="0"/>
              <a:t>You may use the following:</a:t>
            </a:r>
          </a:p>
          <a:p>
            <a:pPr marL="285750" indent="-285750">
              <a:buFont typeface="Arial" panose="020B0604020202020204" pitchFamily="34" charset="0"/>
              <a:buChar char="•"/>
            </a:pPr>
            <a:r>
              <a:rPr lang="en-GB" sz="2000" dirty="0"/>
              <a:t>Operation Pluto</a:t>
            </a:r>
          </a:p>
          <a:p>
            <a:pPr marL="285750" indent="-285750">
              <a:buFont typeface="Arial" panose="020B0604020202020204" pitchFamily="34" charset="0"/>
              <a:buChar char="•"/>
            </a:pPr>
            <a:r>
              <a:rPr lang="en-GB" sz="2000" dirty="0"/>
              <a:t>Dummy tanks</a:t>
            </a:r>
          </a:p>
        </p:txBody>
      </p:sp>
    </p:spTree>
    <p:extLst>
      <p:ext uri="{BB962C8B-B14F-4D97-AF65-F5344CB8AC3E}">
        <p14:creationId xmlns:p14="http://schemas.microsoft.com/office/powerpoint/2010/main" val="3870358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5530</Words>
  <Application>Microsoft Office PowerPoint</Application>
  <PresentationFormat>Widescreen</PresentationFormat>
  <Paragraphs>584</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Aharoni</vt:lpstr>
      <vt:lpstr>Arial</vt:lpstr>
      <vt:lpstr>Arial Black</vt:lpstr>
      <vt:lpstr>Calibri</vt:lpstr>
      <vt:lpstr>Calibri Light</vt:lpstr>
      <vt:lpstr>Comic Sans MS</vt:lpstr>
      <vt:lpstr>Wingdings</vt:lpstr>
      <vt:lpstr>Office Theme</vt:lpstr>
      <vt:lpstr>PowerPoint Presentation</vt:lpstr>
      <vt:lpstr>Operation Overlord and D-Day, 1944</vt:lpstr>
      <vt:lpstr>What was Operation Overlord and D-Day?</vt:lpstr>
      <vt:lpstr>Why was Operation Overlord a success?</vt:lpstr>
      <vt:lpstr>Mini Plenary: Think/Pair/Share</vt:lpstr>
      <vt:lpstr>PowerPoint Presentation</vt:lpstr>
      <vt:lpstr>PowerPoint Presentation</vt:lpstr>
      <vt:lpstr>PowerPoint Presentation</vt:lpstr>
      <vt:lpstr>PowerPoint Presentation</vt:lpstr>
      <vt:lpstr>Peer assessment.</vt:lpstr>
      <vt:lpstr>Homework.</vt:lpstr>
      <vt:lpstr>Did we meet our LO?</vt:lpstr>
      <vt:lpstr>Next Lesson… The fall of Berlin  and the end of the Nazis.</vt:lpstr>
      <vt:lpstr>RESOURCES</vt:lpstr>
      <vt:lpstr>Source A: An inflatable tank, 1944. For months before the invasion ‘dummy’ tanks and trucks were built and position in field near Dover. The hope was that German aircraft would see them and report back to their commanders, who would then believe the invasion would target Calais in France – not Normandy. By getting the Germans to position their forces near Calais the invasion force would met less resistance when landing in Normandy.</vt:lpstr>
      <vt:lpstr>Source B: This is an extract from an RAF pilot’s log during D-Day. He was describing the scene of flying over the assembled ships as they opened fire on the shore.</vt:lpstr>
      <vt:lpstr>PowerPoint Presentation</vt:lpstr>
      <vt:lpstr>PowerPoint Presentation</vt:lpstr>
      <vt:lpstr>PowerPoint Presentation</vt:lpstr>
      <vt:lpstr>PowerPoint Presentation</vt:lpstr>
      <vt:lpstr>PowerPoint Presentation</vt:lpstr>
      <vt:lpstr>PowerPoint Presentation</vt:lpstr>
      <vt:lpstr>Pre-written feedback slips for printing; Circle the correct grade.</vt:lpstr>
      <vt:lpstr>PowerPoint Presentation</vt:lpstr>
      <vt:lpstr>PowerPoint Presentation</vt:lpstr>
      <vt:lpstr>PowerPoint Presentation</vt:lpstr>
      <vt:lpstr>EAL ASSISSTANCE SHEET</vt:lpstr>
      <vt:lpstr>SUPPORT TEMPLATE FOR 12 MARK QUESTIONS.</vt:lpstr>
      <vt:lpstr>Lesson plan</vt:lpstr>
      <vt:lpstr>FLIP LEARNING HOMEWORK SHEET</vt:lpstr>
      <vt:lpstr>WHY BOTHER? PEDAGOGY JUSTIFICATION</vt:lpstr>
      <vt:lpstr>At a glance… Second World War SOW</vt:lpstr>
      <vt:lpstr>At a glance… Second World War SOW</vt:lpstr>
      <vt:lpstr>www.wolseyacademy.co.uk</vt:lpstr>
    </vt:vector>
  </TitlesOfParts>
  <Company>The Gilberd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West Mock</dc:title>
  <dc:creator>Paul Grange</dc:creator>
  <cp:lastModifiedBy>Paul Grange</cp:lastModifiedBy>
  <cp:revision>120</cp:revision>
  <dcterms:created xsi:type="dcterms:W3CDTF">2017-05-18T09:28:01Z</dcterms:created>
  <dcterms:modified xsi:type="dcterms:W3CDTF">2017-06-21T11:25:07Z</dcterms:modified>
</cp:coreProperties>
</file>