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0" r:id="rId2"/>
    <p:sldId id="256" r:id="rId3"/>
    <p:sldId id="257" r:id="rId4"/>
    <p:sldId id="281" r:id="rId5"/>
    <p:sldId id="259" r:id="rId6"/>
    <p:sldId id="283" r:id="rId7"/>
    <p:sldId id="282" r:id="rId8"/>
    <p:sldId id="284" r:id="rId9"/>
    <p:sldId id="258" r:id="rId10"/>
    <p:sldId id="260" r:id="rId11"/>
    <p:sldId id="268" r:id="rId12"/>
    <p:sldId id="261" r:id="rId13"/>
    <p:sldId id="288" r:id="rId14"/>
    <p:sldId id="262" r:id="rId15"/>
    <p:sldId id="289" r:id="rId16"/>
    <p:sldId id="278" r:id="rId17"/>
    <p:sldId id="279" r:id="rId18"/>
    <p:sldId id="280" r:id="rId19"/>
    <p:sldId id="263" r:id="rId20"/>
    <p:sldId id="285" r:id="rId21"/>
    <p:sldId id="286" r:id="rId22"/>
    <p:sldId id="287" r:id="rId23"/>
    <p:sldId id="271" r:id="rId24"/>
    <p:sldId id="272" r:id="rId25"/>
    <p:sldId id="267" r:id="rId26"/>
    <p:sldId id="269" r:id="rId27"/>
    <p:sldId id="270" r:id="rId28"/>
    <p:sldId id="276" r:id="rId29"/>
    <p:sldId id="277" r:id="rId30"/>
    <p:sldId id="275" r:id="rId3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Grange" initials="PG" lastIdx="1" clrIdx="0">
    <p:extLst>
      <p:ext uri="{19B8F6BF-5375-455C-9EA6-DF929625EA0E}">
        <p15:presenceInfo xmlns:p15="http://schemas.microsoft.com/office/powerpoint/2012/main" userId="S-1-5-21-1532133110-164244957-1544898942-411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25" autoAdjust="0"/>
    <p:restoredTop sz="94660"/>
  </p:normalViewPr>
  <p:slideViewPr>
    <p:cSldViewPr snapToGrid="0">
      <p:cViewPr varScale="1">
        <p:scale>
          <a:sx n="64" d="100"/>
          <a:sy n="64" d="100"/>
        </p:scale>
        <p:origin x="5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5-23T12:25:26.870" idx="1">
    <p:pos x="10" y="10"/>
    <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5-23T12:25:26.870"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73E2B9A-6515-4313-9280-DF7F241CDED9}" type="datetimeFigureOut">
              <a:rPr lang="en-GB" smtClean="0"/>
              <a:t>21/06/2017</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AACAEE9-D793-4B80-8C5D-27773E78C0F9}" type="slidenum">
              <a:rPr lang="en-GB" smtClean="0"/>
              <a:t>‹#›</a:t>
            </a:fld>
            <a:endParaRPr lang="en-GB"/>
          </a:p>
        </p:txBody>
      </p:sp>
    </p:spTree>
    <p:extLst>
      <p:ext uri="{BB962C8B-B14F-4D97-AF65-F5344CB8AC3E}">
        <p14:creationId xmlns:p14="http://schemas.microsoft.com/office/powerpoint/2010/main" val="81696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22</a:t>
            </a:r>
          </a:p>
          <a:p>
            <a:r>
              <a:rPr lang="en-GB" dirty="0"/>
              <a:t>NOTE: The</a:t>
            </a:r>
            <a:r>
              <a:rPr lang="en-GB" baseline="0" dirty="0"/>
              <a:t> first time you try this ‘lit/</a:t>
            </a:r>
            <a:r>
              <a:rPr lang="en-GB" baseline="0" dirty="0" err="1"/>
              <a:t>spag</a:t>
            </a:r>
            <a:r>
              <a:rPr lang="en-GB" baseline="0" dirty="0"/>
              <a:t>/</a:t>
            </a:r>
            <a:r>
              <a:rPr lang="en-GB" baseline="0" dirty="0" err="1"/>
              <a:t>num</a:t>
            </a:r>
            <a:r>
              <a:rPr lang="en-GB" baseline="0" dirty="0"/>
              <a:t>’ settler grid it may take the pupils a little while to complete. However as the SOW progresses and this activity becomes embedded they do get quicker.</a:t>
            </a:r>
            <a:endParaRPr lang="en-GB" dirty="0"/>
          </a:p>
        </p:txBody>
      </p:sp>
      <p:sp>
        <p:nvSpPr>
          <p:cNvPr id="4" name="Slide Number Placeholder 3"/>
          <p:cNvSpPr>
            <a:spLocks noGrp="1"/>
          </p:cNvSpPr>
          <p:nvPr>
            <p:ph type="sldNum" sz="quarter" idx="10"/>
          </p:nvPr>
        </p:nvSpPr>
        <p:spPr/>
        <p:txBody>
          <a:bodyPr/>
          <a:lstStyle/>
          <a:p>
            <a:fld id="{8AACAEE9-D793-4B80-8C5D-27773E78C0F9}" type="slidenum">
              <a:rPr lang="en-GB" smtClean="0"/>
              <a:t>2</a:t>
            </a:fld>
            <a:endParaRPr lang="en-GB"/>
          </a:p>
        </p:txBody>
      </p:sp>
    </p:spTree>
    <p:extLst>
      <p:ext uri="{BB962C8B-B14F-4D97-AF65-F5344CB8AC3E}">
        <p14:creationId xmlns:p14="http://schemas.microsoft.com/office/powerpoint/2010/main" val="1012651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801E3F2-DD7A-4026-8AF9-076A9846DF33}" type="datetimeFigureOut">
              <a:rPr lang="en-GB" smtClean="0"/>
              <a:t>21/06/2017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85A1C6-D68F-4ECC-B6B5-D94DEB5E626F}" type="slidenum">
              <a:rPr lang="en-GB" smtClean="0"/>
              <a:t>‹#›</a:t>
            </a:fld>
            <a:endParaRPr lang="en-GB"/>
          </a:p>
        </p:txBody>
      </p:sp>
      <p:pic>
        <p:nvPicPr>
          <p:cNvPr id="11" name="Picture 10">
            <a:extLst>
              <a:ext uri="{FF2B5EF4-FFF2-40B4-BE49-F238E27FC236}">
                <a16:creationId xmlns:a16="http://schemas.microsoft.com/office/drawing/2014/main" id="{0A20CF1F-59D3-4F67-BC59-BD514B978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5135" y="5627348"/>
            <a:ext cx="818627" cy="1094127"/>
          </a:xfrm>
          <a:prstGeom prst="rect">
            <a:avLst/>
          </a:prstGeom>
        </p:spPr>
      </p:pic>
    </p:spTree>
    <p:extLst>
      <p:ext uri="{BB962C8B-B14F-4D97-AF65-F5344CB8AC3E}">
        <p14:creationId xmlns:p14="http://schemas.microsoft.com/office/powerpoint/2010/main" val="529503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01E3F2-DD7A-4026-8AF9-076A9846DF33}" type="datetimeFigureOut">
              <a:rPr lang="en-GB" smtClean="0"/>
              <a:t>21/06/2017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85A1C6-D68F-4ECC-B6B5-D94DEB5E626F}" type="slidenum">
              <a:rPr lang="en-GB" smtClean="0"/>
              <a:t>‹#›</a:t>
            </a:fld>
            <a:endParaRPr lang="en-GB"/>
          </a:p>
        </p:txBody>
      </p:sp>
    </p:spTree>
    <p:extLst>
      <p:ext uri="{BB962C8B-B14F-4D97-AF65-F5344CB8AC3E}">
        <p14:creationId xmlns:p14="http://schemas.microsoft.com/office/powerpoint/2010/main" val="3117031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01E3F2-DD7A-4026-8AF9-076A9846DF33}" type="datetimeFigureOut">
              <a:rPr lang="en-GB" smtClean="0"/>
              <a:t>21/06/2017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85A1C6-D68F-4ECC-B6B5-D94DEB5E626F}" type="slidenum">
              <a:rPr lang="en-GB" smtClean="0"/>
              <a:t>‹#›</a:t>
            </a:fld>
            <a:endParaRPr lang="en-GB"/>
          </a:p>
        </p:txBody>
      </p:sp>
    </p:spTree>
    <p:extLst>
      <p:ext uri="{BB962C8B-B14F-4D97-AF65-F5344CB8AC3E}">
        <p14:creationId xmlns:p14="http://schemas.microsoft.com/office/powerpoint/2010/main" val="2015238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01E3F2-DD7A-4026-8AF9-076A9846DF33}" type="datetimeFigureOut">
              <a:rPr lang="en-GB" smtClean="0"/>
              <a:t>21/06/2017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85A1C6-D68F-4ECC-B6B5-D94DEB5E626F}" type="slidenum">
              <a:rPr lang="en-GB" smtClean="0"/>
              <a:t>‹#›</a:t>
            </a:fld>
            <a:endParaRPr lang="en-GB"/>
          </a:p>
        </p:txBody>
      </p:sp>
    </p:spTree>
    <p:extLst>
      <p:ext uri="{BB962C8B-B14F-4D97-AF65-F5344CB8AC3E}">
        <p14:creationId xmlns:p14="http://schemas.microsoft.com/office/powerpoint/2010/main" val="161409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01E3F2-DD7A-4026-8AF9-076A9846DF33}" type="datetimeFigureOut">
              <a:rPr lang="en-GB" smtClean="0"/>
              <a:t>21/06/2017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85A1C6-D68F-4ECC-B6B5-D94DEB5E626F}" type="slidenum">
              <a:rPr lang="en-GB" smtClean="0"/>
              <a:t>‹#›</a:t>
            </a:fld>
            <a:endParaRPr lang="en-GB"/>
          </a:p>
        </p:txBody>
      </p:sp>
    </p:spTree>
    <p:extLst>
      <p:ext uri="{BB962C8B-B14F-4D97-AF65-F5344CB8AC3E}">
        <p14:creationId xmlns:p14="http://schemas.microsoft.com/office/powerpoint/2010/main" val="3994929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01E3F2-DD7A-4026-8AF9-076A9846DF33}" type="datetimeFigureOut">
              <a:rPr lang="en-GB" smtClean="0"/>
              <a:t>21/06/2017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85A1C6-D68F-4ECC-B6B5-D94DEB5E626F}" type="slidenum">
              <a:rPr lang="en-GB" smtClean="0"/>
              <a:t>‹#›</a:t>
            </a:fld>
            <a:endParaRPr lang="en-GB"/>
          </a:p>
        </p:txBody>
      </p:sp>
    </p:spTree>
    <p:extLst>
      <p:ext uri="{BB962C8B-B14F-4D97-AF65-F5344CB8AC3E}">
        <p14:creationId xmlns:p14="http://schemas.microsoft.com/office/powerpoint/2010/main" val="2116900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801E3F2-DD7A-4026-8AF9-076A9846DF33}" type="datetimeFigureOut">
              <a:rPr lang="en-GB" smtClean="0"/>
              <a:t>21/06/2017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85A1C6-D68F-4ECC-B6B5-D94DEB5E626F}" type="slidenum">
              <a:rPr lang="en-GB" smtClean="0"/>
              <a:t>‹#›</a:t>
            </a:fld>
            <a:endParaRPr lang="en-GB"/>
          </a:p>
        </p:txBody>
      </p:sp>
    </p:spTree>
    <p:extLst>
      <p:ext uri="{BB962C8B-B14F-4D97-AF65-F5344CB8AC3E}">
        <p14:creationId xmlns:p14="http://schemas.microsoft.com/office/powerpoint/2010/main" val="3488050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801E3F2-DD7A-4026-8AF9-076A9846DF33}" type="datetimeFigureOut">
              <a:rPr lang="en-GB" smtClean="0"/>
              <a:t>21/06/2017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85A1C6-D68F-4ECC-B6B5-D94DEB5E626F}" type="slidenum">
              <a:rPr lang="en-GB" smtClean="0"/>
              <a:t>‹#›</a:t>
            </a:fld>
            <a:endParaRPr lang="en-GB"/>
          </a:p>
        </p:txBody>
      </p:sp>
    </p:spTree>
    <p:extLst>
      <p:ext uri="{BB962C8B-B14F-4D97-AF65-F5344CB8AC3E}">
        <p14:creationId xmlns:p14="http://schemas.microsoft.com/office/powerpoint/2010/main" val="2413917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1E3F2-DD7A-4026-8AF9-076A9846DF33}" type="datetimeFigureOut">
              <a:rPr lang="en-GB" smtClean="0"/>
              <a:t>21/06/2017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85A1C6-D68F-4ECC-B6B5-D94DEB5E626F}" type="slidenum">
              <a:rPr lang="en-GB" smtClean="0"/>
              <a:t>‹#›</a:t>
            </a:fld>
            <a:endParaRPr lang="en-GB"/>
          </a:p>
        </p:txBody>
      </p:sp>
    </p:spTree>
    <p:extLst>
      <p:ext uri="{BB962C8B-B14F-4D97-AF65-F5344CB8AC3E}">
        <p14:creationId xmlns:p14="http://schemas.microsoft.com/office/powerpoint/2010/main" val="371707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01E3F2-DD7A-4026-8AF9-076A9846DF33}" type="datetimeFigureOut">
              <a:rPr lang="en-GB" smtClean="0"/>
              <a:t>21/06/2017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85A1C6-D68F-4ECC-B6B5-D94DEB5E626F}" type="slidenum">
              <a:rPr lang="en-GB" smtClean="0"/>
              <a:t>‹#›</a:t>
            </a:fld>
            <a:endParaRPr lang="en-GB"/>
          </a:p>
        </p:txBody>
      </p:sp>
    </p:spTree>
    <p:extLst>
      <p:ext uri="{BB962C8B-B14F-4D97-AF65-F5344CB8AC3E}">
        <p14:creationId xmlns:p14="http://schemas.microsoft.com/office/powerpoint/2010/main" val="973475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01E3F2-DD7A-4026-8AF9-076A9846DF33}" type="datetimeFigureOut">
              <a:rPr lang="en-GB" smtClean="0"/>
              <a:t>21/06/2017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85A1C6-D68F-4ECC-B6B5-D94DEB5E626F}" type="slidenum">
              <a:rPr lang="en-GB" smtClean="0"/>
              <a:t>‹#›</a:t>
            </a:fld>
            <a:endParaRPr lang="en-GB"/>
          </a:p>
        </p:txBody>
      </p:sp>
    </p:spTree>
    <p:extLst>
      <p:ext uri="{BB962C8B-B14F-4D97-AF65-F5344CB8AC3E}">
        <p14:creationId xmlns:p14="http://schemas.microsoft.com/office/powerpoint/2010/main" val="4222126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1E3F2-DD7A-4026-8AF9-076A9846DF33}" type="datetimeFigureOut">
              <a:rPr lang="en-GB" smtClean="0"/>
              <a:t>21/06/2017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5A1C6-D68F-4ECC-B6B5-D94DEB5E626F}" type="slidenum">
              <a:rPr lang="en-GB" smtClean="0"/>
              <a:t>‹#›</a:t>
            </a:fld>
            <a:endParaRPr lang="en-GB"/>
          </a:p>
        </p:txBody>
      </p:sp>
    </p:spTree>
    <p:extLst>
      <p:ext uri="{BB962C8B-B14F-4D97-AF65-F5344CB8AC3E}">
        <p14:creationId xmlns:p14="http://schemas.microsoft.com/office/powerpoint/2010/main" val="148783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jpg"/><Relationship Id="rId5" Type="http://schemas.openxmlformats.org/officeDocument/2006/relationships/image" Target="../media/image21.png"/><Relationship Id="rId10" Type="http://schemas.openxmlformats.org/officeDocument/2006/relationships/image" Target="../media/image26.jpg"/><Relationship Id="rId4" Type="http://schemas.openxmlformats.org/officeDocument/2006/relationships/image" Target="../media/image20.pn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wolseyacademy.co.uk/" TargetMode="External"/><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cdn.auckland.ac.nz/assets/education/hattie/docs/influences-on-student-learning.pdf" TargetMode="External"/><Relationship Id="rId2" Type="http://schemas.openxmlformats.org/officeDocument/2006/relationships/hyperlink" Target="http://www.learner.org/workshops/socialstudies/pdf/session6/6.ClassroomQuestioning.pdf" TargetMode="External"/><Relationship Id="rId1" Type="http://schemas.openxmlformats.org/officeDocument/2006/relationships/slideLayout" Target="../slideLayouts/slideLayout1.xml"/><Relationship Id="rId5" Type="http://schemas.openxmlformats.org/officeDocument/2006/relationships/hyperlink" Target="http://psycnet.apa.org/psycinfo/1999-01454-012" TargetMode="External"/><Relationship Id="rId4" Type="http://schemas.openxmlformats.org/officeDocument/2006/relationships/hyperlink" Target="https://www.wired.com/2011/06/ff_feedbackloop/"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0631" y="240632"/>
            <a:ext cx="5694948" cy="914400"/>
          </a:xfrm>
          <a:prstGeom prst="rect">
            <a:avLst/>
          </a:prstGeom>
          <a:noFill/>
        </p:spPr>
        <p:txBody>
          <a:bodyPr wrap="square" rtlCol="0">
            <a:spAutoFit/>
          </a:bodyPr>
          <a:lstStyle/>
          <a:p>
            <a:r>
              <a:rPr lang="en-GB" dirty="0">
                <a:latin typeface="Arial Black" panose="020B0A04020102020204" pitchFamily="34" charset="0"/>
              </a:rPr>
              <a:t>Quick Start Guide:</a:t>
            </a:r>
          </a:p>
          <a:p>
            <a:r>
              <a:rPr lang="en-GB" dirty="0">
                <a:latin typeface="Arial" panose="020B0604020202020204" pitchFamily="34" charset="0"/>
                <a:cs typeface="Arial" panose="020B0604020202020204" pitchFamily="34" charset="0"/>
              </a:rPr>
              <a:t>Pupils lining up at the door? Not had your coffee yet?</a:t>
            </a:r>
          </a:p>
          <a:p>
            <a:r>
              <a:rPr lang="en-GB" dirty="0">
                <a:latin typeface="Arial" panose="020B0604020202020204" pitchFamily="34" charset="0"/>
                <a:cs typeface="Arial" panose="020B0604020202020204" pitchFamily="34" charset="0"/>
              </a:rPr>
              <a:t>Follow our quick start guide…</a:t>
            </a:r>
          </a:p>
        </p:txBody>
      </p:sp>
      <p:sp>
        <p:nvSpPr>
          <p:cNvPr id="6" name="Rounded Rectangle 5"/>
          <p:cNvSpPr/>
          <p:nvPr/>
        </p:nvSpPr>
        <p:spPr>
          <a:xfrm>
            <a:off x="417095" y="1331495"/>
            <a:ext cx="11181347" cy="511743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987338" y="4537072"/>
            <a:ext cx="529390" cy="54543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8" name="Oval 7"/>
          <p:cNvSpPr/>
          <p:nvPr/>
        </p:nvSpPr>
        <p:spPr>
          <a:xfrm>
            <a:off x="4703091" y="4537070"/>
            <a:ext cx="529390" cy="54543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9" name="Oval 8"/>
          <p:cNvSpPr/>
          <p:nvPr/>
        </p:nvSpPr>
        <p:spPr>
          <a:xfrm>
            <a:off x="8418844" y="4537071"/>
            <a:ext cx="529390" cy="54543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1517" y="2081444"/>
            <a:ext cx="2206542" cy="1944566"/>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0714" y="2081444"/>
            <a:ext cx="2662990" cy="1997243"/>
          </a:xfrm>
          <a:prstGeom prst="rect">
            <a:avLst/>
          </a:prstGeom>
        </p:spPr>
      </p:pic>
      <p:sp>
        <p:nvSpPr>
          <p:cNvPr id="14" name="TextBox 13"/>
          <p:cNvSpPr txBox="1"/>
          <p:nvPr/>
        </p:nvSpPr>
        <p:spPr>
          <a:xfrm>
            <a:off x="1478373" y="4499934"/>
            <a:ext cx="3341016" cy="1815882"/>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Print and copy 10 sets of the three info pages (slides 16-18)</a:t>
            </a:r>
          </a:p>
          <a:p>
            <a:endParaRPr lang="en-GB" sz="1600" dirty="0">
              <a:latin typeface="Arial" panose="020B0604020202020204" pitchFamily="34" charset="0"/>
              <a:cs typeface="Arial" panose="020B0604020202020204" pitchFamily="34" charset="0"/>
            </a:endParaRPr>
          </a:p>
          <a:p>
            <a:r>
              <a:rPr lang="en-GB" sz="1600" i="1" dirty="0">
                <a:latin typeface="Arial" panose="020B0604020202020204" pitchFamily="34" charset="0"/>
                <a:cs typeface="Arial" panose="020B0604020202020204" pitchFamily="34" charset="0"/>
              </a:rPr>
              <a:t>(Optional)</a:t>
            </a:r>
          </a:p>
          <a:p>
            <a:r>
              <a:rPr lang="en-GB" sz="1600" dirty="0">
                <a:latin typeface="Arial" panose="020B0604020202020204" pitchFamily="34" charset="0"/>
                <a:cs typeface="Arial" panose="020B0604020202020204" pitchFamily="34" charset="0"/>
              </a:rPr>
              <a:t>Print and copy:</a:t>
            </a:r>
          </a:p>
          <a:p>
            <a:r>
              <a:rPr lang="en-GB" sz="1600" dirty="0">
                <a:latin typeface="Arial" panose="020B0604020202020204" pitchFamily="34" charset="0"/>
                <a:cs typeface="Arial" panose="020B0604020202020204" pitchFamily="34" charset="0"/>
              </a:rPr>
              <a:t>12 mark guidance sheet (slide 24) </a:t>
            </a:r>
          </a:p>
          <a:p>
            <a:r>
              <a:rPr lang="en-GB" sz="1600" dirty="0">
                <a:latin typeface="Arial" panose="020B0604020202020204" pitchFamily="34" charset="0"/>
                <a:cs typeface="Arial" panose="020B0604020202020204" pitchFamily="34" charset="0"/>
              </a:rPr>
              <a:t>EAL assistance sheet (slide 23)</a:t>
            </a:r>
          </a:p>
        </p:txBody>
      </p:sp>
      <p:sp>
        <p:nvSpPr>
          <p:cNvPr id="16" name="TextBox 15"/>
          <p:cNvSpPr txBox="1"/>
          <p:nvPr/>
        </p:nvSpPr>
        <p:spPr>
          <a:xfrm>
            <a:off x="5250032" y="4499934"/>
            <a:ext cx="2967790" cy="1323439"/>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Think about how you will split the class into thirds – and then groups of three.</a:t>
            </a:r>
            <a:endParaRPr lang="en-GB" sz="1600" dirty="0"/>
          </a:p>
          <a:p>
            <a:endParaRPr lang="en-GB" sz="1600" dirty="0"/>
          </a:p>
          <a:p>
            <a:endParaRPr lang="en-GB" sz="1600" dirty="0">
              <a:latin typeface="Arial" panose="020B0604020202020204" pitchFamily="34" charset="0"/>
              <a:cs typeface="Arial" panose="020B0604020202020204" pitchFamily="34" charset="0"/>
            </a:endParaRPr>
          </a:p>
        </p:txBody>
      </p:sp>
      <p:sp>
        <p:nvSpPr>
          <p:cNvPr id="17" name="TextBox 16"/>
          <p:cNvSpPr txBox="1"/>
          <p:nvPr/>
        </p:nvSpPr>
        <p:spPr>
          <a:xfrm>
            <a:off x="9004634" y="4432809"/>
            <a:ext cx="2219070" cy="1323439"/>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Put up title slide, meet students at door and instruct them to begin the Literacy/Numeracy settler task.</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7236" y="2081444"/>
            <a:ext cx="2074637" cy="1912598"/>
          </a:xfrm>
          <a:prstGeom prst="rect">
            <a:avLst/>
          </a:prstGeom>
        </p:spPr>
      </p:pic>
    </p:spTree>
    <p:extLst>
      <p:ext uri="{BB962C8B-B14F-4D97-AF65-F5344CB8AC3E}">
        <p14:creationId xmlns:p14="http://schemas.microsoft.com/office/powerpoint/2010/main" val="415063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2" name="Title 1"/>
          <p:cNvSpPr>
            <a:spLocks noGrp="1"/>
          </p:cNvSpPr>
          <p:nvPr>
            <p:ph type="ctrTitle"/>
          </p:nvPr>
        </p:nvSpPr>
        <p:spPr>
          <a:xfrm>
            <a:off x="1524000" y="475977"/>
            <a:ext cx="9144000" cy="627609"/>
          </a:xfrm>
        </p:spPr>
        <p:txBody>
          <a:bodyPr>
            <a:normAutofit fontScale="90000"/>
          </a:bodyPr>
          <a:lstStyle/>
          <a:p>
            <a:r>
              <a:rPr lang="en-GB" dirty="0"/>
              <a:t>Peer assessment.</a:t>
            </a:r>
          </a:p>
        </p:txBody>
      </p:sp>
      <p:sp>
        <p:nvSpPr>
          <p:cNvPr id="3" name="Subtitle 2"/>
          <p:cNvSpPr>
            <a:spLocks noGrp="1"/>
          </p:cNvSpPr>
          <p:nvPr>
            <p:ph type="subTitle" idx="1"/>
          </p:nvPr>
        </p:nvSpPr>
        <p:spPr>
          <a:xfrm>
            <a:off x="1523999" y="5635069"/>
            <a:ext cx="9144000" cy="1072438"/>
          </a:xfrm>
          <a:solidFill>
            <a:srgbClr val="00B050"/>
          </a:solidFill>
          <a:ln w="38100">
            <a:solidFill>
              <a:schemeClr val="tx1"/>
            </a:solidFill>
          </a:ln>
        </p:spPr>
        <p:txBody>
          <a:bodyPr/>
          <a:lstStyle/>
          <a:p>
            <a:r>
              <a:rPr lang="en-GB" dirty="0"/>
              <a:t>Finished? – Try this… </a:t>
            </a:r>
          </a:p>
          <a:p>
            <a:r>
              <a:rPr lang="en-GB" dirty="0"/>
              <a:t>Who was most to blame for the Second World War starting? Why?</a:t>
            </a:r>
          </a:p>
        </p:txBody>
      </p:sp>
      <p:sp>
        <p:nvSpPr>
          <p:cNvPr id="6" name="Rectangle 5"/>
          <p:cNvSpPr/>
          <p:nvPr/>
        </p:nvSpPr>
        <p:spPr>
          <a:xfrm>
            <a:off x="6306207" y="1292773"/>
            <a:ext cx="4361793" cy="4155526"/>
          </a:xfrm>
          <a:prstGeom prst="rect">
            <a:avLst/>
          </a:prstGeom>
          <a:solidFill>
            <a:srgbClr val="00206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a:solidFill>
                  <a:srgbClr val="FFFF00"/>
                </a:solidFill>
                <a:latin typeface="Comic Sans MS" panose="030F0702030302020204" pitchFamily="66" charset="0"/>
              </a:rPr>
              <a:t>WWW/EBI </a:t>
            </a:r>
          </a:p>
          <a:p>
            <a:pPr algn="ctr"/>
            <a:r>
              <a:rPr lang="en-GB" sz="2000" i="1" dirty="0">
                <a:solidFill>
                  <a:srgbClr val="FFFF00"/>
                </a:solidFill>
                <a:latin typeface="Comic Sans MS" panose="030F0702030302020204" pitchFamily="66" charset="0"/>
              </a:rPr>
              <a:t>starter sentences..</a:t>
            </a:r>
          </a:p>
          <a:p>
            <a:pPr algn="ctr"/>
            <a:endParaRPr lang="en-GB" sz="2000" i="1" dirty="0">
              <a:solidFill>
                <a:srgbClr val="FFFF00"/>
              </a:solidFill>
              <a:latin typeface="Comic Sans MS" panose="030F0702030302020204" pitchFamily="66" charset="0"/>
            </a:endParaRPr>
          </a:p>
          <a:p>
            <a:pPr marL="285750" indent="-285750">
              <a:buFont typeface="Arial" panose="020B0604020202020204" pitchFamily="34" charset="0"/>
              <a:buChar char="•"/>
            </a:pPr>
            <a:r>
              <a:rPr lang="en-GB" sz="2000" i="1" dirty="0">
                <a:solidFill>
                  <a:srgbClr val="FFFF00"/>
                </a:solidFill>
                <a:latin typeface="Comic Sans MS" panose="030F0702030302020204" pitchFamily="66" charset="0"/>
              </a:rPr>
              <a:t>You have included some good detail, for example…</a:t>
            </a:r>
          </a:p>
          <a:p>
            <a:pPr marL="285750" indent="-285750">
              <a:buFont typeface="Arial" panose="020B0604020202020204" pitchFamily="34" charset="0"/>
              <a:buChar char="•"/>
            </a:pPr>
            <a:r>
              <a:rPr lang="en-GB" sz="2000" i="1" dirty="0">
                <a:solidFill>
                  <a:srgbClr val="FFFF00"/>
                </a:solidFill>
                <a:latin typeface="Comic Sans MS" panose="030F0702030302020204" pitchFamily="66" charset="0"/>
              </a:rPr>
              <a:t>You have explained the factor well, for example you have written… </a:t>
            </a:r>
          </a:p>
          <a:p>
            <a:pPr marL="285750" indent="-285750">
              <a:buFont typeface="Arial" panose="020B0604020202020204" pitchFamily="34" charset="0"/>
              <a:buChar char="•"/>
            </a:pPr>
            <a:r>
              <a:rPr lang="en-GB" sz="2000" i="1" dirty="0">
                <a:solidFill>
                  <a:srgbClr val="FFFF00"/>
                </a:solidFill>
                <a:latin typeface="Comic Sans MS" panose="030F0702030302020204" pitchFamily="66" charset="0"/>
              </a:rPr>
              <a:t>Your conclusion shows how the different factors linked together, for example you have written…  </a:t>
            </a:r>
          </a:p>
        </p:txBody>
      </p:sp>
      <p:sp>
        <p:nvSpPr>
          <p:cNvPr id="11" name="Rectangle 10"/>
          <p:cNvSpPr/>
          <p:nvPr/>
        </p:nvSpPr>
        <p:spPr>
          <a:xfrm>
            <a:off x="1523999" y="1292772"/>
            <a:ext cx="4577255" cy="4155527"/>
          </a:xfrm>
          <a:prstGeom prst="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solidFill>
                  <a:srgbClr val="002060"/>
                </a:solidFill>
              </a:rPr>
              <a:t>PUPIL CRITERIA</a:t>
            </a:r>
          </a:p>
          <a:p>
            <a:pPr algn="ctr"/>
            <a:endParaRPr lang="en-GB" dirty="0">
              <a:solidFill>
                <a:srgbClr val="002060"/>
              </a:solidFill>
            </a:endParaRPr>
          </a:p>
          <a:p>
            <a:pPr algn="ctr"/>
            <a:r>
              <a:rPr lang="en-GB" dirty="0">
                <a:solidFill>
                  <a:srgbClr val="002060"/>
                </a:solidFill>
              </a:rPr>
              <a:t>Level 1: Some simple points made.</a:t>
            </a:r>
          </a:p>
          <a:p>
            <a:pPr algn="ctr"/>
            <a:endParaRPr lang="en-GB" dirty="0">
              <a:solidFill>
                <a:srgbClr val="002060"/>
              </a:solidFill>
            </a:endParaRPr>
          </a:p>
          <a:p>
            <a:pPr algn="ctr"/>
            <a:r>
              <a:rPr lang="en-GB" dirty="0">
                <a:solidFill>
                  <a:srgbClr val="002060"/>
                </a:solidFill>
              </a:rPr>
              <a:t>Level 2: There is a structure and some  evidence has been used to support points.</a:t>
            </a:r>
          </a:p>
          <a:p>
            <a:pPr algn="ctr"/>
            <a:endParaRPr lang="en-GB" dirty="0">
              <a:solidFill>
                <a:srgbClr val="002060"/>
              </a:solidFill>
            </a:endParaRPr>
          </a:p>
          <a:p>
            <a:pPr algn="ctr"/>
            <a:r>
              <a:rPr lang="en-GB" dirty="0">
                <a:solidFill>
                  <a:srgbClr val="002060"/>
                </a:solidFill>
              </a:rPr>
              <a:t>Level 3: Paragraphs include some explanation about why the factors made a war more likely/lots of details are used.</a:t>
            </a:r>
          </a:p>
          <a:p>
            <a:pPr algn="ctr"/>
            <a:endParaRPr lang="en-GB" dirty="0">
              <a:solidFill>
                <a:srgbClr val="002060"/>
              </a:solidFill>
            </a:endParaRPr>
          </a:p>
          <a:p>
            <a:pPr algn="ctr"/>
            <a:r>
              <a:rPr lang="en-GB" dirty="0">
                <a:solidFill>
                  <a:srgbClr val="002060"/>
                </a:solidFill>
              </a:rPr>
              <a:t>Level 4: All paragraphs are clearly and successfully linked to the answer and the conclusion shows how different factors had an impact on each other.</a:t>
            </a:r>
          </a:p>
        </p:txBody>
      </p:sp>
      <p:sp>
        <p:nvSpPr>
          <p:cNvPr id="22" name="Rectangle 21"/>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23" name="Rectangle 22"/>
          <p:cNvSpPr/>
          <p:nvPr/>
        </p:nvSpPr>
        <p:spPr>
          <a:xfrm>
            <a:off x="264696" y="1275348"/>
            <a:ext cx="794084" cy="862801"/>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24" name="Rectangle 23"/>
          <p:cNvSpPr/>
          <p:nvPr/>
        </p:nvSpPr>
        <p:spPr>
          <a:xfrm>
            <a:off x="264696" y="2148049"/>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25" name="Rectangle 24"/>
          <p:cNvSpPr/>
          <p:nvPr/>
        </p:nvSpPr>
        <p:spPr>
          <a:xfrm>
            <a:off x="264696" y="3032888"/>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26" name="Rectangle 25"/>
          <p:cNvSpPr/>
          <p:nvPr/>
        </p:nvSpPr>
        <p:spPr>
          <a:xfrm>
            <a:off x="264696" y="3907827"/>
            <a:ext cx="794084" cy="8848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27" name="Rectangle 26"/>
          <p:cNvSpPr/>
          <p:nvPr/>
        </p:nvSpPr>
        <p:spPr>
          <a:xfrm>
            <a:off x="264696" y="4773686"/>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28" name="Rectangle 27"/>
          <p:cNvSpPr/>
          <p:nvPr/>
        </p:nvSpPr>
        <p:spPr>
          <a:xfrm>
            <a:off x="264696" y="5635069"/>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spTree>
    <p:extLst>
      <p:ext uri="{BB962C8B-B14F-4D97-AF65-F5344CB8AC3E}">
        <p14:creationId xmlns:p14="http://schemas.microsoft.com/office/powerpoint/2010/main" val="1833038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2" name="Title 1"/>
          <p:cNvSpPr>
            <a:spLocks noGrp="1"/>
          </p:cNvSpPr>
          <p:nvPr>
            <p:ph type="ctrTitle"/>
          </p:nvPr>
        </p:nvSpPr>
        <p:spPr>
          <a:xfrm>
            <a:off x="1524000" y="475977"/>
            <a:ext cx="9144000" cy="627609"/>
          </a:xfrm>
        </p:spPr>
        <p:txBody>
          <a:bodyPr>
            <a:normAutofit fontScale="90000"/>
          </a:bodyPr>
          <a:lstStyle/>
          <a:p>
            <a:r>
              <a:rPr lang="en-GB" dirty="0"/>
              <a:t>Homework.</a:t>
            </a:r>
          </a:p>
        </p:txBody>
      </p:sp>
      <p:sp>
        <p:nvSpPr>
          <p:cNvPr id="3" name="Subtitle 2"/>
          <p:cNvSpPr>
            <a:spLocks noGrp="1"/>
          </p:cNvSpPr>
          <p:nvPr>
            <p:ph type="subTitle" idx="1"/>
          </p:nvPr>
        </p:nvSpPr>
        <p:spPr>
          <a:xfrm>
            <a:off x="1523999" y="5344510"/>
            <a:ext cx="9144000" cy="1072438"/>
          </a:xfrm>
          <a:solidFill>
            <a:srgbClr val="00B050"/>
          </a:solidFill>
          <a:ln w="38100">
            <a:solidFill>
              <a:schemeClr val="tx1"/>
            </a:solidFill>
          </a:ln>
        </p:spPr>
        <p:txBody>
          <a:bodyPr/>
          <a:lstStyle/>
          <a:p>
            <a:r>
              <a:rPr lang="en-GB" dirty="0"/>
              <a:t>Due for?</a:t>
            </a:r>
          </a:p>
        </p:txBody>
      </p:sp>
      <p:sp>
        <p:nvSpPr>
          <p:cNvPr id="6" name="Rectangle 5"/>
          <p:cNvSpPr/>
          <p:nvPr/>
        </p:nvSpPr>
        <p:spPr>
          <a:xfrm>
            <a:off x="3673365" y="1363717"/>
            <a:ext cx="4361793" cy="3720662"/>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FLIP LEARNING SHEET</a:t>
            </a:r>
          </a:p>
        </p:txBody>
      </p:sp>
      <p:sp>
        <p:nvSpPr>
          <p:cNvPr id="20" name="Rectangle 19"/>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21" name="Rectangle 20"/>
          <p:cNvSpPr/>
          <p:nvPr/>
        </p:nvSpPr>
        <p:spPr>
          <a:xfrm>
            <a:off x="264696" y="1275348"/>
            <a:ext cx="794084" cy="862801"/>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22" name="Rectangle 21"/>
          <p:cNvSpPr/>
          <p:nvPr/>
        </p:nvSpPr>
        <p:spPr>
          <a:xfrm>
            <a:off x="264696" y="2148049"/>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23" name="Rectangle 22"/>
          <p:cNvSpPr/>
          <p:nvPr/>
        </p:nvSpPr>
        <p:spPr>
          <a:xfrm>
            <a:off x="264696" y="3032888"/>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24" name="Rectangle 23"/>
          <p:cNvSpPr/>
          <p:nvPr/>
        </p:nvSpPr>
        <p:spPr>
          <a:xfrm>
            <a:off x="264696" y="3907827"/>
            <a:ext cx="794084" cy="8848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25" name="Rectangle 24"/>
          <p:cNvSpPr/>
          <p:nvPr/>
        </p:nvSpPr>
        <p:spPr>
          <a:xfrm>
            <a:off x="264696" y="4773686"/>
            <a:ext cx="794084" cy="89391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26" name="Rectangle 25"/>
          <p:cNvSpPr/>
          <p:nvPr/>
        </p:nvSpPr>
        <p:spPr>
          <a:xfrm>
            <a:off x="264696" y="5635069"/>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spTree>
    <p:extLst>
      <p:ext uri="{BB962C8B-B14F-4D97-AF65-F5344CB8AC3E}">
        <p14:creationId xmlns:p14="http://schemas.microsoft.com/office/powerpoint/2010/main" val="131488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2" name="Title 1"/>
          <p:cNvSpPr>
            <a:spLocks noGrp="1"/>
          </p:cNvSpPr>
          <p:nvPr>
            <p:ph type="ctrTitle"/>
          </p:nvPr>
        </p:nvSpPr>
        <p:spPr>
          <a:xfrm>
            <a:off x="1676400" y="207852"/>
            <a:ext cx="9144000" cy="627609"/>
          </a:xfrm>
        </p:spPr>
        <p:txBody>
          <a:bodyPr>
            <a:normAutofit fontScale="90000"/>
          </a:bodyPr>
          <a:lstStyle/>
          <a:p>
            <a:r>
              <a:rPr lang="en-GB" dirty="0"/>
              <a:t>Did we meet our LO?</a:t>
            </a:r>
          </a:p>
        </p:txBody>
      </p:sp>
      <p:sp>
        <p:nvSpPr>
          <p:cNvPr id="3" name="Subtitle 2"/>
          <p:cNvSpPr>
            <a:spLocks noGrp="1"/>
          </p:cNvSpPr>
          <p:nvPr>
            <p:ph type="subTitle" idx="1"/>
          </p:nvPr>
        </p:nvSpPr>
        <p:spPr>
          <a:xfrm>
            <a:off x="1523999" y="5344510"/>
            <a:ext cx="9144000" cy="1072438"/>
          </a:xfrm>
          <a:solidFill>
            <a:srgbClr val="00B050"/>
          </a:solidFill>
          <a:ln w="38100">
            <a:solidFill>
              <a:schemeClr val="tx1"/>
            </a:solidFill>
          </a:ln>
        </p:spPr>
        <p:txBody>
          <a:bodyPr>
            <a:normAutofit fontScale="92500" lnSpcReduction="10000"/>
          </a:bodyPr>
          <a:lstStyle/>
          <a:p>
            <a:r>
              <a:rPr lang="en-GB" dirty="0"/>
              <a:t>Finished? – Try this…</a:t>
            </a:r>
          </a:p>
          <a:p>
            <a:r>
              <a:rPr lang="en-GB" dirty="0"/>
              <a:t>Why would communism have been an attractive idea to some workers in Europe during the 1930s?</a:t>
            </a:r>
          </a:p>
        </p:txBody>
      </p:sp>
      <p:sp>
        <p:nvSpPr>
          <p:cNvPr id="6" name="Rectangle 5"/>
          <p:cNvSpPr/>
          <p:nvPr/>
        </p:nvSpPr>
        <p:spPr>
          <a:xfrm>
            <a:off x="1676400" y="1828817"/>
            <a:ext cx="4361793" cy="3271345"/>
          </a:xfrm>
          <a:prstGeom prst="rect">
            <a:avLst/>
          </a:prstGeom>
          <a:solidFill>
            <a:srgbClr val="00206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00"/>
                </a:solidFill>
              </a:rPr>
              <a:t>Sort the three factors into order of importance. </a:t>
            </a:r>
          </a:p>
          <a:p>
            <a:pPr algn="ctr"/>
            <a:endParaRPr lang="en-GB" dirty="0">
              <a:solidFill>
                <a:srgbClr val="FFFF00"/>
              </a:solidFill>
            </a:endParaRPr>
          </a:p>
          <a:p>
            <a:pPr algn="ctr"/>
            <a:r>
              <a:rPr lang="en-GB" dirty="0">
                <a:solidFill>
                  <a:srgbClr val="FFFF00"/>
                </a:solidFill>
              </a:rPr>
              <a:t>Write them on your whiteboards…</a:t>
            </a:r>
          </a:p>
          <a:p>
            <a:pPr algn="ctr"/>
            <a:endParaRPr lang="en-GB" dirty="0">
              <a:solidFill>
                <a:srgbClr val="FFFF00"/>
              </a:solidFill>
            </a:endParaRPr>
          </a:p>
          <a:p>
            <a:pPr algn="ctr"/>
            <a:r>
              <a:rPr lang="en-GB" dirty="0">
                <a:solidFill>
                  <a:srgbClr val="FFFF00"/>
                </a:solidFill>
              </a:rPr>
              <a:t>Be ready to justify your decisions…</a:t>
            </a:r>
          </a:p>
          <a:p>
            <a:pPr algn="ctr"/>
            <a:endParaRPr lang="en-GB" dirty="0">
              <a:solidFill>
                <a:srgbClr val="FFFF00"/>
              </a:solidFill>
            </a:endParaRPr>
          </a:p>
          <a:p>
            <a:pPr algn="ctr"/>
            <a:r>
              <a:rPr lang="en-GB" dirty="0">
                <a:solidFill>
                  <a:srgbClr val="FFFF00"/>
                </a:solidFill>
              </a:rPr>
              <a:t>Class discussions.</a:t>
            </a:r>
          </a:p>
        </p:txBody>
      </p:sp>
      <p:sp>
        <p:nvSpPr>
          <p:cNvPr id="7" name="Subtitle 2"/>
          <p:cNvSpPr txBox="1">
            <a:spLocks/>
          </p:cNvSpPr>
          <p:nvPr/>
        </p:nvSpPr>
        <p:spPr>
          <a:xfrm>
            <a:off x="1523998" y="857250"/>
            <a:ext cx="9867901" cy="742948"/>
          </a:xfrm>
          <a:prstGeom prst="rect">
            <a:avLst/>
          </a:prstGeom>
          <a:solidFill>
            <a:srgbClr val="00B0F0"/>
          </a:solidFill>
          <a:ln w="38100">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LO</a:t>
            </a:r>
            <a:r>
              <a:rPr lang="en-GB" dirty="0"/>
              <a:t>: Explain the relative importance of the factors that contributed to the outbreak of war in Europe.</a:t>
            </a:r>
          </a:p>
        </p:txBody>
      </p:sp>
      <p:sp>
        <p:nvSpPr>
          <p:cNvPr id="23" name="Rectangle 22"/>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24" name="Rectangle 23"/>
          <p:cNvSpPr/>
          <p:nvPr/>
        </p:nvSpPr>
        <p:spPr>
          <a:xfrm>
            <a:off x="264696" y="1275348"/>
            <a:ext cx="794084" cy="862801"/>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25" name="Rectangle 24"/>
          <p:cNvSpPr/>
          <p:nvPr/>
        </p:nvSpPr>
        <p:spPr>
          <a:xfrm>
            <a:off x="264696" y="2148049"/>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26" name="Rectangle 25"/>
          <p:cNvSpPr/>
          <p:nvPr/>
        </p:nvSpPr>
        <p:spPr>
          <a:xfrm>
            <a:off x="264696" y="3032888"/>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27" name="Rectangle 26"/>
          <p:cNvSpPr/>
          <p:nvPr/>
        </p:nvSpPr>
        <p:spPr>
          <a:xfrm>
            <a:off x="264696" y="3907827"/>
            <a:ext cx="794084" cy="8848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28" name="Rectangle 27"/>
          <p:cNvSpPr/>
          <p:nvPr/>
        </p:nvSpPr>
        <p:spPr>
          <a:xfrm>
            <a:off x="264696" y="4773686"/>
            <a:ext cx="794084" cy="89391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29" name="Rectangle 28"/>
          <p:cNvSpPr/>
          <p:nvPr/>
        </p:nvSpPr>
        <p:spPr>
          <a:xfrm>
            <a:off x="264696" y="5635069"/>
            <a:ext cx="794084" cy="89391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923058"/>
            <a:ext cx="4686300" cy="24993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7537" y="3334941"/>
            <a:ext cx="2774663" cy="1849775"/>
          </a:xfrm>
          <a:prstGeom prst="rect">
            <a:avLst/>
          </a:prstGeom>
        </p:spPr>
      </p:pic>
    </p:spTree>
    <p:extLst>
      <p:ext uri="{BB962C8B-B14F-4D97-AF65-F5344CB8AC3E}">
        <p14:creationId xmlns:p14="http://schemas.microsoft.com/office/powerpoint/2010/main" val="3911964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2" name="Title 1"/>
          <p:cNvSpPr>
            <a:spLocks noGrp="1"/>
          </p:cNvSpPr>
          <p:nvPr>
            <p:ph type="ctrTitle"/>
          </p:nvPr>
        </p:nvSpPr>
        <p:spPr>
          <a:xfrm>
            <a:off x="1657350" y="1834244"/>
            <a:ext cx="9144000" cy="627609"/>
          </a:xfrm>
        </p:spPr>
        <p:txBody>
          <a:bodyPr>
            <a:normAutofit fontScale="90000"/>
          </a:bodyPr>
          <a:lstStyle/>
          <a:p>
            <a:r>
              <a:rPr lang="en-GB" dirty="0"/>
              <a:t>Next Lesson…</a:t>
            </a:r>
            <a:br>
              <a:rPr lang="en-GB" dirty="0"/>
            </a:br>
            <a:r>
              <a:rPr lang="en-GB" dirty="0"/>
              <a:t>Phoney War and Norway Campaign, 1940</a:t>
            </a:r>
          </a:p>
        </p:txBody>
      </p:sp>
      <p:sp>
        <p:nvSpPr>
          <p:cNvPr id="23" name="Rectangle 22"/>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24" name="Rectangle 23"/>
          <p:cNvSpPr/>
          <p:nvPr/>
        </p:nvSpPr>
        <p:spPr>
          <a:xfrm>
            <a:off x="264696" y="1275348"/>
            <a:ext cx="794084" cy="862801"/>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25" name="Rectangle 24"/>
          <p:cNvSpPr/>
          <p:nvPr/>
        </p:nvSpPr>
        <p:spPr>
          <a:xfrm>
            <a:off x="264696" y="2148049"/>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26" name="Rectangle 25"/>
          <p:cNvSpPr/>
          <p:nvPr/>
        </p:nvSpPr>
        <p:spPr>
          <a:xfrm>
            <a:off x="264696" y="3032888"/>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27" name="Rectangle 26"/>
          <p:cNvSpPr/>
          <p:nvPr/>
        </p:nvSpPr>
        <p:spPr>
          <a:xfrm>
            <a:off x="264696" y="3907827"/>
            <a:ext cx="794084" cy="8848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28" name="Rectangle 27"/>
          <p:cNvSpPr/>
          <p:nvPr/>
        </p:nvSpPr>
        <p:spPr>
          <a:xfrm>
            <a:off x="264696" y="4773686"/>
            <a:ext cx="794084" cy="89391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29" name="Rectangle 28"/>
          <p:cNvSpPr/>
          <p:nvPr/>
        </p:nvSpPr>
        <p:spPr>
          <a:xfrm>
            <a:off x="264696" y="5635069"/>
            <a:ext cx="794084" cy="89391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sp>
        <p:nvSpPr>
          <p:cNvPr id="9" name="AutoShape 2" descr="Bundesarchiv Bild 183-H26353, Norwegen, Kampf um ein brennendes Dorf.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9312" y="2585518"/>
            <a:ext cx="5260076" cy="3862662"/>
          </a:xfrm>
          <a:prstGeom prst="rect">
            <a:avLst/>
          </a:prstGeom>
          <a:ln w="12700">
            <a:solidFill>
              <a:schemeClr val="tx1"/>
            </a:solidFill>
          </a:ln>
        </p:spPr>
      </p:pic>
    </p:spTree>
    <p:extLst>
      <p:ext uri="{BB962C8B-B14F-4D97-AF65-F5344CB8AC3E}">
        <p14:creationId xmlns:p14="http://schemas.microsoft.com/office/powerpoint/2010/main" val="300357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5977"/>
            <a:ext cx="9144000" cy="627609"/>
          </a:xfrm>
        </p:spPr>
        <p:txBody>
          <a:bodyPr>
            <a:normAutofit fontScale="90000"/>
          </a:bodyPr>
          <a:lstStyle/>
          <a:p>
            <a:r>
              <a:rPr lang="en-GB" dirty="0"/>
              <a:t>RESOURCES</a:t>
            </a:r>
          </a:p>
        </p:txBody>
      </p:sp>
      <p:sp>
        <p:nvSpPr>
          <p:cNvPr id="5" name="Down Arrow 4"/>
          <p:cNvSpPr/>
          <p:nvPr/>
        </p:nvSpPr>
        <p:spPr>
          <a:xfrm>
            <a:off x="4713890" y="2096813"/>
            <a:ext cx="2490952" cy="37679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0653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04739380"/>
              </p:ext>
            </p:extLst>
          </p:nvPr>
        </p:nvGraphicFramePr>
        <p:xfrm>
          <a:off x="401054" y="882315"/>
          <a:ext cx="11421978" cy="5753649"/>
        </p:xfrm>
        <a:graphic>
          <a:graphicData uri="http://schemas.openxmlformats.org/drawingml/2006/table">
            <a:tbl>
              <a:tblPr firstRow="1" bandRow="1">
                <a:tableStyleId>{5C22544A-7EE6-4342-B048-85BDC9FD1C3A}</a:tableStyleId>
              </a:tblPr>
              <a:tblGrid>
                <a:gridCol w="3807326">
                  <a:extLst>
                    <a:ext uri="{9D8B030D-6E8A-4147-A177-3AD203B41FA5}">
                      <a16:colId xmlns:a16="http://schemas.microsoft.com/office/drawing/2014/main" val="3234844652"/>
                    </a:ext>
                  </a:extLst>
                </a:gridCol>
                <a:gridCol w="3807326">
                  <a:extLst>
                    <a:ext uri="{9D8B030D-6E8A-4147-A177-3AD203B41FA5}">
                      <a16:colId xmlns:a16="http://schemas.microsoft.com/office/drawing/2014/main" val="1479533236"/>
                    </a:ext>
                  </a:extLst>
                </a:gridCol>
                <a:gridCol w="3807326">
                  <a:extLst>
                    <a:ext uri="{9D8B030D-6E8A-4147-A177-3AD203B41FA5}">
                      <a16:colId xmlns:a16="http://schemas.microsoft.com/office/drawing/2014/main" val="591220570"/>
                    </a:ext>
                  </a:extLst>
                </a:gridCol>
              </a:tblGrid>
              <a:tr h="450129">
                <a:tc>
                  <a:txBody>
                    <a:bodyPr/>
                    <a:lstStyle/>
                    <a:p>
                      <a:pPr algn="ctr"/>
                      <a:r>
                        <a:rPr lang="en-GB" dirty="0"/>
                        <a:t>The Soviet Union and Communism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Hitler and </a:t>
                      </a:r>
                      <a:r>
                        <a:rPr lang="en-GB" i="1" dirty="0"/>
                        <a:t>Lebensraum</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Appeasement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1344236"/>
                  </a:ext>
                </a:extLst>
              </a:tr>
              <a:tr h="514856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6762553"/>
                  </a:ext>
                </a:extLst>
              </a:tr>
            </a:tbl>
          </a:graphicData>
        </a:graphic>
      </p:graphicFrame>
      <p:sp>
        <p:nvSpPr>
          <p:cNvPr id="6" name="Subtitle 2"/>
          <p:cNvSpPr txBox="1">
            <a:spLocks/>
          </p:cNvSpPr>
          <p:nvPr/>
        </p:nvSpPr>
        <p:spPr>
          <a:xfrm>
            <a:off x="1661738" y="266472"/>
            <a:ext cx="9262935" cy="407295"/>
          </a:xfrm>
          <a:prstGeom prst="rect">
            <a:avLst/>
          </a:prstGeom>
          <a:solidFill>
            <a:schemeClr val="accent1">
              <a:lumMod val="40000"/>
              <a:lumOff val="60000"/>
            </a:schemeClr>
          </a:solidFill>
          <a:ln w="38100">
            <a:solidFill>
              <a:schemeClr val="tx1"/>
            </a:solidFill>
          </a:ln>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b="1" u="sng" dirty="0"/>
              <a:t>LO</a:t>
            </a:r>
            <a:r>
              <a:rPr lang="en-GB" sz="1800" dirty="0"/>
              <a:t>: Explain the relative importance of the factors that contributed to the outbreak of war in Europe.</a:t>
            </a:r>
          </a:p>
        </p:txBody>
      </p:sp>
    </p:spTree>
    <p:extLst>
      <p:ext uri="{BB962C8B-B14F-4D97-AF65-F5344CB8AC3E}">
        <p14:creationId xmlns:p14="http://schemas.microsoft.com/office/powerpoint/2010/main" val="182483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9525">
            <a:solidFill>
              <a:schemeClr val="tx1"/>
            </a:solidFill>
          </a:ln>
        </p:spPr>
        <p:txBody>
          <a:bodyPr/>
          <a:lstStyle/>
          <a:p>
            <a:r>
              <a:rPr lang="en-GB" dirty="0"/>
              <a:t>The Soviet Union and Communism</a:t>
            </a:r>
          </a:p>
        </p:txBody>
      </p:sp>
      <p:sp>
        <p:nvSpPr>
          <p:cNvPr id="3" name="Content Placeholder 2"/>
          <p:cNvSpPr>
            <a:spLocks noGrp="1"/>
          </p:cNvSpPr>
          <p:nvPr>
            <p:ph idx="1"/>
          </p:nvPr>
        </p:nvSpPr>
        <p:spPr>
          <a:xfrm>
            <a:off x="838200" y="1825625"/>
            <a:ext cx="10515600" cy="4783722"/>
          </a:xfrm>
          <a:ln w="9525">
            <a:solidFill>
              <a:schemeClr val="tx1"/>
            </a:solidFill>
          </a:ln>
        </p:spPr>
        <p:txBody>
          <a:bodyPr>
            <a:normAutofit fontScale="85000" lnSpcReduction="20000"/>
          </a:bodyPr>
          <a:lstStyle/>
          <a:p>
            <a:pPr marL="0" indent="0">
              <a:buNone/>
            </a:pPr>
            <a:r>
              <a:rPr lang="en-GB" dirty="0"/>
              <a:t>In 1917 Russia had a revolution which turned the country communist. Communists believed the workers should run the country, not the rich managers and business owners. Their leader was called Vladimir Lenin but he was soon replaced with Joseph Stalin. Stalin was a ruthless leader.</a:t>
            </a:r>
          </a:p>
          <a:p>
            <a:pPr marL="0" indent="0">
              <a:buNone/>
            </a:pPr>
            <a:endParaRPr lang="en-GB" dirty="0"/>
          </a:p>
          <a:p>
            <a:pPr marL="0" indent="0">
              <a:buNone/>
            </a:pPr>
            <a:r>
              <a:rPr lang="en-GB" dirty="0"/>
              <a:t>Russia came to lead a collection of 15 smaller communist countries that together was called the Soviet Union. The Soviet Union tried to encourage workers in other countries to attack their leaders and replace them with Communists. They wanted to see a world wide revolution. This frightened many other countries who were worried about a revolution occurring in their own country.</a:t>
            </a:r>
          </a:p>
          <a:p>
            <a:pPr marL="0" indent="0">
              <a:buNone/>
            </a:pPr>
            <a:endParaRPr lang="en-GB" dirty="0"/>
          </a:p>
          <a:p>
            <a:pPr marL="0" indent="0">
              <a:buNone/>
            </a:pPr>
            <a:r>
              <a:rPr lang="en-GB" dirty="0"/>
              <a:t>The fear of communism was especially strong in Germany. In 1920 a communist revolution was stopped after much fighting. The Nazis promised to stop communism. This caused a lot of tension between Nazi Germany and the Soviet Union. Hitler made lots of speeches saying how the Soviet Union needed to be destroyed.</a:t>
            </a:r>
          </a:p>
        </p:txBody>
      </p:sp>
      <p:pic>
        <p:nvPicPr>
          <p:cNvPr id="4" name="Picture 3"/>
          <p:cNvPicPr>
            <a:picLocks noChangeAspect="1"/>
          </p:cNvPicPr>
          <p:nvPr/>
        </p:nvPicPr>
        <p:blipFill>
          <a:blip r:embed="rId2"/>
          <a:stretch>
            <a:fillRect/>
          </a:stretch>
        </p:blipFill>
        <p:spPr>
          <a:xfrm>
            <a:off x="9978191" y="430254"/>
            <a:ext cx="1195304" cy="1195304"/>
          </a:xfrm>
          <a:prstGeom prst="rect">
            <a:avLst/>
          </a:prstGeom>
        </p:spPr>
      </p:pic>
    </p:spTree>
    <p:extLst>
      <p:ext uri="{BB962C8B-B14F-4D97-AF65-F5344CB8AC3E}">
        <p14:creationId xmlns:p14="http://schemas.microsoft.com/office/powerpoint/2010/main" val="1907965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9525">
            <a:solidFill>
              <a:schemeClr val="tx1"/>
            </a:solidFill>
          </a:ln>
        </p:spPr>
        <p:txBody>
          <a:bodyPr/>
          <a:lstStyle/>
          <a:p>
            <a:r>
              <a:rPr lang="en-GB" dirty="0"/>
              <a:t>Hitler and </a:t>
            </a:r>
            <a:r>
              <a:rPr lang="en-GB" i="1" dirty="0"/>
              <a:t>Lebensraum</a:t>
            </a:r>
            <a:endParaRPr lang="en-GB" dirty="0"/>
          </a:p>
        </p:txBody>
      </p:sp>
      <p:sp>
        <p:nvSpPr>
          <p:cNvPr id="3" name="Content Placeholder 2"/>
          <p:cNvSpPr>
            <a:spLocks noGrp="1"/>
          </p:cNvSpPr>
          <p:nvPr>
            <p:ph idx="1"/>
          </p:nvPr>
        </p:nvSpPr>
        <p:spPr>
          <a:xfrm>
            <a:off x="838200" y="1825625"/>
            <a:ext cx="10515599" cy="4783722"/>
          </a:xfrm>
          <a:ln w="9525">
            <a:solidFill>
              <a:schemeClr val="tx1"/>
            </a:solidFill>
          </a:ln>
        </p:spPr>
        <p:txBody>
          <a:bodyPr>
            <a:normAutofit fontScale="85000" lnSpcReduction="20000"/>
          </a:bodyPr>
          <a:lstStyle/>
          <a:p>
            <a:pPr marL="0" indent="0">
              <a:buNone/>
            </a:pPr>
            <a:r>
              <a:rPr lang="en-GB" dirty="0"/>
              <a:t>Hitler’s Nazi Party believed that Germany needed more land for its people to live in. They called this idea Lebensraum which means ‘living space’ in English. They saw the lands in Eastern Europe and Russia as areas they wanted. Hitler’s dream was to see the people in these areas, who he referred to as the </a:t>
            </a:r>
            <a:r>
              <a:rPr lang="en-GB" i="1" dirty="0" err="1"/>
              <a:t>slavs</a:t>
            </a:r>
            <a:r>
              <a:rPr lang="en-GB" i="1" dirty="0"/>
              <a:t>, </a:t>
            </a:r>
            <a:r>
              <a:rPr lang="en-GB" dirty="0"/>
              <a:t>removed and replaced with German farmers and their families.</a:t>
            </a:r>
          </a:p>
          <a:p>
            <a:pPr marL="0" indent="0">
              <a:buNone/>
            </a:pPr>
            <a:endParaRPr lang="en-GB" dirty="0"/>
          </a:p>
          <a:p>
            <a:pPr marL="0" indent="0">
              <a:buNone/>
            </a:pPr>
            <a:r>
              <a:rPr lang="en-GB" dirty="0"/>
              <a:t>When Hitler came to power in 1933 he began to plan to take over these lands.</a:t>
            </a:r>
          </a:p>
          <a:p>
            <a:pPr marL="0" indent="0">
              <a:buNone/>
            </a:pPr>
            <a:endParaRPr lang="en-GB" dirty="0"/>
          </a:p>
          <a:p>
            <a:pPr marL="0" indent="0">
              <a:buNone/>
            </a:pPr>
            <a:r>
              <a:rPr lang="en-GB" dirty="0"/>
              <a:t>He believed this would give Germany access to the land and resources it needed to be the strong powerful country he wanted it to become. Hitler did not make his plans secret, the Nazi Party often published these ideas in newspapers and books.</a:t>
            </a:r>
          </a:p>
          <a:p>
            <a:pPr marL="0" indent="0">
              <a:buNone/>
            </a:pPr>
            <a:endParaRPr lang="en-GB" dirty="0"/>
          </a:p>
          <a:p>
            <a:pPr marL="0" indent="0">
              <a:buNone/>
            </a:pPr>
            <a:r>
              <a:rPr lang="en-GB" dirty="0"/>
              <a:t>The Russians were obviously very concerned by these ideas and both sides began to prepare for war.</a:t>
            </a:r>
          </a:p>
        </p:txBody>
      </p:sp>
      <p:pic>
        <p:nvPicPr>
          <p:cNvPr id="5" name="Picture 4"/>
          <p:cNvPicPr>
            <a:picLocks noChangeAspect="1"/>
          </p:cNvPicPr>
          <p:nvPr/>
        </p:nvPicPr>
        <p:blipFill>
          <a:blip r:embed="rId2"/>
          <a:stretch>
            <a:fillRect/>
          </a:stretch>
        </p:blipFill>
        <p:spPr>
          <a:xfrm>
            <a:off x="9986211" y="451840"/>
            <a:ext cx="1147011" cy="1152132"/>
          </a:xfrm>
          <a:prstGeom prst="rect">
            <a:avLst/>
          </a:prstGeom>
        </p:spPr>
      </p:pic>
    </p:spTree>
    <p:extLst>
      <p:ext uri="{BB962C8B-B14F-4D97-AF65-F5344CB8AC3E}">
        <p14:creationId xmlns:p14="http://schemas.microsoft.com/office/powerpoint/2010/main" val="507757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39555" cy="1325563"/>
          </a:xfrm>
          <a:ln w="9525">
            <a:solidFill>
              <a:schemeClr val="tx1"/>
            </a:solidFill>
          </a:ln>
        </p:spPr>
        <p:txBody>
          <a:bodyPr/>
          <a:lstStyle/>
          <a:p>
            <a:r>
              <a:rPr lang="en-GB" dirty="0"/>
              <a:t>Appeasement</a:t>
            </a:r>
          </a:p>
        </p:txBody>
      </p:sp>
      <p:sp>
        <p:nvSpPr>
          <p:cNvPr id="3" name="Content Placeholder 2"/>
          <p:cNvSpPr>
            <a:spLocks noGrp="1"/>
          </p:cNvSpPr>
          <p:nvPr>
            <p:ph idx="1"/>
          </p:nvPr>
        </p:nvSpPr>
        <p:spPr>
          <a:xfrm>
            <a:off x="838200" y="1825624"/>
            <a:ext cx="8305799" cy="4783723"/>
          </a:xfrm>
          <a:ln w="9525">
            <a:solidFill>
              <a:schemeClr val="tx1"/>
            </a:solidFill>
          </a:ln>
        </p:spPr>
        <p:txBody>
          <a:bodyPr>
            <a:normAutofit fontScale="62500" lnSpcReduction="20000"/>
          </a:bodyPr>
          <a:lstStyle/>
          <a:p>
            <a:pPr marL="0" indent="0">
              <a:buNone/>
            </a:pPr>
            <a:r>
              <a:rPr lang="en-GB" dirty="0"/>
              <a:t>The Western European countries were very concerned about the thought of a new war in Europe. The leaders of Britain and France remembered the horrors of the First World War and did not want to see it happen again.</a:t>
            </a:r>
          </a:p>
          <a:p>
            <a:pPr marL="0" indent="0">
              <a:buNone/>
            </a:pPr>
            <a:endParaRPr lang="en-GB" dirty="0"/>
          </a:p>
          <a:p>
            <a:pPr marL="0" indent="0">
              <a:buNone/>
            </a:pPr>
            <a:r>
              <a:rPr lang="en-GB" dirty="0"/>
              <a:t>When Hitler began to break the rules laid down in the Treaty of  Versailles they did not try to stop him. Instead they ‘appeased’ Hitler’s demands because they did not want to start a war. Hitler rebuilt the German army and navy. He also merged Germany with Austria and took over an area of Czechoslovakia called the Sudetenland. </a:t>
            </a:r>
          </a:p>
          <a:p>
            <a:pPr marL="0" indent="0">
              <a:buNone/>
            </a:pPr>
            <a:endParaRPr lang="en-GB" dirty="0"/>
          </a:p>
          <a:p>
            <a:pPr marL="0" indent="0">
              <a:buNone/>
            </a:pPr>
            <a:r>
              <a:rPr lang="en-GB" dirty="0"/>
              <a:t>This last moved was agreed between Hitler and Neville Chamberlain, the British Prime Minister, at a meeting in Munich in 1938. Chamberlain said there would be ‘</a:t>
            </a:r>
            <a:r>
              <a:rPr lang="en-GB" i="1" dirty="0"/>
              <a:t>peace in our time</a:t>
            </a:r>
            <a:r>
              <a:rPr lang="en-GB" dirty="0"/>
              <a:t>’ and that Hitler had promised him he would not try to invade anyone else ever again.</a:t>
            </a:r>
          </a:p>
          <a:p>
            <a:pPr marL="0" indent="0">
              <a:buNone/>
            </a:pPr>
            <a:endParaRPr lang="en-GB" dirty="0"/>
          </a:p>
          <a:p>
            <a:pPr marL="0" indent="0">
              <a:buNone/>
            </a:pPr>
            <a:r>
              <a:rPr lang="en-GB" dirty="0"/>
              <a:t>The agreement did not last very long. Hitler invaded Poland in September 1939 and Chamberlain was forced to admit he had failed to convince Hitler to stop his aggressive actions. Britain declared war on Germany on September 3rd, 1939. This is the date usually seen as the ‘start’ of the Second World War.</a:t>
            </a:r>
          </a:p>
          <a:p>
            <a:pPr marL="0" indent="0">
              <a:buNone/>
            </a:pPr>
            <a:endParaRPr lang="en-GB" dirty="0"/>
          </a:p>
        </p:txBody>
      </p:sp>
      <p:pic>
        <p:nvPicPr>
          <p:cNvPr id="4" name="Picture 3"/>
          <p:cNvPicPr>
            <a:picLocks noChangeAspect="1"/>
          </p:cNvPicPr>
          <p:nvPr/>
        </p:nvPicPr>
        <p:blipFill>
          <a:blip r:embed="rId2"/>
          <a:stretch>
            <a:fillRect/>
          </a:stretch>
        </p:blipFill>
        <p:spPr>
          <a:xfrm>
            <a:off x="9304421" y="1825624"/>
            <a:ext cx="1973335" cy="1495091"/>
          </a:xfrm>
          <a:prstGeom prst="rect">
            <a:avLst/>
          </a:prstGeom>
          <a:ln w="9525">
            <a:solidFill>
              <a:schemeClr val="tx1"/>
            </a:solidFill>
          </a:ln>
        </p:spPr>
      </p:pic>
      <p:sp>
        <p:nvSpPr>
          <p:cNvPr id="7" name="Content Placeholder 2"/>
          <p:cNvSpPr txBox="1">
            <a:spLocks/>
          </p:cNvSpPr>
          <p:nvPr/>
        </p:nvSpPr>
        <p:spPr>
          <a:xfrm>
            <a:off x="9304420" y="3455651"/>
            <a:ext cx="1973335" cy="3153696"/>
          </a:xfrm>
          <a:prstGeom prst="rect">
            <a:avLst/>
          </a:prstGeom>
          <a:ln w="9525">
            <a:solidFill>
              <a:schemeClr val="tx1"/>
            </a:solidFill>
          </a:ln>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This picture shows Neville Chamberlain shaking Hitler’s hand after the Munich Conference. The two men had agreed Germany could take over the Sudetenland but then Germany had to stop growing larger.</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3300343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3864" y="45519"/>
            <a:ext cx="9144000" cy="627609"/>
          </a:xfrm>
        </p:spPr>
        <p:txBody>
          <a:bodyPr>
            <a:noAutofit/>
          </a:bodyPr>
          <a:lstStyle/>
          <a:p>
            <a:r>
              <a:rPr lang="en-GB" sz="2000" dirty="0"/>
              <a:t>Pre-written feedback slips for printing; Circle the correct grade.</a:t>
            </a:r>
          </a:p>
        </p:txBody>
      </p:sp>
      <p:sp>
        <p:nvSpPr>
          <p:cNvPr id="11" name="Rectangle 10"/>
          <p:cNvSpPr/>
          <p:nvPr/>
        </p:nvSpPr>
        <p:spPr>
          <a:xfrm>
            <a:off x="989288" y="1047750"/>
            <a:ext cx="4859064"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included some basic points/facts about some of the factors. </a:t>
            </a:r>
          </a:p>
          <a:p>
            <a:r>
              <a:rPr lang="en-GB" sz="1200" dirty="0">
                <a:solidFill>
                  <a:schemeClr val="tx1"/>
                </a:solidFill>
              </a:rPr>
              <a:t>EBI: Make sure you explain WHY the factors were important.</a:t>
            </a:r>
            <a:endParaRPr lang="en-GB" dirty="0">
              <a:solidFill>
                <a:schemeClr val="tx1"/>
              </a:solidFill>
            </a:endParaRPr>
          </a:p>
        </p:txBody>
      </p:sp>
      <p:sp>
        <p:nvSpPr>
          <p:cNvPr id="8" name="Rectangle 7"/>
          <p:cNvSpPr/>
          <p:nvPr/>
        </p:nvSpPr>
        <p:spPr>
          <a:xfrm>
            <a:off x="164226" y="200156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1/2/3</a:t>
            </a:r>
          </a:p>
          <a:p>
            <a:pPr algn="ctr"/>
            <a:endParaRPr lang="en-GB" sz="1400" dirty="0">
              <a:solidFill>
                <a:schemeClr val="tx1"/>
              </a:solidFill>
            </a:endParaRPr>
          </a:p>
        </p:txBody>
      </p:sp>
      <p:sp>
        <p:nvSpPr>
          <p:cNvPr id="9" name="Rectangle 8"/>
          <p:cNvSpPr/>
          <p:nvPr/>
        </p:nvSpPr>
        <p:spPr>
          <a:xfrm>
            <a:off x="164225" y="104775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1/2/3</a:t>
            </a:r>
          </a:p>
          <a:p>
            <a:pPr algn="ctr"/>
            <a:endParaRPr lang="en-GB" sz="1400" dirty="0">
              <a:solidFill>
                <a:schemeClr val="tx1"/>
              </a:solidFill>
            </a:endParaRPr>
          </a:p>
        </p:txBody>
      </p:sp>
      <p:sp>
        <p:nvSpPr>
          <p:cNvPr id="10" name="Rectangle 9"/>
          <p:cNvSpPr/>
          <p:nvPr/>
        </p:nvSpPr>
        <p:spPr>
          <a:xfrm>
            <a:off x="989286" y="200156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included some basic points/facts about some of the factors. </a:t>
            </a:r>
          </a:p>
          <a:p>
            <a:r>
              <a:rPr lang="en-GB" sz="1200" dirty="0">
                <a:solidFill>
                  <a:schemeClr val="tx1"/>
                </a:solidFill>
              </a:rPr>
              <a:t>EBI: Make sure you explain WHY the factors were important.</a:t>
            </a:r>
          </a:p>
        </p:txBody>
      </p:sp>
      <p:sp>
        <p:nvSpPr>
          <p:cNvPr id="12" name="Rectangle 11"/>
          <p:cNvSpPr/>
          <p:nvPr/>
        </p:nvSpPr>
        <p:spPr>
          <a:xfrm>
            <a:off x="989287" y="299479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included some basic points/facts about some of the factors. </a:t>
            </a:r>
          </a:p>
          <a:p>
            <a:r>
              <a:rPr lang="en-GB" sz="1200" dirty="0">
                <a:solidFill>
                  <a:schemeClr val="tx1"/>
                </a:solidFill>
              </a:rPr>
              <a:t>EBI: Make sure you explain WHY the factors were important.</a:t>
            </a:r>
          </a:p>
        </p:txBody>
      </p:sp>
      <p:sp>
        <p:nvSpPr>
          <p:cNvPr id="13" name="Rectangle 12"/>
          <p:cNvSpPr/>
          <p:nvPr/>
        </p:nvSpPr>
        <p:spPr>
          <a:xfrm>
            <a:off x="164226" y="394860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1/2/3</a:t>
            </a:r>
          </a:p>
          <a:p>
            <a:pPr algn="ctr"/>
            <a:endParaRPr lang="en-GB" sz="1400" dirty="0">
              <a:solidFill>
                <a:schemeClr val="tx1"/>
              </a:solidFill>
            </a:endParaRPr>
          </a:p>
        </p:txBody>
      </p:sp>
      <p:sp>
        <p:nvSpPr>
          <p:cNvPr id="14" name="Rectangle 13"/>
          <p:cNvSpPr/>
          <p:nvPr/>
        </p:nvSpPr>
        <p:spPr>
          <a:xfrm>
            <a:off x="164225" y="299479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1/2/3</a:t>
            </a:r>
          </a:p>
          <a:p>
            <a:pPr algn="ctr"/>
            <a:endParaRPr lang="en-GB" sz="1400" dirty="0">
              <a:solidFill>
                <a:schemeClr val="tx1"/>
              </a:solidFill>
            </a:endParaRPr>
          </a:p>
        </p:txBody>
      </p:sp>
      <p:sp>
        <p:nvSpPr>
          <p:cNvPr id="15" name="Rectangle 14"/>
          <p:cNvSpPr/>
          <p:nvPr/>
        </p:nvSpPr>
        <p:spPr>
          <a:xfrm>
            <a:off x="989286" y="394860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included some basic points/facts about some of the factors. </a:t>
            </a:r>
          </a:p>
          <a:p>
            <a:r>
              <a:rPr lang="en-GB" sz="1200" dirty="0">
                <a:solidFill>
                  <a:schemeClr val="tx1"/>
                </a:solidFill>
              </a:rPr>
              <a:t>EBI: Make sure you explain WHY the factors were important.</a:t>
            </a:r>
          </a:p>
        </p:txBody>
      </p:sp>
      <p:sp>
        <p:nvSpPr>
          <p:cNvPr id="16" name="Rectangle 15"/>
          <p:cNvSpPr/>
          <p:nvPr/>
        </p:nvSpPr>
        <p:spPr>
          <a:xfrm>
            <a:off x="164226" y="494183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1/2/3</a:t>
            </a:r>
          </a:p>
          <a:p>
            <a:pPr algn="ctr"/>
            <a:endParaRPr lang="en-GB" sz="1400" dirty="0">
              <a:solidFill>
                <a:schemeClr val="tx1"/>
              </a:solidFill>
            </a:endParaRPr>
          </a:p>
        </p:txBody>
      </p:sp>
      <p:sp>
        <p:nvSpPr>
          <p:cNvPr id="17" name="Rectangle 16"/>
          <p:cNvSpPr/>
          <p:nvPr/>
        </p:nvSpPr>
        <p:spPr>
          <a:xfrm>
            <a:off x="989286" y="494183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included some basic points/facts about some of the factors. </a:t>
            </a:r>
          </a:p>
          <a:p>
            <a:r>
              <a:rPr lang="en-GB" sz="1200" dirty="0">
                <a:solidFill>
                  <a:schemeClr val="tx1"/>
                </a:solidFill>
              </a:rPr>
              <a:t>EBI: Make sure you explain WHY the factors were important.</a:t>
            </a:r>
          </a:p>
        </p:txBody>
      </p:sp>
      <p:sp>
        <p:nvSpPr>
          <p:cNvPr id="18" name="Rectangle 17"/>
          <p:cNvSpPr/>
          <p:nvPr/>
        </p:nvSpPr>
        <p:spPr>
          <a:xfrm>
            <a:off x="164225" y="589564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1/2/3</a:t>
            </a:r>
          </a:p>
          <a:p>
            <a:pPr algn="ctr"/>
            <a:endParaRPr lang="en-GB" sz="1400" dirty="0">
              <a:solidFill>
                <a:schemeClr val="tx1"/>
              </a:solidFill>
            </a:endParaRPr>
          </a:p>
        </p:txBody>
      </p:sp>
      <p:sp>
        <p:nvSpPr>
          <p:cNvPr id="19" name="Rectangle 18"/>
          <p:cNvSpPr/>
          <p:nvPr/>
        </p:nvSpPr>
        <p:spPr>
          <a:xfrm>
            <a:off x="989285" y="589564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included some basic points/facts about some of the factors. </a:t>
            </a:r>
          </a:p>
          <a:p>
            <a:r>
              <a:rPr lang="en-GB" sz="1200" dirty="0">
                <a:solidFill>
                  <a:schemeClr val="tx1"/>
                </a:solidFill>
              </a:rPr>
              <a:t>EBI: Make sure you explain WHY the factors were important.</a:t>
            </a:r>
          </a:p>
        </p:txBody>
      </p:sp>
      <p:sp>
        <p:nvSpPr>
          <p:cNvPr id="20" name="Rectangle 19"/>
          <p:cNvSpPr/>
          <p:nvPr/>
        </p:nvSpPr>
        <p:spPr>
          <a:xfrm>
            <a:off x="7066236" y="1047750"/>
            <a:ext cx="4859064"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included some basic points/facts about some of the factors. </a:t>
            </a:r>
          </a:p>
          <a:p>
            <a:r>
              <a:rPr lang="en-GB" sz="1200" dirty="0">
                <a:solidFill>
                  <a:schemeClr val="tx1"/>
                </a:solidFill>
              </a:rPr>
              <a:t>EBI: Make sure you explain WHY the factors were important.</a:t>
            </a:r>
          </a:p>
        </p:txBody>
      </p:sp>
      <p:sp>
        <p:nvSpPr>
          <p:cNvPr id="21" name="Rectangle 20"/>
          <p:cNvSpPr/>
          <p:nvPr/>
        </p:nvSpPr>
        <p:spPr>
          <a:xfrm>
            <a:off x="6241174" y="200156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1/2/3</a:t>
            </a:r>
          </a:p>
          <a:p>
            <a:pPr algn="ctr"/>
            <a:endParaRPr lang="en-GB" sz="1400" dirty="0">
              <a:solidFill>
                <a:schemeClr val="tx1"/>
              </a:solidFill>
            </a:endParaRPr>
          </a:p>
        </p:txBody>
      </p:sp>
      <p:sp>
        <p:nvSpPr>
          <p:cNvPr id="22" name="Rectangle 21"/>
          <p:cNvSpPr/>
          <p:nvPr/>
        </p:nvSpPr>
        <p:spPr>
          <a:xfrm>
            <a:off x="6241173" y="104775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1/2/3</a:t>
            </a:r>
          </a:p>
          <a:p>
            <a:pPr algn="ctr"/>
            <a:endParaRPr lang="en-GB" sz="1400" dirty="0">
              <a:solidFill>
                <a:schemeClr val="tx1"/>
              </a:solidFill>
            </a:endParaRPr>
          </a:p>
        </p:txBody>
      </p:sp>
      <p:sp>
        <p:nvSpPr>
          <p:cNvPr id="23" name="Rectangle 22"/>
          <p:cNvSpPr/>
          <p:nvPr/>
        </p:nvSpPr>
        <p:spPr>
          <a:xfrm>
            <a:off x="7066234" y="200156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included some basic points/facts about some of the factors. </a:t>
            </a:r>
          </a:p>
          <a:p>
            <a:r>
              <a:rPr lang="en-GB" sz="1200" dirty="0">
                <a:solidFill>
                  <a:schemeClr val="tx1"/>
                </a:solidFill>
              </a:rPr>
              <a:t>EBI: Make sure you explain WHY the factors were important.</a:t>
            </a:r>
          </a:p>
        </p:txBody>
      </p:sp>
      <p:sp>
        <p:nvSpPr>
          <p:cNvPr id="24" name="Rectangle 23"/>
          <p:cNvSpPr/>
          <p:nvPr/>
        </p:nvSpPr>
        <p:spPr>
          <a:xfrm>
            <a:off x="7066235" y="299479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included some basic points/facts about some of the factors. </a:t>
            </a:r>
          </a:p>
          <a:p>
            <a:r>
              <a:rPr lang="en-GB" sz="1200" dirty="0">
                <a:solidFill>
                  <a:schemeClr val="tx1"/>
                </a:solidFill>
              </a:rPr>
              <a:t>EBI: Make sure you explain WHY the factors were important.</a:t>
            </a:r>
          </a:p>
        </p:txBody>
      </p:sp>
      <p:sp>
        <p:nvSpPr>
          <p:cNvPr id="25" name="Rectangle 24"/>
          <p:cNvSpPr/>
          <p:nvPr/>
        </p:nvSpPr>
        <p:spPr>
          <a:xfrm>
            <a:off x="6241174" y="394860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1/2/3</a:t>
            </a:r>
          </a:p>
          <a:p>
            <a:pPr algn="ctr"/>
            <a:endParaRPr lang="en-GB" sz="1400" dirty="0">
              <a:solidFill>
                <a:schemeClr val="tx1"/>
              </a:solidFill>
            </a:endParaRPr>
          </a:p>
        </p:txBody>
      </p:sp>
      <p:sp>
        <p:nvSpPr>
          <p:cNvPr id="26" name="Rectangle 25"/>
          <p:cNvSpPr/>
          <p:nvPr/>
        </p:nvSpPr>
        <p:spPr>
          <a:xfrm>
            <a:off x="6241173" y="299479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1/2/3</a:t>
            </a:r>
          </a:p>
          <a:p>
            <a:pPr algn="ctr"/>
            <a:endParaRPr lang="en-GB" sz="1400" dirty="0">
              <a:solidFill>
                <a:schemeClr val="tx1"/>
              </a:solidFill>
            </a:endParaRPr>
          </a:p>
        </p:txBody>
      </p:sp>
      <p:sp>
        <p:nvSpPr>
          <p:cNvPr id="27" name="Rectangle 26"/>
          <p:cNvSpPr/>
          <p:nvPr/>
        </p:nvSpPr>
        <p:spPr>
          <a:xfrm>
            <a:off x="7066234" y="394860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included some basic points/facts about some of the factors. </a:t>
            </a:r>
          </a:p>
          <a:p>
            <a:r>
              <a:rPr lang="en-GB" sz="1200" dirty="0">
                <a:solidFill>
                  <a:schemeClr val="tx1"/>
                </a:solidFill>
              </a:rPr>
              <a:t>EBI: Make sure you explain WHY the factors were important.</a:t>
            </a:r>
          </a:p>
        </p:txBody>
      </p:sp>
      <p:sp>
        <p:nvSpPr>
          <p:cNvPr id="28" name="Rectangle 27"/>
          <p:cNvSpPr/>
          <p:nvPr/>
        </p:nvSpPr>
        <p:spPr>
          <a:xfrm>
            <a:off x="6241174" y="494183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1/2/3</a:t>
            </a:r>
          </a:p>
          <a:p>
            <a:pPr algn="ctr"/>
            <a:endParaRPr lang="en-GB" sz="1400" dirty="0">
              <a:solidFill>
                <a:schemeClr val="tx1"/>
              </a:solidFill>
            </a:endParaRPr>
          </a:p>
        </p:txBody>
      </p:sp>
      <p:sp>
        <p:nvSpPr>
          <p:cNvPr id="29" name="Rectangle 28"/>
          <p:cNvSpPr/>
          <p:nvPr/>
        </p:nvSpPr>
        <p:spPr>
          <a:xfrm>
            <a:off x="7066234" y="494183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included some basic points/facts about some of the factors. </a:t>
            </a:r>
          </a:p>
          <a:p>
            <a:r>
              <a:rPr lang="en-GB" sz="1200" dirty="0">
                <a:solidFill>
                  <a:schemeClr val="tx1"/>
                </a:solidFill>
              </a:rPr>
              <a:t>EBI: Make sure you explain WHY the factors were important.</a:t>
            </a:r>
          </a:p>
        </p:txBody>
      </p:sp>
      <p:sp>
        <p:nvSpPr>
          <p:cNvPr id="30" name="Rectangle 29"/>
          <p:cNvSpPr/>
          <p:nvPr/>
        </p:nvSpPr>
        <p:spPr>
          <a:xfrm>
            <a:off x="6241173" y="589564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1/2/3</a:t>
            </a:r>
          </a:p>
          <a:p>
            <a:pPr algn="ctr"/>
            <a:endParaRPr lang="en-GB" sz="1400" dirty="0">
              <a:solidFill>
                <a:schemeClr val="tx1"/>
              </a:solidFill>
            </a:endParaRPr>
          </a:p>
        </p:txBody>
      </p:sp>
      <p:sp>
        <p:nvSpPr>
          <p:cNvPr id="31" name="Rectangle 30"/>
          <p:cNvSpPr/>
          <p:nvPr/>
        </p:nvSpPr>
        <p:spPr>
          <a:xfrm>
            <a:off x="7066233" y="589564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included some basic points/facts about some of the factors. </a:t>
            </a:r>
          </a:p>
          <a:p>
            <a:r>
              <a:rPr lang="en-GB" sz="1200" dirty="0">
                <a:solidFill>
                  <a:schemeClr val="tx1"/>
                </a:solidFill>
              </a:rPr>
              <a:t>EBI: Make sure you explain WHY the factors were important.</a:t>
            </a:r>
          </a:p>
        </p:txBody>
      </p:sp>
    </p:spTree>
    <p:extLst>
      <p:ext uri="{BB962C8B-B14F-4D97-AF65-F5344CB8AC3E}">
        <p14:creationId xmlns:p14="http://schemas.microsoft.com/office/powerpoint/2010/main" val="3828225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2" name="Title 1"/>
          <p:cNvSpPr>
            <a:spLocks noGrp="1"/>
          </p:cNvSpPr>
          <p:nvPr>
            <p:ph type="ctrTitle"/>
          </p:nvPr>
        </p:nvSpPr>
        <p:spPr>
          <a:xfrm>
            <a:off x="1019572" y="87703"/>
            <a:ext cx="9480607" cy="922282"/>
          </a:xfrm>
        </p:spPr>
        <p:txBody>
          <a:bodyPr>
            <a:noAutofit/>
          </a:bodyPr>
          <a:lstStyle/>
          <a:p>
            <a:r>
              <a:rPr lang="en-GB" sz="3200" u="sng" dirty="0">
                <a:latin typeface="Aharoni" panose="02010803020104030203" pitchFamily="2" charset="-79"/>
                <a:cs typeface="Aharoni" panose="02010803020104030203" pitchFamily="2" charset="-79"/>
              </a:rPr>
              <a:t>The long term causes of the </a:t>
            </a:r>
            <a:br>
              <a:rPr lang="en-GB" sz="3200" u="sng" dirty="0">
                <a:latin typeface="Aharoni" panose="02010803020104030203" pitchFamily="2" charset="-79"/>
                <a:cs typeface="Aharoni" panose="02010803020104030203" pitchFamily="2" charset="-79"/>
              </a:rPr>
            </a:br>
            <a:r>
              <a:rPr lang="en-GB" sz="3200" u="sng" dirty="0">
                <a:latin typeface="Aharoni" panose="02010803020104030203" pitchFamily="2" charset="-79"/>
                <a:cs typeface="Aharoni" panose="02010803020104030203" pitchFamily="2" charset="-79"/>
              </a:rPr>
              <a:t>Second World War, 1917-1939</a:t>
            </a:r>
          </a:p>
        </p:txBody>
      </p:sp>
      <p:sp>
        <p:nvSpPr>
          <p:cNvPr id="3" name="Subtitle 2"/>
          <p:cNvSpPr>
            <a:spLocks noGrp="1"/>
          </p:cNvSpPr>
          <p:nvPr>
            <p:ph type="subTitle" idx="1"/>
          </p:nvPr>
        </p:nvSpPr>
        <p:spPr>
          <a:xfrm>
            <a:off x="1663260" y="5888419"/>
            <a:ext cx="9144000" cy="867104"/>
          </a:xfrm>
          <a:solidFill>
            <a:srgbClr val="00B0F0"/>
          </a:solidFill>
          <a:ln w="38100">
            <a:solidFill>
              <a:schemeClr val="tx1"/>
            </a:solidFill>
          </a:ln>
        </p:spPr>
        <p:txBody>
          <a:bodyPr>
            <a:normAutofit fontScale="92500"/>
          </a:bodyPr>
          <a:lstStyle/>
          <a:p>
            <a:r>
              <a:rPr lang="en-GB" dirty="0"/>
              <a:t>Finished? – Try this..</a:t>
            </a:r>
          </a:p>
          <a:p>
            <a:r>
              <a:rPr lang="en-GB" dirty="0"/>
              <a:t>Why do countries go to war? List as many possible reasons as you can think of.</a:t>
            </a:r>
          </a:p>
        </p:txBody>
      </p:sp>
      <p:sp>
        <p:nvSpPr>
          <p:cNvPr id="4" name="Rectangle 3"/>
          <p:cNvSpPr/>
          <p:nvPr/>
        </p:nvSpPr>
        <p:spPr>
          <a:xfrm>
            <a:off x="1292771" y="2427891"/>
            <a:ext cx="3294993" cy="3326523"/>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 want to say that the progress we have made in peace, which has now been achieved is, in my view, only the prelude to a larger settlement in which all Europe may find peace.”</a:t>
            </a:r>
          </a:p>
          <a:p>
            <a:pPr algn="ctr"/>
            <a:r>
              <a:rPr lang="en-GB" dirty="0"/>
              <a:t>Prime Minister Neville Chamberlain, 1938.</a:t>
            </a:r>
          </a:p>
          <a:p>
            <a:pPr algn="ctr"/>
            <a:endParaRPr lang="en-GB" dirty="0"/>
          </a:p>
          <a:p>
            <a:pPr algn="ctr"/>
            <a:r>
              <a:rPr lang="en-GB" dirty="0"/>
              <a:t>Q: What can you learn from this statement about Chamberlain?</a:t>
            </a:r>
          </a:p>
        </p:txBody>
      </p:sp>
      <p:sp>
        <p:nvSpPr>
          <p:cNvPr id="9" name="Rectangle 8"/>
          <p:cNvSpPr/>
          <p:nvPr/>
        </p:nvSpPr>
        <p:spPr>
          <a:xfrm>
            <a:off x="4587764" y="2427890"/>
            <a:ext cx="3294993" cy="3326523"/>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SPAG?</a:t>
            </a:r>
          </a:p>
          <a:p>
            <a:pPr algn="ctr"/>
            <a:endParaRPr lang="en-GB" b="1" dirty="0"/>
          </a:p>
          <a:p>
            <a:pPr algn="ctr"/>
            <a:r>
              <a:rPr lang="en-GB" b="1" dirty="0"/>
              <a:t>Correct the mistakes.</a:t>
            </a:r>
          </a:p>
          <a:p>
            <a:pPr algn="ctr"/>
            <a:endParaRPr lang="en-GB" b="1" dirty="0"/>
          </a:p>
          <a:p>
            <a:pPr algn="ctr"/>
            <a:r>
              <a:rPr lang="en-GB" dirty="0"/>
              <a:t>The Prime ministers policy of appeasement towards </a:t>
            </a:r>
            <a:r>
              <a:rPr lang="en-GB" dirty="0" err="1"/>
              <a:t>germany</a:t>
            </a:r>
            <a:r>
              <a:rPr lang="en-GB" dirty="0"/>
              <a:t> in the 1930s is often criticised by historians. However at the time many </a:t>
            </a:r>
            <a:r>
              <a:rPr lang="en-GB" dirty="0" err="1"/>
              <a:t>british</a:t>
            </a:r>
            <a:r>
              <a:rPr lang="en-GB" dirty="0"/>
              <a:t> people were </a:t>
            </a:r>
            <a:r>
              <a:rPr lang="en-GB" dirty="0" err="1"/>
              <a:t>terrorfied</a:t>
            </a:r>
            <a:r>
              <a:rPr lang="en-GB" dirty="0"/>
              <a:t> at the thought of another conflict in </a:t>
            </a:r>
            <a:r>
              <a:rPr lang="en-GB" dirty="0" err="1"/>
              <a:t>europe</a:t>
            </a:r>
            <a:r>
              <a:rPr lang="en-GB" dirty="0"/>
              <a:t>.</a:t>
            </a:r>
          </a:p>
        </p:txBody>
      </p:sp>
      <p:sp>
        <p:nvSpPr>
          <p:cNvPr id="10" name="Rectangle 9"/>
          <p:cNvSpPr/>
          <p:nvPr/>
        </p:nvSpPr>
        <p:spPr>
          <a:xfrm>
            <a:off x="7882757" y="2427890"/>
            <a:ext cx="3294993" cy="3326523"/>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Numeracy:</a:t>
            </a:r>
          </a:p>
          <a:p>
            <a:pPr algn="ctr"/>
            <a:endParaRPr lang="en-GB" dirty="0"/>
          </a:p>
          <a:p>
            <a:pPr algn="ctr"/>
            <a:r>
              <a:rPr lang="en-GB" dirty="0"/>
              <a:t>The Russian Revolution occurred in 1917 and turned Russia Communist. How many years had Russia been Communist before the outbreak of the Second World War?</a:t>
            </a:r>
          </a:p>
        </p:txBody>
      </p:sp>
      <p:sp>
        <p:nvSpPr>
          <p:cNvPr id="11" name="Subtitle 2"/>
          <p:cNvSpPr txBox="1">
            <a:spLocks/>
          </p:cNvSpPr>
          <p:nvPr/>
        </p:nvSpPr>
        <p:spPr>
          <a:xfrm>
            <a:off x="6243282" y="986313"/>
            <a:ext cx="4951892" cy="1278979"/>
          </a:xfrm>
          <a:prstGeom prst="rect">
            <a:avLst/>
          </a:prstGeom>
          <a:solidFill>
            <a:srgbClr val="FFFF00"/>
          </a:solidFill>
          <a:ln w="38100">
            <a:solidFill>
              <a:schemeClr val="tx1"/>
            </a:solidFill>
          </a:ln>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 </a:t>
            </a:r>
            <a:r>
              <a:rPr lang="en-GB" b="1" u="sng" dirty="0"/>
              <a:t>Appeasement:</a:t>
            </a:r>
            <a:r>
              <a:rPr lang="en-GB" dirty="0"/>
              <a:t> A series of decisions made in the run up to the Second World War in which the Allies gave in to Hitler’s demands hoping to avoid war </a:t>
            </a:r>
            <a:r>
              <a:rPr lang="en-GB" b="1" dirty="0"/>
              <a:t>(add to glossary in back of book (BOB)).</a:t>
            </a:r>
          </a:p>
        </p:txBody>
      </p:sp>
      <p:sp>
        <p:nvSpPr>
          <p:cNvPr id="12" name="Subtitle 2"/>
          <p:cNvSpPr txBox="1">
            <a:spLocks/>
          </p:cNvSpPr>
          <p:nvPr/>
        </p:nvSpPr>
        <p:spPr>
          <a:xfrm>
            <a:off x="1292771" y="988368"/>
            <a:ext cx="4674891" cy="1278979"/>
          </a:xfrm>
          <a:prstGeom prst="rect">
            <a:avLst/>
          </a:prstGeom>
          <a:solidFill>
            <a:schemeClr val="accent1">
              <a:lumMod val="40000"/>
              <a:lumOff val="60000"/>
            </a:schemeClr>
          </a:solidFill>
          <a:ln w="38100">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LO</a:t>
            </a:r>
            <a:r>
              <a:rPr lang="en-GB" dirty="0"/>
              <a:t>: Explain the relative importance of the factors that contributed to the outbreak of war in Europe.</a:t>
            </a:r>
          </a:p>
        </p:txBody>
      </p:sp>
      <p:sp>
        <p:nvSpPr>
          <p:cNvPr id="14" name="Rectangle 13"/>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15" name="Rectangle 14"/>
          <p:cNvSpPr/>
          <p:nvPr/>
        </p:nvSpPr>
        <p:spPr>
          <a:xfrm>
            <a:off x="264696" y="1275348"/>
            <a:ext cx="794084" cy="862801"/>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16" name="Rectangle 15"/>
          <p:cNvSpPr/>
          <p:nvPr/>
        </p:nvSpPr>
        <p:spPr>
          <a:xfrm>
            <a:off x="264696" y="2148049"/>
            <a:ext cx="794084" cy="8749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17" name="Rectangle 16"/>
          <p:cNvSpPr/>
          <p:nvPr/>
        </p:nvSpPr>
        <p:spPr>
          <a:xfrm>
            <a:off x="264696" y="3032888"/>
            <a:ext cx="794084" cy="8749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19" name="Rectangle 18"/>
          <p:cNvSpPr/>
          <p:nvPr/>
        </p:nvSpPr>
        <p:spPr>
          <a:xfrm>
            <a:off x="264696" y="3907827"/>
            <a:ext cx="794084" cy="8848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20" name="Rectangle 19"/>
          <p:cNvSpPr/>
          <p:nvPr/>
        </p:nvSpPr>
        <p:spPr>
          <a:xfrm>
            <a:off x="264696" y="4773686"/>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21" name="Rectangle 20"/>
          <p:cNvSpPr/>
          <p:nvPr/>
        </p:nvSpPr>
        <p:spPr>
          <a:xfrm>
            <a:off x="264696" y="5635069"/>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sp>
        <p:nvSpPr>
          <p:cNvPr id="5" name="Date Placeholder 4"/>
          <p:cNvSpPr>
            <a:spLocks noGrp="1"/>
          </p:cNvSpPr>
          <p:nvPr>
            <p:ph type="dt" sz="half" idx="10"/>
          </p:nvPr>
        </p:nvSpPr>
        <p:spPr>
          <a:xfrm>
            <a:off x="8726905" y="124798"/>
            <a:ext cx="3546548" cy="548970"/>
          </a:xfrm>
        </p:spPr>
        <p:txBody>
          <a:bodyPr/>
          <a:lstStyle/>
          <a:p>
            <a:fld id="{13D340A4-FD1E-4C51-BC58-7CE2357A2FCE}" type="datetime2">
              <a:rPr lang="en-GB" sz="2400" smtClean="0"/>
              <a:t>Wednesday, 21 June 2017</a:t>
            </a:fld>
            <a:endParaRPr lang="en-GB" sz="2400" dirty="0"/>
          </a:p>
        </p:txBody>
      </p:sp>
    </p:spTree>
    <p:extLst>
      <p:ext uri="{BB962C8B-B14F-4D97-AF65-F5344CB8AC3E}">
        <p14:creationId xmlns:p14="http://schemas.microsoft.com/office/powerpoint/2010/main" val="2742926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89288" y="1047750"/>
            <a:ext cx="4859064"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provided an explanation and used some accurate examples.</a:t>
            </a:r>
          </a:p>
          <a:p>
            <a:r>
              <a:rPr lang="en-GB" sz="1200" dirty="0">
                <a:solidFill>
                  <a:schemeClr val="tx1"/>
                </a:solidFill>
              </a:rPr>
              <a:t>EBI: Make sure that ALL your paragraphs explain why the factors had a part to play/connect to what the question is asking.</a:t>
            </a:r>
            <a:endParaRPr lang="en-GB" dirty="0">
              <a:solidFill>
                <a:schemeClr val="tx1"/>
              </a:solidFill>
            </a:endParaRPr>
          </a:p>
        </p:txBody>
      </p:sp>
      <p:sp>
        <p:nvSpPr>
          <p:cNvPr id="8" name="Rectangle 7"/>
          <p:cNvSpPr/>
          <p:nvPr/>
        </p:nvSpPr>
        <p:spPr>
          <a:xfrm>
            <a:off x="164226" y="200156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4/5/6</a:t>
            </a:r>
          </a:p>
          <a:p>
            <a:pPr algn="ctr"/>
            <a:endParaRPr lang="en-GB" sz="1400" dirty="0">
              <a:solidFill>
                <a:schemeClr val="tx1"/>
              </a:solidFill>
            </a:endParaRPr>
          </a:p>
        </p:txBody>
      </p:sp>
      <p:sp>
        <p:nvSpPr>
          <p:cNvPr id="9" name="Rectangle 8"/>
          <p:cNvSpPr/>
          <p:nvPr/>
        </p:nvSpPr>
        <p:spPr>
          <a:xfrm>
            <a:off x="164225" y="104775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4/5/6</a:t>
            </a:r>
          </a:p>
          <a:p>
            <a:pPr algn="ctr"/>
            <a:endParaRPr lang="en-GB" sz="1400" dirty="0">
              <a:solidFill>
                <a:schemeClr val="tx1"/>
              </a:solidFill>
            </a:endParaRPr>
          </a:p>
        </p:txBody>
      </p:sp>
      <p:sp>
        <p:nvSpPr>
          <p:cNvPr id="10" name="Rectangle 9"/>
          <p:cNvSpPr/>
          <p:nvPr/>
        </p:nvSpPr>
        <p:spPr>
          <a:xfrm>
            <a:off x="989286" y="200156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provided an explanation and used some accurate examples.</a:t>
            </a:r>
          </a:p>
          <a:p>
            <a:r>
              <a:rPr lang="en-GB" sz="1200" dirty="0">
                <a:solidFill>
                  <a:schemeClr val="tx1"/>
                </a:solidFill>
              </a:rPr>
              <a:t>EBI: Make sure that ALL your paragraphs explain why the factors had a part to play/connect to what the question is asking.</a:t>
            </a:r>
          </a:p>
        </p:txBody>
      </p:sp>
      <p:sp>
        <p:nvSpPr>
          <p:cNvPr id="12" name="Rectangle 11"/>
          <p:cNvSpPr/>
          <p:nvPr/>
        </p:nvSpPr>
        <p:spPr>
          <a:xfrm>
            <a:off x="989287" y="299479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provided an explanation and used some accurate examples.</a:t>
            </a:r>
          </a:p>
          <a:p>
            <a:r>
              <a:rPr lang="en-GB" sz="1200" dirty="0">
                <a:solidFill>
                  <a:schemeClr val="tx1"/>
                </a:solidFill>
              </a:rPr>
              <a:t>EBI: Make sure that ALL your paragraphs explain why the factors had a part to play/connect to what the question is asking.</a:t>
            </a:r>
          </a:p>
        </p:txBody>
      </p:sp>
      <p:sp>
        <p:nvSpPr>
          <p:cNvPr id="13" name="Rectangle 12"/>
          <p:cNvSpPr/>
          <p:nvPr/>
        </p:nvSpPr>
        <p:spPr>
          <a:xfrm>
            <a:off x="164226" y="394860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4/5/6</a:t>
            </a:r>
          </a:p>
          <a:p>
            <a:pPr algn="ctr"/>
            <a:endParaRPr lang="en-GB" sz="1400" dirty="0">
              <a:solidFill>
                <a:schemeClr val="tx1"/>
              </a:solidFill>
            </a:endParaRPr>
          </a:p>
        </p:txBody>
      </p:sp>
      <p:sp>
        <p:nvSpPr>
          <p:cNvPr id="14" name="Rectangle 13"/>
          <p:cNvSpPr/>
          <p:nvPr/>
        </p:nvSpPr>
        <p:spPr>
          <a:xfrm>
            <a:off x="164225" y="299479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4/5/6</a:t>
            </a:r>
          </a:p>
          <a:p>
            <a:pPr algn="ctr"/>
            <a:endParaRPr lang="en-GB" sz="1400" dirty="0">
              <a:solidFill>
                <a:schemeClr val="tx1"/>
              </a:solidFill>
            </a:endParaRPr>
          </a:p>
        </p:txBody>
      </p:sp>
      <p:sp>
        <p:nvSpPr>
          <p:cNvPr id="15" name="Rectangle 14"/>
          <p:cNvSpPr/>
          <p:nvPr/>
        </p:nvSpPr>
        <p:spPr>
          <a:xfrm>
            <a:off x="989286" y="394860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provided an explanation and used some accurate examples.</a:t>
            </a:r>
          </a:p>
          <a:p>
            <a:r>
              <a:rPr lang="en-GB" sz="1200" dirty="0">
                <a:solidFill>
                  <a:schemeClr val="tx1"/>
                </a:solidFill>
              </a:rPr>
              <a:t>EBI: Make sure that ALL your paragraphs explain why the factors had a part to play/connect to what the question is asking.</a:t>
            </a:r>
          </a:p>
        </p:txBody>
      </p:sp>
      <p:sp>
        <p:nvSpPr>
          <p:cNvPr id="16" name="Rectangle 15"/>
          <p:cNvSpPr/>
          <p:nvPr/>
        </p:nvSpPr>
        <p:spPr>
          <a:xfrm>
            <a:off x="164226" y="494183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4/5/6</a:t>
            </a:r>
          </a:p>
          <a:p>
            <a:pPr algn="ctr"/>
            <a:endParaRPr lang="en-GB" sz="1400" dirty="0">
              <a:solidFill>
                <a:schemeClr val="tx1"/>
              </a:solidFill>
            </a:endParaRPr>
          </a:p>
        </p:txBody>
      </p:sp>
      <p:sp>
        <p:nvSpPr>
          <p:cNvPr id="17" name="Rectangle 16"/>
          <p:cNvSpPr/>
          <p:nvPr/>
        </p:nvSpPr>
        <p:spPr>
          <a:xfrm>
            <a:off x="989286" y="494183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provided an explanation and used some accurate examples.</a:t>
            </a:r>
          </a:p>
          <a:p>
            <a:r>
              <a:rPr lang="en-GB" sz="1200" dirty="0">
                <a:solidFill>
                  <a:schemeClr val="tx1"/>
                </a:solidFill>
              </a:rPr>
              <a:t>EBI: Make sure that ALL your paragraphs explain why the factors had a part to play/connect to what the question is asking.</a:t>
            </a:r>
          </a:p>
        </p:txBody>
      </p:sp>
      <p:sp>
        <p:nvSpPr>
          <p:cNvPr id="18" name="Rectangle 17"/>
          <p:cNvSpPr/>
          <p:nvPr/>
        </p:nvSpPr>
        <p:spPr>
          <a:xfrm>
            <a:off x="164225" y="589564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4/5/6</a:t>
            </a:r>
          </a:p>
          <a:p>
            <a:pPr algn="ctr"/>
            <a:endParaRPr lang="en-GB" sz="1400" dirty="0">
              <a:solidFill>
                <a:schemeClr val="tx1"/>
              </a:solidFill>
            </a:endParaRPr>
          </a:p>
        </p:txBody>
      </p:sp>
      <p:sp>
        <p:nvSpPr>
          <p:cNvPr id="19" name="Rectangle 18"/>
          <p:cNvSpPr/>
          <p:nvPr/>
        </p:nvSpPr>
        <p:spPr>
          <a:xfrm>
            <a:off x="989285" y="589564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provided an explanation and used some accurate examples.</a:t>
            </a:r>
          </a:p>
          <a:p>
            <a:r>
              <a:rPr lang="en-GB" sz="1200" dirty="0">
                <a:solidFill>
                  <a:schemeClr val="tx1"/>
                </a:solidFill>
              </a:rPr>
              <a:t>EBI: Make sure that ALL your paragraphs explain why the factors had a part to play/connect to what the question is asking.</a:t>
            </a:r>
          </a:p>
        </p:txBody>
      </p:sp>
      <p:sp>
        <p:nvSpPr>
          <p:cNvPr id="20" name="Rectangle 19"/>
          <p:cNvSpPr/>
          <p:nvPr/>
        </p:nvSpPr>
        <p:spPr>
          <a:xfrm>
            <a:off x="7066236" y="1047750"/>
            <a:ext cx="4859064"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provided an explanation and used some accurate examples.</a:t>
            </a:r>
          </a:p>
          <a:p>
            <a:r>
              <a:rPr lang="en-GB" sz="1200" dirty="0">
                <a:solidFill>
                  <a:schemeClr val="tx1"/>
                </a:solidFill>
              </a:rPr>
              <a:t>EBI: Make sure that ALL your paragraphs explain why the factors had a part to play/connect to what the question is asking.</a:t>
            </a:r>
          </a:p>
        </p:txBody>
      </p:sp>
      <p:sp>
        <p:nvSpPr>
          <p:cNvPr id="21" name="Rectangle 20"/>
          <p:cNvSpPr/>
          <p:nvPr/>
        </p:nvSpPr>
        <p:spPr>
          <a:xfrm>
            <a:off x="6241174" y="200156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4/5/6</a:t>
            </a:r>
          </a:p>
          <a:p>
            <a:pPr algn="ctr"/>
            <a:endParaRPr lang="en-GB" sz="1400" dirty="0">
              <a:solidFill>
                <a:schemeClr val="tx1"/>
              </a:solidFill>
            </a:endParaRPr>
          </a:p>
        </p:txBody>
      </p:sp>
      <p:sp>
        <p:nvSpPr>
          <p:cNvPr id="22" name="Rectangle 21"/>
          <p:cNvSpPr/>
          <p:nvPr/>
        </p:nvSpPr>
        <p:spPr>
          <a:xfrm>
            <a:off x="6241173" y="104775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4/5/6</a:t>
            </a:r>
          </a:p>
          <a:p>
            <a:pPr algn="ctr"/>
            <a:endParaRPr lang="en-GB" sz="1400" dirty="0">
              <a:solidFill>
                <a:schemeClr val="tx1"/>
              </a:solidFill>
            </a:endParaRPr>
          </a:p>
        </p:txBody>
      </p:sp>
      <p:sp>
        <p:nvSpPr>
          <p:cNvPr id="23" name="Rectangle 22"/>
          <p:cNvSpPr/>
          <p:nvPr/>
        </p:nvSpPr>
        <p:spPr>
          <a:xfrm>
            <a:off x="7066234" y="200156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provided an explanation and used some accurate examples.</a:t>
            </a:r>
          </a:p>
          <a:p>
            <a:r>
              <a:rPr lang="en-GB" sz="1200" dirty="0">
                <a:solidFill>
                  <a:schemeClr val="tx1"/>
                </a:solidFill>
              </a:rPr>
              <a:t>EBI: Make sure that ALL your paragraphs explain why the factors had a part to play/connect to what the question is asking.</a:t>
            </a:r>
          </a:p>
        </p:txBody>
      </p:sp>
      <p:sp>
        <p:nvSpPr>
          <p:cNvPr id="24" name="Rectangle 23"/>
          <p:cNvSpPr/>
          <p:nvPr/>
        </p:nvSpPr>
        <p:spPr>
          <a:xfrm>
            <a:off x="7066235" y="299479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provided an explanation and used some accurate examples.</a:t>
            </a:r>
          </a:p>
          <a:p>
            <a:r>
              <a:rPr lang="en-GB" sz="1200" dirty="0">
                <a:solidFill>
                  <a:schemeClr val="tx1"/>
                </a:solidFill>
              </a:rPr>
              <a:t>EBI: Make sure that ALL your paragraphs explain why the factors had a part to play/connect to what the question is asking.</a:t>
            </a:r>
          </a:p>
        </p:txBody>
      </p:sp>
      <p:sp>
        <p:nvSpPr>
          <p:cNvPr id="25" name="Rectangle 24"/>
          <p:cNvSpPr/>
          <p:nvPr/>
        </p:nvSpPr>
        <p:spPr>
          <a:xfrm>
            <a:off x="6241174" y="394860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4/5/6</a:t>
            </a:r>
          </a:p>
          <a:p>
            <a:pPr algn="ctr"/>
            <a:endParaRPr lang="en-GB" sz="1400" dirty="0">
              <a:solidFill>
                <a:schemeClr val="tx1"/>
              </a:solidFill>
            </a:endParaRPr>
          </a:p>
        </p:txBody>
      </p:sp>
      <p:sp>
        <p:nvSpPr>
          <p:cNvPr id="26" name="Rectangle 25"/>
          <p:cNvSpPr/>
          <p:nvPr/>
        </p:nvSpPr>
        <p:spPr>
          <a:xfrm>
            <a:off x="6241173" y="299479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4/5/6</a:t>
            </a:r>
          </a:p>
          <a:p>
            <a:pPr algn="ctr"/>
            <a:endParaRPr lang="en-GB" sz="1400" dirty="0">
              <a:solidFill>
                <a:schemeClr val="tx1"/>
              </a:solidFill>
            </a:endParaRPr>
          </a:p>
        </p:txBody>
      </p:sp>
      <p:sp>
        <p:nvSpPr>
          <p:cNvPr id="27" name="Rectangle 26"/>
          <p:cNvSpPr/>
          <p:nvPr/>
        </p:nvSpPr>
        <p:spPr>
          <a:xfrm>
            <a:off x="7066234" y="394860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provided an explanation and used some accurate examples.</a:t>
            </a:r>
          </a:p>
          <a:p>
            <a:r>
              <a:rPr lang="en-GB" sz="1200" dirty="0">
                <a:solidFill>
                  <a:schemeClr val="tx1"/>
                </a:solidFill>
              </a:rPr>
              <a:t>EBI: Make sure that ALL your paragraphs explain why the factors had a part to play/connect them to what the question is asking.</a:t>
            </a:r>
          </a:p>
        </p:txBody>
      </p:sp>
      <p:sp>
        <p:nvSpPr>
          <p:cNvPr id="28" name="Rectangle 27"/>
          <p:cNvSpPr/>
          <p:nvPr/>
        </p:nvSpPr>
        <p:spPr>
          <a:xfrm>
            <a:off x="6241174" y="494183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4/5/6</a:t>
            </a:r>
          </a:p>
          <a:p>
            <a:pPr algn="ctr"/>
            <a:endParaRPr lang="en-GB" sz="1400" dirty="0">
              <a:solidFill>
                <a:schemeClr val="tx1"/>
              </a:solidFill>
            </a:endParaRPr>
          </a:p>
        </p:txBody>
      </p:sp>
      <p:sp>
        <p:nvSpPr>
          <p:cNvPr id="29" name="Rectangle 28"/>
          <p:cNvSpPr/>
          <p:nvPr/>
        </p:nvSpPr>
        <p:spPr>
          <a:xfrm>
            <a:off x="7066234" y="494183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provided an explanation and used some accurate examples.</a:t>
            </a:r>
          </a:p>
          <a:p>
            <a:r>
              <a:rPr lang="en-GB" sz="1200" dirty="0">
                <a:solidFill>
                  <a:schemeClr val="tx1"/>
                </a:solidFill>
              </a:rPr>
              <a:t>EBI: Make sure that ALL your paragraphs explain why the factors had a part to play/connect them to what the question is asking.</a:t>
            </a:r>
          </a:p>
        </p:txBody>
      </p:sp>
      <p:sp>
        <p:nvSpPr>
          <p:cNvPr id="30" name="Rectangle 29"/>
          <p:cNvSpPr/>
          <p:nvPr/>
        </p:nvSpPr>
        <p:spPr>
          <a:xfrm>
            <a:off x="6241173" y="589564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4/5/6</a:t>
            </a:r>
          </a:p>
          <a:p>
            <a:pPr algn="ctr"/>
            <a:endParaRPr lang="en-GB" sz="1400" dirty="0">
              <a:solidFill>
                <a:schemeClr val="tx1"/>
              </a:solidFill>
            </a:endParaRPr>
          </a:p>
        </p:txBody>
      </p:sp>
      <p:sp>
        <p:nvSpPr>
          <p:cNvPr id="31" name="Rectangle 30"/>
          <p:cNvSpPr/>
          <p:nvPr/>
        </p:nvSpPr>
        <p:spPr>
          <a:xfrm>
            <a:off x="7066233" y="589564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provided an explanation and used some accurate examples.</a:t>
            </a:r>
          </a:p>
          <a:p>
            <a:r>
              <a:rPr lang="en-GB" sz="1200" dirty="0">
                <a:solidFill>
                  <a:schemeClr val="tx1"/>
                </a:solidFill>
              </a:rPr>
              <a:t>EBI: Make sure that ALL your paragraphs explain why the factors had a part to play/connect them to what the question is asking.</a:t>
            </a:r>
          </a:p>
        </p:txBody>
      </p:sp>
      <p:sp>
        <p:nvSpPr>
          <p:cNvPr id="32" name="Title 1"/>
          <p:cNvSpPr txBox="1">
            <a:spLocks/>
          </p:cNvSpPr>
          <p:nvPr/>
        </p:nvSpPr>
        <p:spPr>
          <a:xfrm>
            <a:off x="1353864" y="45519"/>
            <a:ext cx="9144000" cy="6276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a:t>Pre-written feedback slips for printing; Circle the correct grade.</a:t>
            </a:r>
            <a:endParaRPr lang="en-GB" sz="2000" dirty="0"/>
          </a:p>
        </p:txBody>
      </p:sp>
    </p:spTree>
    <p:extLst>
      <p:ext uri="{BB962C8B-B14F-4D97-AF65-F5344CB8AC3E}">
        <p14:creationId xmlns:p14="http://schemas.microsoft.com/office/powerpoint/2010/main" val="1519741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89288" y="1047750"/>
            <a:ext cx="4859064"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explained your answer well throughout the question and used detailed facts to support your points.</a:t>
            </a:r>
          </a:p>
          <a:p>
            <a:r>
              <a:rPr lang="en-GB" sz="1100" dirty="0">
                <a:solidFill>
                  <a:schemeClr val="tx1"/>
                </a:solidFill>
              </a:rPr>
              <a:t>EBI: Add a conclusion that shows clearly how the different factors are linked and impact each other, try also to explain which was the most influential.</a:t>
            </a:r>
          </a:p>
        </p:txBody>
      </p:sp>
      <p:sp>
        <p:nvSpPr>
          <p:cNvPr id="8" name="Rectangle 7"/>
          <p:cNvSpPr/>
          <p:nvPr/>
        </p:nvSpPr>
        <p:spPr>
          <a:xfrm>
            <a:off x="164226" y="200156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7/8/9</a:t>
            </a:r>
          </a:p>
          <a:p>
            <a:pPr algn="ctr"/>
            <a:endParaRPr lang="en-GB" sz="1400" dirty="0">
              <a:solidFill>
                <a:schemeClr val="tx1"/>
              </a:solidFill>
            </a:endParaRPr>
          </a:p>
        </p:txBody>
      </p:sp>
      <p:sp>
        <p:nvSpPr>
          <p:cNvPr id="9" name="Rectangle 8"/>
          <p:cNvSpPr/>
          <p:nvPr/>
        </p:nvSpPr>
        <p:spPr>
          <a:xfrm>
            <a:off x="164225" y="104775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7/8/9</a:t>
            </a:r>
          </a:p>
          <a:p>
            <a:pPr algn="ctr"/>
            <a:endParaRPr lang="en-GB" sz="1400" dirty="0">
              <a:solidFill>
                <a:schemeClr val="tx1"/>
              </a:solidFill>
            </a:endParaRPr>
          </a:p>
        </p:txBody>
      </p:sp>
      <p:sp>
        <p:nvSpPr>
          <p:cNvPr id="10" name="Rectangle 9"/>
          <p:cNvSpPr/>
          <p:nvPr/>
        </p:nvSpPr>
        <p:spPr>
          <a:xfrm>
            <a:off x="989286" y="200156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explained your answer well throughout the question and used detailed facts to support your points.</a:t>
            </a:r>
          </a:p>
          <a:p>
            <a:r>
              <a:rPr lang="en-GB" sz="1100" dirty="0">
                <a:solidFill>
                  <a:schemeClr val="tx1"/>
                </a:solidFill>
              </a:rPr>
              <a:t>EBI: Add a conclusion that shows clearly how the different factors are linked and impact each other, try also to explain which was the most influential.</a:t>
            </a:r>
          </a:p>
        </p:txBody>
      </p:sp>
      <p:sp>
        <p:nvSpPr>
          <p:cNvPr id="12" name="Rectangle 11"/>
          <p:cNvSpPr/>
          <p:nvPr/>
        </p:nvSpPr>
        <p:spPr>
          <a:xfrm>
            <a:off x="989287" y="299479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explained your answer well throughout the question and used detailed facts to support your points.</a:t>
            </a:r>
          </a:p>
          <a:p>
            <a:r>
              <a:rPr lang="en-GB" sz="1100" dirty="0">
                <a:solidFill>
                  <a:schemeClr val="tx1"/>
                </a:solidFill>
              </a:rPr>
              <a:t>EBI: Add a conclusion that shows clearly how the different factors are linked and impact each other, try also to explain which was the most influential.</a:t>
            </a:r>
          </a:p>
        </p:txBody>
      </p:sp>
      <p:sp>
        <p:nvSpPr>
          <p:cNvPr id="13" name="Rectangle 12"/>
          <p:cNvSpPr/>
          <p:nvPr/>
        </p:nvSpPr>
        <p:spPr>
          <a:xfrm>
            <a:off x="164226" y="394860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7/8/9</a:t>
            </a:r>
          </a:p>
          <a:p>
            <a:pPr algn="ctr"/>
            <a:endParaRPr lang="en-GB" sz="1400" dirty="0">
              <a:solidFill>
                <a:schemeClr val="tx1"/>
              </a:solidFill>
            </a:endParaRPr>
          </a:p>
        </p:txBody>
      </p:sp>
      <p:sp>
        <p:nvSpPr>
          <p:cNvPr id="14" name="Rectangle 13"/>
          <p:cNvSpPr/>
          <p:nvPr/>
        </p:nvSpPr>
        <p:spPr>
          <a:xfrm>
            <a:off x="164225" y="299479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7/8/9</a:t>
            </a:r>
          </a:p>
          <a:p>
            <a:pPr algn="ctr"/>
            <a:endParaRPr lang="en-GB" sz="1400" dirty="0">
              <a:solidFill>
                <a:schemeClr val="tx1"/>
              </a:solidFill>
            </a:endParaRPr>
          </a:p>
        </p:txBody>
      </p:sp>
      <p:sp>
        <p:nvSpPr>
          <p:cNvPr id="15" name="Rectangle 14"/>
          <p:cNvSpPr/>
          <p:nvPr/>
        </p:nvSpPr>
        <p:spPr>
          <a:xfrm>
            <a:off x="989286" y="394860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explained your answer well throughout the question and used detailed facts to support your points.</a:t>
            </a:r>
          </a:p>
          <a:p>
            <a:r>
              <a:rPr lang="en-GB" sz="1100" dirty="0">
                <a:solidFill>
                  <a:schemeClr val="tx1"/>
                </a:solidFill>
              </a:rPr>
              <a:t>EBI: Add a conclusion that shows clearly how the different factors are linked and impact each other, try also to explain which was the most influential.</a:t>
            </a:r>
          </a:p>
        </p:txBody>
      </p:sp>
      <p:sp>
        <p:nvSpPr>
          <p:cNvPr id="16" name="Rectangle 15"/>
          <p:cNvSpPr/>
          <p:nvPr/>
        </p:nvSpPr>
        <p:spPr>
          <a:xfrm>
            <a:off x="164226" y="494183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7/8/9</a:t>
            </a:r>
          </a:p>
          <a:p>
            <a:pPr algn="ctr"/>
            <a:endParaRPr lang="en-GB" sz="1400" dirty="0">
              <a:solidFill>
                <a:schemeClr val="tx1"/>
              </a:solidFill>
            </a:endParaRPr>
          </a:p>
        </p:txBody>
      </p:sp>
      <p:sp>
        <p:nvSpPr>
          <p:cNvPr id="17" name="Rectangle 16"/>
          <p:cNvSpPr/>
          <p:nvPr/>
        </p:nvSpPr>
        <p:spPr>
          <a:xfrm>
            <a:off x="989286" y="494183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explained your answer well throughout the question and used detailed facts to support your points.</a:t>
            </a:r>
          </a:p>
          <a:p>
            <a:r>
              <a:rPr lang="en-GB" sz="1100" dirty="0">
                <a:solidFill>
                  <a:schemeClr val="tx1"/>
                </a:solidFill>
              </a:rPr>
              <a:t>EBI: Add a conclusion that shows clearly how the different factors are linked and impact each other, try also to explain which was the most influential.</a:t>
            </a:r>
          </a:p>
        </p:txBody>
      </p:sp>
      <p:sp>
        <p:nvSpPr>
          <p:cNvPr id="18" name="Rectangle 17"/>
          <p:cNvSpPr/>
          <p:nvPr/>
        </p:nvSpPr>
        <p:spPr>
          <a:xfrm>
            <a:off x="164225" y="589564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7/8/9</a:t>
            </a:r>
          </a:p>
          <a:p>
            <a:pPr algn="ctr"/>
            <a:endParaRPr lang="en-GB" sz="1400" dirty="0">
              <a:solidFill>
                <a:schemeClr val="tx1"/>
              </a:solidFill>
            </a:endParaRPr>
          </a:p>
        </p:txBody>
      </p:sp>
      <p:sp>
        <p:nvSpPr>
          <p:cNvPr id="19" name="Rectangle 18"/>
          <p:cNvSpPr/>
          <p:nvPr/>
        </p:nvSpPr>
        <p:spPr>
          <a:xfrm>
            <a:off x="989285" y="589564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explained your answer well throughout the question and used detailed facts to support your points.</a:t>
            </a:r>
          </a:p>
          <a:p>
            <a:r>
              <a:rPr lang="en-GB" sz="1100" dirty="0">
                <a:solidFill>
                  <a:schemeClr val="tx1"/>
                </a:solidFill>
              </a:rPr>
              <a:t>EBI: Add a conclusion that shows clearly how the different factors are linked and impact each other, try also to explain which was the most influential.</a:t>
            </a:r>
          </a:p>
        </p:txBody>
      </p:sp>
      <p:sp>
        <p:nvSpPr>
          <p:cNvPr id="20" name="Rectangle 19"/>
          <p:cNvSpPr/>
          <p:nvPr/>
        </p:nvSpPr>
        <p:spPr>
          <a:xfrm>
            <a:off x="7066236" y="1047750"/>
            <a:ext cx="4859064"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explained your answer well throughout the question and used detailed facts to support your points.</a:t>
            </a:r>
          </a:p>
          <a:p>
            <a:r>
              <a:rPr lang="en-GB" sz="1100" dirty="0">
                <a:solidFill>
                  <a:schemeClr val="tx1"/>
                </a:solidFill>
              </a:rPr>
              <a:t>EBI: Add a conclusion that shows clearly how the different factors are linked and impact each other, try also to explain which was the most influential.</a:t>
            </a:r>
          </a:p>
        </p:txBody>
      </p:sp>
      <p:sp>
        <p:nvSpPr>
          <p:cNvPr id="21" name="Rectangle 20"/>
          <p:cNvSpPr/>
          <p:nvPr/>
        </p:nvSpPr>
        <p:spPr>
          <a:xfrm>
            <a:off x="6241174" y="200156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7/8/9</a:t>
            </a:r>
          </a:p>
          <a:p>
            <a:pPr algn="ctr"/>
            <a:endParaRPr lang="en-GB" sz="1400" dirty="0">
              <a:solidFill>
                <a:schemeClr val="tx1"/>
              </a:solidFill>
            </a:endParaRPr>
          </a:p>
        </p:txBody>
      </p:sp>
      <p:sp>
        <p:nvSpPr>
          <p:cNvPr id="22" name="Rectangle 21"/>
          <p:cNvSpPr/>
          <p:nvPr/>
        </p:nvSpPr>
        <p:spPr>
          <a:xfrm>
            <a:off x="6241173" y="104775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7/8/9</a:t>
            </a:r>
          </a:p>
          <a:p>
            <a:pPr algn="ctr"/>
            <a:endParaRPr lang="en-GB" sz="1400" dirty="0">
              <a:solidFill>
                <a:schemeClr val="tx1"/>
              </a:solidFill>
            </a:endParaRPr>
          </a:p>
        </p:txBody>
      </p:sp>
      <p:sp>
        <p:nvSpPr>
          <p:cNvPr id="23" name="Rectangle 22"/>
          <p:cNvSpPr/>
          <p:nvPr/>
        </p:nvSpPr>
        <p:spPr>
          <a:xfrm>
            <a:off x="7066234" y="200156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explained your answer well throughout the question and used detailed facts to support your points.</a:t>
            </a:r>
          </a:p>
          <a:p>
            <a:r>
              <a:rPr lang="en-GB" sz="1100" dirty="0">
                <a:solidFill>
                  <a:schemeClr val="tx1"/>
                </a:solidFill>
              </a:rPr>
              <a:t>EBI: Add a conclusion that shows clearly how the different factors are linked and impact each other, try also to explain which was the most influential.</a:t>
            </a:r>
          </a:p>
        </p:txBody>
      </p:sp>
      <p:sp>
        <p:nvSpPr>
          <p:cNvPr id="24" name="Rectangle 23"/>
          <p:cNvSpPr/>
          <p:nvPr/>
        </p:nvSpPr>
        <p:spPr>
          <a:xfrm>
            <a:off x="7066235" y="299479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explained your answer well throughout the question and used detailed facts to support your points.</a:t>
            </a:r>
          </a:p>
          <a:p>
            <a:r>
              <a:rPr lang="en-GB" sz="1100" dirty="0">
                <a:solidFill>
                  <a:schemeClr val="tx1"/>
                </a:solidFill>
              </a:rPr>
              <a:t>EBI: Add a conclusion that shows clearly how the different factors are linked and impact each other, try also to explain which was the most influential.</a:t>
            </a:r>
          </a:p>
        </p:txBody>
      </p:sp>
      <p:sp>
        <p:nvSpPr>
          <p:cNvPr id="25" name="Rectangle 24"/>
          <p:cNvSpPr/>
          <p:nvPr/>
        </p:nvSpPr>
        <p:spPr>
          <a:xfrm>
            <a:off x="6241174" y="394860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7/8/9</a:t>
            </a:r>
          </a:p>
          <a:p>
            <a:pPr algn="ctr"/>
            <a:endParaRPr lang="en-GB" sz="1400" dirty="0">
              <a:solidFill>
                <a:schemeClr val="tx1"/>
              </a:solidFill>
            </a:endParaRPr>
          </a:p>
        </p:txBody>
      </p:sp>
      <p:sp>
        <p:nvSpPr>
          <p:cNvPr id="26" name="Rectangle 25"/>
          <p:cNvSpPr/>
          <p:nvPr/>
        </p:nvSpPr>
        <p:spPr>
          <a:xfrm>
            <a:off x="6241173" y="299479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7/8/9</a:t>
            </a:r>
          </a:p>
          <a:p>
            <a:pPr algn="ctr"/>
            <a:endParaRPr lang="en-GB" sz="1400" dirty="0">
              <a:solidFill>
                <a:schemeClr val="tx1"/>
              </a:solidFill>
            </a:endParaRPr>
          </a:p>
        </p:txBody>
      </p:sp>
      <p:sp>
        <p:nvSpPr>
          <p:cNvPr id="27" name="Rectangle 26"/>
          <p:cNvSpPr/>
          <p:nvPr/>
        </p:nvSpPr>
        <p:spPr>
          <a:xfrm>
            <a:off x="7066234" y="394860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explained your answer well throughout the question and used detailed facts to support your points.</a:t>
            </a:r>
          </a:p>
          <a:p>
            <a:r>
              <a:rPr lang="en-GB" sz="1100" dirty="0">
                <a:solidFill>
                  <a:schemeClr val="tx1"/>
                </a:solidFill>
              </a:rPr>
              <a:t>EBI: Add a conclusion that shows clearly how the different factors are linked and impact each other, try also to explain which was the most influential.</a:t>
            </a:r>
          </a:p>
        </p:txBody>
      </p:sp>
      <p:sp>
        <p:nvSpPr>
          <p:cNvPr id="28" name="Rectangle 27"/>
          <p:cNvSpPr/>
          <p:nvPr/>
        </p:nvSpPr>
        <p:spPr>
          <a:xfrm>
            <a:off x="6241174" y="494183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7/8/9</a:t>
            </a:r>
          </a:p>
          <a:p>
            <a:pPr algn="ctr"/>
            <a:endParaRPr lang="en-GB" sz="1400" dirty="0">
              <a:solidFill>
                <a:schemeClr val="tx1"/>
              </a:solidFill>
            </a:endParaRPr>
          </a:p>
        </p:txBody>
      </p:sp>
      <p:sp>
        <p:nvSpPr>
          <p:cNvPr id="29" name="Rectangle 28"/>
          <p:cNvSpPr/>
          <p:nvPr/>
        </p:nvSpPr>
        <p:spPr>
          <a:xfrm>
            <a:off x="7066234" y="494183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explained your answer well throughout the question and used detailed facts to support your points.</a:t>
            </a:r>
          </a:p>
          <a:p>
            <a:r>
              <a:rPr lang="en-GB" sz="1100" dirty="0">
                <a:solidFill>
                  <a:schemeClr val="tx1"/>
                </a:solidFill>
              </a:rPr>
              <a:t>EBI: Add a conclusion that shows clearly how the different factors are linked and impact each other, try also to explain which was the most influential.</a:t>
            </a:r>
          </a:p>
        </p:txBody>
      </p:sp>
      <p:sp>
        <p:nvSpPr>
          <p:cNvPr id="30" name="Rectangle 29"/>
          <p:cNvSpPr/>
          <p:nvPr/>
        </p:nvSpPr>
        <p:spPr>
          <a:xfrm>
            <a:off x="6241173" y="589564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7/8/9</a:t>
            </a:r>
          </a:p>
          <a:p>
            <a:pPr algn="ctr"/>
            <a:endParaRPr lang="en-GB" sz="1400" dirty="0">
              <a:solidFill>
                <a:schemeClr val="tx1"/>
              </a:solidFill>
            </a:endParaRPr>
          </a:p>
        </p:txBody>
      </p:sp>
      <p:sp>
        <p:nvSpPr>
          <p:cNvPr id="31" name="Rectangle 30"/>
          <p:cNvSpPr/>
          <p:nvPr/>
        </p:nvSpPr>
        <p:spPr>
          <a:xfrm>
            <a:off x="7066233" y="589564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explained your answer well throughout the question and used detailed facts to support your points.</a:t>
            </a:r>
          </a:p>
          <a:p>
            <a:r>
              <a:rPr lang="en-GB" sz="1100" dirty="0">
                <a:solidFill>
                  <a:schemeClr val="tx1"/>
                </a:solidFill>
              </a:rPr>
              <a:t>EBI: Add a conclusion that shows clearly how the different factors are linked and impact each other, try also to explain which was the most influential.</a:t>
            </a:r>
          </a:p>
        </p:txBody>
      </p:sp>
      <p:sp>
        <p:nvSpPr>
          <p:cNvPr id="32" name="Title 1"/>
          <p:cNvSpPr txBox="1">
            <a:spLocks/>
          </p:cNvSpPr>
          <p:nvPr/>
        </p:nvSpPr>
        <p:spPr>
          <a:xfrm>
            <a:off x="1353864" y="45519"/>
            <a:ext cx="9144000" cy="6276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a:t>Pre-written feedback slips for printing; Circle the correct grade.</a:t>
            </a:r>
            <a:endParaRPr lang="en-GB" sz="2000" dirty="0"/>
          </a:p>
        </p:txBody>
      </p:sp>
    </p:spTree>
    <p:extLst>
      <p:ext uri="{BB962C8B-B14F-4D97-AF65-F5344CB8AC3E}">
        <p14:creationId xmlns:p14="http://schemas.microsoft.com/office/powerpoint/2010/main" val="3914281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89288" y="1047750"/>
            <a:ext cx="4859064"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shown a good line of reasoning throughout your work which leads nicely to a logical and well thought out conclusion.</a:t>
            </a:r>
          </a:p>
          <a:p>
            <a:r>
              <a:rPr lang="en-GB" sz="1100" dirty="0">
                <a:solidFill>
                  <a:schemeClr val="tx1"/>
                </a:solidFill>
              </a:rPr>
              <a:t>EBI: In your conclusion you could categorise the factors into long term or short term – and explain why.</a:t>
            </a:r>
          </a:p>
        </p:txBody>
      </p:sp>
      <p:sp>
        <p:nvSpPr>
          <p:cNvPr id="8" name="Rectangle 7"/>
          <p:cNvSpPr/>
          <p:nvPr/>
        </p:nvSpPr>
        <p:spPr>
          <a:xfrm>
            <a:off x="164226" y="200156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10/11/12</a:t>
            </a:r>
          </a:p>
          <a:p>
            <a:pPr algn="ctr"/>
            <a:endParaRPr lang="en-GB" sz="900" dirty="0">
              <a:solidFill>
                <a:schemeClr val="tx1"/>
              </a:solidFill>
            </a:endParaRPr>
          </a:p>
        </p:txBody>
      </p:sp>
      <p:sp>
        <p:nvSpPr>
          <p:cNvPr id="9" name="Rectangle 8"/>
          <p:cNvSpPr/>
          <p:nvPr/>
        </p:nvSpPr>
        <p:spPr>
          <a:xfrm>
            <a:off x="164225" y="104775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10/11/12</a:t>
            </a:r>
          </a:p>
          <a:p>
            <a:pPr algn="ctr"/>
            <a:endParaRPr lang="en-GB" sz="900" dirty="0">
              <a:solidFill>
                <a:schemeClr val="tx1"/>
              </a:solidFill>
            </a:endParaRPr>
          </a:p>
        </p:txBody>
      </p:sp>
      <p:sp>
        <p:nvSpPr>
          <p:cNvPr id="10" name="Rectangle 9"/>
          <p:cNvSpPr/>
          <p:nvPr/>
        </p:nvSpPr>
        <p:spPr>
          <a:xfrm>
            <a:off x="989286" y="200156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shown a good line of reasoning throughout your work which leads nicely to a logical and well thought out conclusion.</a:t>
            </a:r>
          </a:p>
          <a:p>
            <a:r>
              <a:rPr lang="en-GB" sz="1100" dirty="0">
                <a:solidFill>
                  <a:schemeClr val="tx1"/>
                </a:solidFill>
              </a:rPr>
              <a:t>EBI: In your conclusion you could categorise the factors into long term or short term – and explain why.</a:t>
            </a:r>
          </a:p>
        </p:txBody>
      </p:sp>
      <p:sp>
        <p:nvSpPr>
          <p:cNvPr id="12" name="Rectangle 11"/>
          <p:cNvSpPr/>
          <p:nvPr/>
        </p:nvSpPr>
        <p:spPr>
          <a:xfrm>
            <a:off x="989287" y="299479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shown a good line of reasoning throughout your work which leads nicely to a logical and well thought out conclusion.</a:t>
            </a:r>
          </a:p>
          <a:p>
            <a:r>
              <a:rPr lang="en-GB" sz="1100" dirty="0">
                <a:solidFill>
                  <a:schemeClr val="tx1"/>
                </a:solidFill>
              </a:rPr>
              <a:t>EBI: In your conclusion you could categorise the factors into long term or short term – and explain why.</a:t>
            </a:r>
          </a:p>
        </p:txBody>
      </p:sp>
      <p:sp>
        <p:nvSpPr>
          <p:cNvPr id="13" name="Rectangle 12"/>
          <p:cNvSpPr/>
          <p:nvPr/>
        </p:nvSpPr>
        <p:spPr>
          <a:xfrm>
            <a:off x="164226" y="394860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10/11/12</a:t>
            </a:r>
          </a:p>
          <a:p>
            <a:pPr algn="ctr"/>
            <a:endParaRPr lang="en-GB" sz="900" dirty="0">
              <a:solidFill>
                <a:schemeClr val="tx1"/>
              </a:solidFill>
            </a:endParaRPr>
          </a:p>
        </p:txBody>
      </p:sp>
      <p:sp>
        <p:nvSpPr>
          <p:cNvPr id="14" name="Rectangle 13"/>
          <p:cNvSpPr/>
          <p:nvPr/>
        </p:nvSpPr>
        <p:spPr>
          <a:xfrm>
            <a:off x="164225" y="299479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10/11/12</a:t>
            </a:r>
          </a:p>
          <a:p>
            <a:pPr algn="ctr"/>
            <a:endParaRPr lang="en-GB" sz="900" dirty="0">
              <a:solidFill>
                <a:schemeClr val="tx1"/>
              </a:solidFill>
            </a:endParaRPr>
          </a:p>
        </p:txBody>
      </p:sp>
      <p:sp>
        <p:nvSpPr>
          <p:cNvPr id="15" name="Rectangle 14"/>
          <p:cNvSpPr/>
          <p:nvPr/>
        </p:nvSpPr>
        <p:spPr>
          <a:xfrm>
            <a:off x="989286" y="394860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shown a good line of reasoning throughout your work which leads nicely to a logical and well thought out conclusion.</a:t>
            </a:r>
          </a:p>
          <a:p>
            <a:r>
              <a:rPr lang="en-GB" sz="1100" dirty="0">
                <a:solidFill>
                  <a:schemeClr val="tx1"/>
                </a:solidFill>
              </a:rPr>
              <a:t>EBI: In your conclusion you could categorise the factors into long term or short term – and explain why.</a:t>
            </a:r>
          </a:p>
        </p:txBody>
      </p:sp>
      <p:sp>
        <p:nvSpPr>
          <p:cNvPr id="16" name="Rectangle 15"/>
          <p:cNvSpPr/>
          <p:nvPr/>
        </p:nvSpPr>
        <p:spPr>
          <a:xfrm>
            <a:off x="164226" y="494183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10/11/12</a:t>
            </a:r>
          </a:p>
          <a:p>
            <a:pPr algn="ctr"/>
            <a:endParaRPr lang="en-GB" sz="900" dirty="0">
              <a:solidFill>
                <a:schemeClr val="tx1"/>
              </a:solidFill>
            </a:endParaRPr>
          </a:p>
        </p:txBody>
      </p:sp>
      <p:sp>
        <p:nvSpPr>
          <p:cNvPr id="17" name="Rectangle 16"/>
          <p:cNvSpPr/>
          <p:nvPr/>
        </p:nvSpPr>
        <p:spPr>
          <a:xfrm>
            <a:off x="989286" y="494183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shown a good line of reasoning throughout your work which leads nicely to a logical and well thought out conclusion.</a:t>
            </a:r>
          </a:p>
          <a:p>
            <a:r>
              <a:rPr lang="en-GB" sz="1100" dirty="0">
                <a:solidFill>
                  <a:schemeClr val="tx1"/>
                </a:solidFill>
              </a:rPr>
              <a:t>EBI: In your conclusion you could categorise the factors into long term or short term – and explain why.</a:t>
            </a:r>
          </a:p>
        </p:txBody>
      </p:sp>
      <p:sp>
        <p:nvSpPr>
          <p:cNvPr id="18" name="Rectangle 17"/>
          <p:cNvSpPr/>
          <p:nvPr/>
        </p:nvSpPr>
        <p:spPr>
          <a:xfrm>
            <a:off x="164225" y="589564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10/11/12</a:t>
            </a:r>
          </a:p>
          <a:p>
            <a:pPr algn="ctr"/>
            <a:endParaRPr lang="en-GB" sz="900" dirty="0">
              <a:solidFill>
                <a:schemeClr val="tx1"/>
              </a:solidFill>
            </a:endParaRPr>
          </a:p>
        </p:txBody>
      </p:sp>
      <p:sp>
        <p:nvSpPr>
          <p:cNvPr id="19" name="Rectangle 18"/>
          <p:cNvSpPr/>
          <p:nvPr/>
        </p:nvSpPr>
        <p:spPr>
          <a:xfrm>
            <a:off x="989285" y="589564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shown a good line of reasoning throughout your work which leads nicely to a logical and well thought out conclusion.</a:t>
            </a:r>
          </a:p>
          <a:p>
            <a:r>
              <a:rPr lang="en-GB" sz="1100" dirty="0">
                <a:solidFill>
                  <a:schemeClr val="tx1"/>
                </a:solidFill>
              </a:rPr>
              <a:t>EBI: In your conclusion you could categorise the factors into long term or short term – and explain why.</a:t>
            </a:r>
          </a:p>
        </p:txBody>
      </p:sp>
      <p:sp>
        <p:nvSpPr>
          <p:cNvPr id="20" name="Rectangle 19"/>
          <p:cNvSpPr/>
          <p:nvPr/>
        </p:nvSpPr>
        <p:spPr>
          <a:xfrm>
            <a:off x="7066236" y="1047750"/>
            <a:ext cx="4859064"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shown a good line of reasoning throughout your work which leads nicely to a logical and well thought out conclusion.</a:t>
            </a:r>
          </a:p>
          <a:p>
            <a:r>
              <a:rPr lang="en-GB" sz="1100" dirty="0">
                <a:solidFill>
                  <a:schemeClr val="tx1"/>
                </a:solidFill>
              </a:rPr>
              <a:t>EBI: In your conclusion you could categorise the factors into long term or short term – and explain why.</a:t>
            </a:r>
          </a:p>
        </p:txBody>
      </p:sp>
      <p:sp>
        <p:nvSpPr>
          <p:cNvPr id="21" name="Rectangle 20"/>
          <p:cNvSpPr/>
          <p:nvPr/>
        </p:nvSpPr>
        <p:spPr>
          <a:xfrm>
            <a:off x="6241174" y="200156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10/11/12</a:t>
            </a:r>
          </a:p>
          <a:p>
            <a:pPr algn="ctr"/>
            <a:endParaRPr lang="en-GB" sz="900" dirty="0">
              <a:solidFill>
                <a:schemeClr val="tx1"/>
              </a:solidFill>
            </a:endParaRPr>
          </a:p>
        </p:txBody>
      </p:sp>
      <p:sp>
        <p:nvSpPr>
          <p:cNvPr id="22" name="Rectangle 21"/>
          <p:cNvSpPr/>
          <p:nvPr/>
        </p:nvSpPr>
        <p:spPr>
          <a:xfrm>
            <a:off x="6241173" y="104775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10/11/12</a:t>
            </a:r>
          </a:p>
          <a:p>
            <a:pPr algn="ctr"/>
            <a:endParaRPr lang="en-GB" sz="900" dirty="0">
              <a:solidFill>
                <a:schemeClr val="tx1"/>
              </a:solidFill>
            </a:endParaRPr>
          </a:p>
        </p:txBody>
      </p:sp>
      <p:sp>
        <p:nvSpPr>
          <p:cNvPr id="23" name="Rectangle 22"/>
          <p:cNvSpPr/>
          <p:nvPr/>
        </p:nvSpPr>
        <p:spPr>
          <a:xfrm>
            <a:off x="7066234" y="200156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shown a good line of reasoning throughout your work which leads nicely to a logical and well thought out conclusion.</a:t>
            </a:r>
          </a:p>
          <a:p>
            <a:r>
              <a:rPr lang="en-GB" sz="1100" dirty="0">
                <a:solidFill>
                  <a:schemeClr val="tx1"/>
                </a:solidFill>
              </a:rPr>
              <a:t>EBI: In your conclusion you could categorise the factors into long term or short term – and explain why.</a:t>
            </a:r>
          </a:p>
        </p:txBody>
      </p:sp>
      <p:sp>
        <p:nvSpPr>
          <p:cNvPr id="24" name="Rectangle 23"/>
          <p:cNvSpPr/>
          <p:nvPr/>
        </p:nvSpPr>
        <p:spPr>
          <a:xfrm>
            <a:off x="7066235" y="299479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shown a good line of reasoning throughout your work which leads nicely to a logical and well thought out conclusion.</a:t>
            </a:r>
          </a:p>
          <a:p>
            <a:r>
              <a:rPr lang="en-GB" sz="1100" dirty="0">
                <a:solidFill>
                  <a:schemeClr val="tx1"/>
                </a:solidFill>
              </a:rPr>
              <a:t>EBI: In your conclusion you could categorise the factors into long term or short term – and explain why.</a:t>
            </a:r>
          </a:p>
        </p:txBody>
      </p:sp>
      <p:sp>
        <p:nvSpPr>
          <p:cNvPr id="25" name="Rectangle 24"/>
          <p:cNvSpPr/>
          <p:nvPr/>
        </p:nvSpPr>
        <p:spPr>
          <a:xfrm>
            <a:off x="6241174" y="394860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10/11/12</a:t>
            </a:r>
          </a:p>
          <a:p>
            <a:pPr algn="ctr"/>
            <a:endParaRPr lang="en-GB" sz="900" dirty="0">
              <a:solidFill>
                <a:schemeClr val="tx1"/>
              </a:solidFill>
            </a:endParaRPr>
          </a:p>
        </p:txBody>
      </p:sp>
      <p:sp>
        <p:nvSpPr>
          <p:cNvPr id="26" name="Rectangle 25"/>
          <p:cNvSpPr/>
          <p:nvPr/>
        </p:nvSpPr>
        <p:spPr>
          <a:xfrm>
            <a:off x="6241173" y="299479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10/11/12</a:t>
            </a:r>
          </a:p>
          <a:p>
            <a:pPr algn="ctr"/>
            <a:endParaRPr lang="en-GB" sz="900" dirty="0">
              <a:solidFill>
                <a:schemeClr val="tx1"/>
              </a:solidFill>
            </a:endParaRPr>
          </a:p>
        </p:txBody>
      </p:sp>
      <p:sp>
        <p:nvSpPr>
          <p:cNvPr id="27" name="Rectangle 26"/>
          <p:cNvSpPr/>
          <p:nvPr/>
        </p:nvSpPr>
        <p:spPr>
          <a:xfrm>
            <a:off x="7066234" y="394860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shown a good line of reasoning throughout your work which leads nicely to a logical and well thought out conclusion.</a:t>
            </a:r>
          </a:p>
          <a:p>
            <a:r>
              <a:rPr lang="en-GB" sz="1100" dirty="0">
                <a:solidFill>
                  <a:schemeClr val="tx1"/>
                </a:solidFill>
              </a:rPr>
              <a:t>EBI: In your conclusion you could categorise the factors into long term or short term – and explain why.</a:t>
            </a:r>
          </a:p>
        </p:txBody>
      </p:sp>
      <p:sp>
        <p:nvSpPr>
          <p:cNvPr id="28" name="Rectangle 27"/>
          <p:cNvSpPr/>
          <p:nvPr/>
        </p:nvSpPr>
        <p:spPr>
          <a:xfrm>
            <a:off x="6241174" y="494183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10/11/12</a:t>
            </a:r>
          </a:p>
          <a:p>
            <a:pPr algn="ctr"/>
            <a:endParaRPr lang="en-GB" sz="900" dirty="0">
              <a:solidFill>
                <a:schemeClr val="tx1"/>
              </a:solidFill>
            </a:endParaRPr>
          </a:p>
        </p:txBody>
      </p:sp>
      <p:sp>
        <p:nvSpPr>
          <p:cNvPr id="29" name="Rectangle 28"/>
          <p:cNvSpPr/>
          <p:nvPr/>
        </p:nvSpPr>
        <p:spPr>
          <a:xfrm>
            <a:off x="7066234" y="494183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shown a good line of reasoning throughout your work which leads nicely to a logical and well thought out conclusion.</a:t>
            </a:r>
          </a:p>
          <a:p>
            <a:r>
              <a:rPr lang="en-GB" sz="1100" dirty="0">
                <a:solidFill>
                  <a:schemeClr val="tx1"/>
                </a:solidFill>
              </a:rPr>
              <a:t>EBI: In your conclusion you could categorise the factors into long term or short term – and explain why.</a:t>
            </a:r>
          </a:p>
        </p:txBody>
      </p:sp>
      <p:sp>
        <p:nvSpPr>
          <p:cNvPr id="30" name="Rectangle 29"/>
          <p:cNvSpPr/>
          <p:nvPr/>
        </p:nvSpPr>
        <p:spPr>
          <a:xfrm>
            <a:off x="6241173" y="589564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10/11/12</a:t>
            </a:r>
          </a:p>
          <a:p>
            <a:pPr algn="ctr"/>
            <a:endParaRPr lang="en-GB" sz="900" dirty="0">
              <a:solidFill>
                <a:schemeClr val="tx1"/>
              </a:solidFill>
            </a:endParaRPr>
          </a:p>
        </p:txBody>
      </p:sp>
      <p:sp>
        <p:nvSpPr>
          <p:cNvPr id="31" name="Rectangle 30"/>
          <p:cNvSpPr/>
          <p:nvPr/>
        </p:nvSpPr>
        <p:spPr>
          <a:xfrm>
            <a:off x="7066233" y="589564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shown a good line of reasoning throughout your work which leads nicely to a logical and well thought out conclusion.</a:t>
            </a:r>
          </a:p>
          <a:p>
            <a:r>
              <a:rPr lang="en-GB" sz="1100" dirty="0">
                <a:solidFill>
                  <a:schemeClr val="tx1"/>
                </a:solidFill>
              </a:rPr>
              <a:t>EBI: In your conclusion you could categorise the factors into long term or short term – and explain why.</a:t>
            </a:r>
          </a:p>
        </p:txBody>
      </p:sp>
      <p:sp>
        <p:nvSpPr>
          <p:cNvPr id="32" name="Title 1"/>
          <p:cNvSpPr txBox="1">
            <a:spLocks/>
          </p:cNvSpPr>
          <p:nvPr/>
        </p:nvSpPr>
        <p:spPr>
          <a:xfrm>
            <a:off x="1353864" y="45519"/>
            <a:ext cx="9144000" cy="6276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a:t>Pre-written feedback slips for printing; Circle the correct grade.</a:t>
            </a:r>
            <a:endParaRPr lang="en-GB" sz="2000" dirty="0"/>
          </a:p>
        </p:txBody>
      </p:sp>
    </p:spTree>
    <p:extLst>
      <p:ext uri="{BB962C8B-B14F-4D97-AF65-F5344CB8AC3E}">
        <p14:creationId xmlns:p14="http://schemas.microsoft.com/office/powerpoint/2010/main" val="1905172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893" y="-209550"/>
            <a:ext cx="5619750" cy="1325563"/>
          </a:xfrm>
        </p:spPr>
        <p:txBody>
          <a:bodyPr/>
          <a:lstStyle/>
          <a:p>
            <a:r>
              <a:rPr lang="en-GB" b="1" u="sng" dirty="0"/>
              <a:t>EAL ASSISSTANCE SHEET</a:t>
            </a:r>
          </a:p>
        </p:txBody>
      </p:sp>
      <p:pic>
        <p:nvPicPr>
          <p:cNvPr id="28" name="Picture 27"/>
          <p:cNvPicPr>
            <a:picLocks noChangeAspect="1"/>
          </p:cNvPicPr>
          <p:nvPr/>
        </p:nvPicPr>
        <p:blipFill rotWithShape="1">
          <a:blip r:embed="rId2">
            <a:extLst>
              <a:ext uri="{28A0092B-C50C-407E-A947-70E740481C1C}">
                <a14:useLocalDpi xmlns:a14="http://schemas.microsoft.com/office/drawing/2010/main" val="0"/>
              </a:ext>
            </a:extLst>
          </a:blip>
          <a:srcRect l="29834" t="36280" r="18403" b="15347"/>
          <a:stretch/>
        </p:blipFill>
        <p:spPr>
          <a:xfrm>
            <a:off x="238348" y="2565482"/>
            <a:ext cx="3762152" cy="2636837"/>
          </a:xfrm>
          <a:prstGeom prst="rect">
            <a:avLst/>
          </a:prstGeom>
          <a:ln w="9525">
            <a:solidFill>
              <a:schemeClr val="tx1"/>
            </a:solidFill>
          </a:ln>
        </p:spPr>
      </p:pic>
      <p:sp>
        <p:nvSpPr>
          <p:cNvPr id="30" name="TextBox 29"/>
          <p:cNvSpPr txBox="1"/>
          <p:nvPr/>
        </p:nvSpPr>
        <p:spPr>
          <a:xfrm>
            <a:off x="238348" y="199372"/>
            <a:ext cx="2324293" cy="2308324"/>
          </a:xfrm>
          <a:prstGeom prst="rect">
            <a:avLst/>
          </a:prstGeom>
          <a:noFill/>
          <a:ln w="6350">
            <a:solidFill>
              <a:schemeClr val="tx1"/>
            </a:solidFill>
          </a:ln>
        </p:spPr>
        <p:txBody>
          <a:bodyPr wrap="square" rtlCol="0">
            <a:spAutoFit/>
          </a:bodyPr>
          <a:lstStyle/>
          <a:p>
            <a:r>
              <a:rPr lang="en-GB" dirty="0"/>
              <a:t>Countries:</a:t>
            </a:r>
          </a:p>
          <a:p>
            <a:endParaRPr lang="en-GB" dirty="0"/>
          </a:p>
          <a:p>
            <a:r>
              <a:rPr lang="en-GB" dirty="0"/>
              <a:t>Europe</a:t>
            </a:r>
          </a:p>
          <a:p>
            <a:r>
              <a:rPr lang="en-GB" dirty="0"/>
              <a:t>Germany</a:t>
            </a:r>
          </a:p>
          <a:p>
            <a:r>
              <a:rPr lang="en-GB" dirty="0"/>
              <a:t>Russia (Soviet Union)</a:t>
            </a:r>
          </a:p>
          <a:p>
            <a:r>
              <a:rPr lang="en-GB" dirty="0"/>
              <a:t>Czechoslovakia</a:t>
            </a:r>
          </a:p>
          <a:p>
            <a:r>
              <a:rPr lang="en-GB" dirty="0"/>
              <a:t>France</a:t>
            </a:r>
          </a:p>
          <a:p>
            <a:r>
              <a:rPr lang="en-GB" dirty="0"/>
              <a:t>Britain</a:t>
            </a:r>
          </a:p>
        </p:txBody>
      </p:sp>
      <p:sp>
        <p:nvSpPr>
          <p:cNvPr id="31" name="Rounded Rectangular Callout 30"/>
          <p:cNvSpPr/>
          <p:nvPr/>
        </p:nvSpPr>
        <p:spPr>
          <a:xfrm>
            <a:off x="2232363" y="1402503"/>
            <a:ext cx="1943100" cy="158115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Can you find them on the map?</a:t>
            </a:r>
          </a:p>
        </p:txBody>
      </p:sp>
      <p:sp>
        <p:nvSpPr>
          <p:cNvPr id="32" name="TextBox 31"/>
          <p:cNvSpPr txBox="1"/>
          <p:nvPr/>
        </p:nvSpPr>
        <p:spPr>
          <a:xfrm>
            <a:off x="8636404" y="377349"/>
            <a:ext cx="3389649" cy="6186309"/>
          </a:xfrm>
          <a:prstGeom prst="rect">
            <a:avLst/>
          </a:prstGeom>
          <a:noFill/>
          <a:ln w="6350">
            <a:solidFill>
              <a:schemeClr val="tx1"/>
            </a:solidFill>
          </a:ln>
        </p:spPr>
        <p:txBody>
          <a:bodyPr wrap="square" rtlCol="0">
            <a:spAutoFit/>
          </a:bodyPr>
          <a:lstStyle/>
          <a:p>
            <a:r>
              <a:rPr lang="en-GB" dirty="0"/>
              <a:t>Key verbs:</a:t>
            </a:r>
          </a:p>
          <a:p>
            <a:endParaRPr lang="en-GB" dirty="0"/>
          </a:p>
          <a:p>
            <a:r>
              <a:rPr lang="en-GB" dirty="0"/>
              <a:t>(to revolt) Revolution</a:t>
            </a:r>
          </a:p>
          <a:p>
            <a:r>
              <a:rPr lang="en-GB" dirty="0"/>
              <a:t>To give a speech.</a:t>
            </a:r>
          </a:p>
          <a:p>
            <a:r>
              <a:rPr lang="en-GB" dirty="0"/>
              <a:t>To farm</a:t>
            </a:r>
          </a:p>
          <a:p>
            <a:r>
              <a:rPr lang="en-GB" dirty="0"/>
              <a:t>To remember</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34" name="Rounded Rectangular Callout 33"/>
          <p:cNvSpPr/>
          <p:nvPr/>
        </p:nvSpPr>
        <p:spPr>
          <a:xfrm>
            <a:off x="8818785" y="2028964"/>
            <a:ext cx="2036097" cy="162796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Can you match the verb to the correct image?</a:t>
            </a: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1959" y="499509"/>
            <a:ext cx="1004094" cy="2008187"/>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4678" y="4998409"/>
            <a:ext cx="1052037" cy="1578056"/>
          </a:xfrm>
          <a:prstGeom prst="rect">
            <a:avLst/>
          </a:prstGeom>
        </p:spPr>
      </p:pic>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8785" y="4998409"/>
            <a:ext cx="1433513" cy="1433513"/>
          </a:xfrm>
          <a:prstGeom prst="rect">
            <a:avLst/>
          </a:prstGeom>
        </p:spPr>
      </p:pic>
      <p:sp>
        <p:nvSpPr>
          <p:cNvPr id="39" name="TextBox 38"/>
          <p:cNvSpPr txBox="1"/>
          <p:nvPr/>
        </p:nvSpPr>
        <p:spPr>
          <a:xfrm>
            <a:off x="4385263" y="874802"/>
            <a:ext cx="3916988" cy="5632311"/>
          </a:xfrm>
          <a:prstGeom prst="rect">
            <a:avLst/>
          </a:prstGeom>
          <a:noFill/>
          <a:ln w="6350">
            <a:solidFill>
              <a:schemeClr val="tx1"/>
            </a:solidFill>
          </a:ln>
        </p:spPr>
        <p:txBody>
          <a:bodyPr wrap="square" rtlCol="0">
            <a:spAutoFit/>
          </a:bodyPr>
          <a:lstStyle/>
          <a:p>
            <a:r>
              <a:rPr lang="en-GB" dirty="0"/>
              <a:t>Key nouns:</a:t>
            </a:r>
          </a:p>
          <a:p>
            <a:endParaRPr lang="en-GB" dirty="0"/>
          </a:p>
          <a:p>
            <a:r>
              <a:rPr lang="en-GB" dirty="0"/>
              <a:t>Peace</a:t>
            </a:r>
          </a:p>
          <a:p>
            <a:r>
              <a:rPr lang="en-GB" dirty="0"/>
              <a:t>Army</a:t>
            </a:r>
          </a:p>
          <a:p>
            <a:r>
              <a:rPr lang="en-GB" dirty="0"/>
              <a:t>Navy</a:t>
            </a:r>
          </a:p>
          <a:p>
            <a:r>
              <a:rPr lang="en-GB" dirty="0"/>
              <a:t>Worker</a:t>
            </a:r>
          </a:p>
          <a:p>
            <a:r>
              <a:rPr lang="en-GB" dirty="0"/>
              <a:t>Family</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0" name="Rounded Rectangular Callout 39"/>
          <p:cNvSpPr/>
          <p:nvPr/>
        </p:nvSpPr>
        <p:spPr>
          <a:xfrm>
            <a:off x="5471140" y="1116013"/>
            <a:ext cx="1943100" cy="158115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Can you match the noun to the correct image?</a:t>
            </a:r>
          </a:p>
        </p:txBody>
      </p:sp>
      <p:pic>
        <p:nvPicPr>
          <p:cNvPr id="33" name="Picture 32"/>
          <p:cNvPicPr>
            <a:picLocks noChangeAspect="1"/>
          </p:cNvPicPr>
          <p:nvPr/>
        </p:nvPicPr>
        <p:blipFill rotWithShape="1">
          <a:blip r:embed="rId6">
            <a:extLst>
              <a:ext uri="{28A0092B-C50C-407E-A947-70E740481C1C}">
                <a14:useLocalDpi xmlns:a14="http://schemas.microsoft.com/office/drawing/2010/main" val="0"/>
              </a:ext>
            </a:extLst>
          </a:blip>
          <a:srcRect l="-5975" r="40377"/>
          <a:stretch/>
        </p:blipFill>
        <p:spPr>
          <a:xfrm>
            <a:off x="9354851" y="3202822"/>
            <a:ext cx="2476500" cy="1887619"/>
          </a:xfrm>
          <a:prstGeom prst="rect">
            <a:avLst/>
          </a:prstGeom>
        </p:spPr>
      </p:pic>
      <p:pic>
        <p:nvPicPr>
          <p:cNvPr id="41" name="Picture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9027" y="2764569"/>
            <a:ext cx="1993224" cy="1411867"/>
          </a:xfrm>
          <a:prstGeom prst="rect">
            <a:avLst/>
          </a:prstGeom>
        </p:spPr>
      </p:pic>
      <p:pic>
        <p:nvPicPr>
          <p:cNvPr id="42" name="Picture 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25090" y="4279605"/>
            <a:ext cx="1004130" cy="1845428"/>
          </a:xfrm>
          <a:prstGeom prst="rect">
            <a:avLst/>
          </a:prstGeom>
        </p:spPr>
      </p:pic>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85868" y="2983653"/>
            <a:ext cx="971767" cy="1192783"/>
          </a:xfrm>
          <a:prstGeom prst="rect">
            <a:avLst/>
          </a:prstGeom>
        </p:spPr>
      </p:pic>
      <p:pic>
        <p:nvPicPr>
          <p:cNvPr id="44" name="Picture 43"/>
          <p:cNvPicPr>
            <a:picLocks noChangeAspect="1"/>
          </p:cNvPicPr>
          <p:nvPr/>
        </p:nvPicPr>
        <p:blipFill rotWithShape="1">
          <a:blip r:embed="rId10" cstate="print">
            <a:extLst>
              <a:ext uri="{28A0092B-C50C-407E-A947-70E740481C1C}">
                <a14:useLocalDpi xmlns:a14="http://schemas.microsoft.com/office/drawing/2010/main" val="0"/>
              </a:ext>
            </a:extLst>
          </a:blip>
          <a:srcRect l="59450"/>
          <a:stretch/>
        </p:blipFill>
        <p:spPr>
          <a:xfrm>
            <a:off x="7125151" y="4733711"/>
            <a:ext cx="937539" cy="1391322"/>
          </a:xfrm>
          <a:prstGeom prst="rect">
            <a:avLst/>
          </a:prstGeom>
          <a:ln w="3175">
            <a:solidFill>
              <a:schemeClr val="tx1"/>
            </a:solidFill>
          </a:ln>
        </p:spPr>
      </p:pic>
      <p:pic>
        <p:nvPicPr>
          <p:cNvPr id="45" name="Picture 44"/>
          <p:cNvPicPr>
            <a:picLocks noChangeAspect="1"/>
          </p:cNvPicPr>
          <p:nvPr/>
        </p:nvPicPr>
        <p:blipFill rotWithShape="1">
          <a:blip r:embed="rId11" cstate="print">
            <a:extLst>
              <a:ext uri="{28A0092B-C50C-407E-A947-70E740481C1C}">
                <a14:useLocalDpi xmlns:a14="http://schemas.microsoft.com/office/drawing/2010/main" val="0"/>
              </a:ext>
            </a:extLst>
          </a:blip>
          <a:srcRect r="47594"/>
          <a:stretch/>
        </p:blipFill>
        <p:spPr>
          <a:xfrm>
            <a:off x="5702526" y="4462926"/>
            <a:ext cx="1093703" cy="1391322"/>
          </a:xfrm>
          <a:prstGeom prst="rect">
            <a:avLst/>
          </a:prstGeom>
          <a:ln w="3175">
            <a:solidFill>
              <a:schemeClr val="tx1"/>
            </a:solidFill>
          </a:ln>
        </p:spPr>
      </p:pic>
    </p:spTree>
    <p:extLst>
      <p:ext uri="{BB962C8B-B14F-4D97-AF65-F5344CB8AC3E}">
        <p14:creationId xmlns:p14="http://schemas.microsoft.com/office/powerpoint/2010/main" val="4011753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7" y="0"/>
            <a:ext cx="10920663" cy="1325563"/>
          </a:xfrm>
        </p:spPr>
        <p:txBody>
          <a:bodyPr/>
          <a:lstStyle/>
          <a:p>
            <a:r>
              <a:rPr lang="en-GB" u="sng" dirty="0"/>
              <a:t>SUPPORT TEMPLATE FOR 12 MARK QUESTIONS.</a:t>
            </a:r>
          </a:p>
        </p:txBody>
      </p:sp>
      <p:sp>
        <p:nvSpPr>
          <p:cNvPr id="16" name="Rounded Rectangle 15"/>
          <p:cNvSpPr/>
          <p:nvPr/>
        </p:nvSpPr>
        <p:spPr>
          <a:xfrm>
            <a:off x="1134523" y="1276968"/>
            <a:ext cx="3772417" cy="106905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Comic Sans MS" panose="030F0702030302020204" pitchFamily="66" charset="0"/>
              </a:rPr>
              <a:t>Plan your answer, you will need:</a:t>
            </a:r>
          </a:p>
          <a:p>
            <a:pPr algn="ctr"/>
            <a:endParaRPr lang="en-GB" sz="1200" dirty="0">
              <a:solidFill>
                <a:schemeClr val="tx1"/>
              </a:solidFill>
              <a:latin typeface="Comic Sans MS" panose="030F0702030302020204" pitchFamily="66" charset="0"/>
            </a:endParaRPr>
          </a:p>
          <a:p>
            <a:pPr algn="ctr"/>
            <a:r>
              <a:rPr lang="en-GB" sz="1200" dirty="0">
                <a:solidFill>
                  <a:schemeClr val="tx1"/>
                </a:solidFill>
                <a:latin typeface="Comic Sans MS" panose="030F0702030302020204" pitchFamily="66" charset="0"/>
              </a:rPr>
              <a:t>THREE FACTORS (not just three pieces of evidence)</a:t>
            </a:r>
          </a:p>
        </p:txBody>
      </p:sp>
      <p:grpSp>
        <p:nvGrpSpPr>
          <p:cNvPr id="4" name="Group 3"/>
          <p:cNvGrpSpPr/>
          <p:nvPr/>
        </p:nvGrpSpPr>
        <p:grpSpPr>
          <a:xfrm>
            <a:off x="11017" y="1133055"/>
            <a:ext cx="1369516" cy="1417637"/>
            <a:chOff x="5898" y="787254"/>
            <a:chExt cx="1134824" cy="1134824"/>
          </a:xfrm>
          <a:solidFill>
            <a:srgbClr val="7030A0"/>
          </a:solidFill>
          <a:scene3d>
            <a:camera prst="orthographicFront">
              <a:rot lat="0" lon="0" rev="0"/>
            </a:camera>
            <a:lightRig rig="contrasting" dir="t">
              <a:rot lat="0" lon="0" rev="1200000"/>
            </a:lightRig>
          </a:scene3d>
        </p:grpSpPr>
        <p:sp>
          <p:nvSpPr>
            <p:cNvPr id="5" name="Oval 4"/>
            <p:cNvSpPr/>
            <p:nvPr/>
          </p:nvSpPr>
          <p:spPr>
            <a:xfrm>
              <a:off x="5898" y="787254"/>
              <a:ext cx="1134824" cy="1134824"/>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 name="Oval 4"/>
            <p:cNvSpPr txBox="1"/>
            <p:nvPr/>
          </p:nvSpPr>
          <p:spPr>
            <a:xfrm>
              <a:off x="172089" y="953445"/>
              <a:ext cx="802442" cy="80244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kern="1200" dirty="0"/>
                <a:t>Structure</a:t>
              </a:r>
            </a:p>
          </p:txBody>
        </p:sp>
      </p:grpSp>
      <p:sp>
        <p:nvSpPr>
          <p:cNvPr id="17" name="Rounded Rectangle 16"/>
          <p:cNvSpPr/>
          <p:nvPr/>
        </p:nvSpPr>
        <p:spPr>
          <a:xfrm>
            <a:off x="6171376" y="1049122"/>
            <a:ext cx="5766902" cy="151760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chemeClr val="tx1"/>
                </a:solidFill>
              </a:rPr>
              <a:t>Use words from the question to help get you started.</a:t>
            </a:r>
          </a:p>
          <a:p>
            <a:pPr marL="285750" indent="-285750">
              <a:buFont typeface="Arial" panose="020B0604020202020204" pitchFamily="34" charset="0"/>
              <a:buChar char="•"/>
            </a:pPr>
            <a:r>
              <a:rPr lang="en-GB" dirty="0">
                <a:solidFill>
                  <a:schemeClr val="tx1"/>
                </a:solidFill>
              </a:rPr>
              <a:t>List the main factors you will discuss, e.g. “</a:t>
            </a:r>
            <a:r>
              <a:rPr lang="en-GB" i="1" dirty="0">
                <a:solidFill>
                  <a:schemeClr val="tx1"/>
                </a:solidFill>
              </a:rPr>
              <a:t>There are three main factors that contributed to Britain’s success, they are aircraft, technology and strategy.”</a:t>
            </a:r>
            <a:endParaRPr lang="en-GB" dirty="0">
              <a:solidFill>
                <a:schemeClr val="tx1"/>
              </a:solidFill>
            </a:endParaRPr>
          </a:p>
        </p:txBody>
      </p:sp>
      <p:sp>
        <p:nvSpPr>
          <p:cNvPr id="18" name="Rounded Rectangle 17"/>
          <p:cNvSpPr/>
          <p:nvPr/>
        </p:nvSpPr>
        <p:spPr>
          <a:xfrm>
            <a:off x="6171377" y="3120131"/>
            <a:ext cx="5766902" cy="151760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chemeClr val="tx1"/>
                </a:solidFill>
              </a:rPr>
              <a:t>Simple paragraph sentence starters:</a:t>
            </a:r>
          </a:p>
          <a:p>
            <a:pPr marL="285750" indent="-285750">
              <a:buFont typeface="Arial" panose="020B0604020202020204" pitchFamily="34" charset="0"/>
              <a:buChar char="•"/>
            </a:pPr>
            <a:r>
              <a:rPr lang="en-GB" dirty="0">
                <a:solidFill>
                  <a:schemeClr val="tx1"/>
                </a:solidFill>
              </a:rPr>
              <a:t>Point: </a:t>
            </a:r>
            <a:r>
              <a:rPr lang="en-GB" i="1" dirty="0">
                <a:solidFill>
                  <a:schemeClr val="tx1"/>
                </a:solidFill>
              </a:rPr>
              <a:t>One/Another important factor was…</a:t>
            </a:r>
          </a:p>
          <a:p>
            <a:pPr marL="285750" indent="-285750">
              <a:buFont typeface="Arial" panose="020B0604020202020204" pitchFamily="34" charset="0"/>
              <a:buChar char="•"/>
            </a:pPr>
            <a:r>
              <a:rPr lang="en-GB" dirty="0">
                <a:solidFill>
                  <a:schemeClr val="tx1"/>
                </a:solidFill>
              </a:rPr>
              <a:t>Evidence: </a:t>
            </a:r>
            <a:r>
              <a:rPr lang="en-GB" i="1" dirty="0">
                <a:solidFill>
                  <a:schemeClr val="tx1"/>
                </a:solidFill>
              </a:rPr>
              <a:t>For example…</a:t>
            </a:r>
          </a:p>
          <a:p>
            <a:pPr marL="285750" indent="-285750">
              <a:buFont typeface="Arial" panose="020B0604020202020204" pitchFamily="34" charset="0"/>
              <a:buChar char="•"/>
            </a:pPr>
            <a:r>
              <a:rPr lang="en-GB" dirty="0">
                <a:solidFill>
                  <a:schemeClr val="tx1"/>
                </a:solidFill>
              </a:rPr>
              <a:t>Explain: </a:t>
            </a:r>
            <a:r>
              <a:rPr lang="en-GB" i="1" dirty="0">
                <a:solidFill>
                  <a:schemeClr val="tx1"/>
                </a:solidFill>
              </a:rPr>
              <a:t>This was important because…</a:t>
            </a:r>
          </a:p>
          <a:p>
            <a:pPr marL="285750" indent="-285750">
              <a:buFont typeface="Arial" panose="020B0604020202020204" pitchFamily="34" charset="0"/>
              <a:buChar char="•"/>
            </a:pPr>
            <a:r>
              <a:rPr lang="en-GB" dirty="0">
                <a:solidFill>
                  <a:schemeClr val="tx1"/>
                </a:solidFill>
              </a:rPr>
              <a:t>Link: </a:t>
            </a:r>
            <a:r>
              <a:rPr lang="en-GB" i="1" dirty="0">
                <a:solidFill>
                  <a:schemeClr val="tx1"/>
                </a:solidFill>
              </a:rPr>
              <a:t>This contributed to (the question focus) because…</a:t>
            </a:r>
            <a:endParaRPr lang="en-GB" dirty="0">
              <a:solidFill>
                <a:schemeClr val="tx1"/>
              </a:solidFill>
            </a:endParaRPr>
          </a:p>
        </p:txBody>
      </p:sp>
      <p:sp>
        <p:nvSpPr>
          <p:cNvPr id="19" name="Rounded Rectangle 18"/>
          <p:cNvSpPr/>
          <p:nvPr/>
        </p:nvSpPr>
        <p:spPr>
          <a:xfrm>
            <a:off x="6171376" y="5161175"/>
            <a:ext cx="5766902" cy="151760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7" name="Group 6"/>
          <p:cNvGrpSpPr/>
          <p:nvPr/>
        </p:nvGrpSpPr>
        <p:grpSpPr>
          <a:xfrm>
            <a:off x="5007221" y="3171040"/>
            <a:ext cx="1369516" cy="1417637"/>
            <a:chOff x="5898" y="787254"/>
            <a:chExt cx="1134824" cy="1134824"/>
          </a:xfrm>
          <a:solidFill>
            <a:srgbClr val="7030A0"/>
          </a:solidFill>
          <a:scene3d>
            <a:camera prst="orthographicFront">
              <a:rot lat="0" lon="0" rev="0"/>
            </a:camera>
            <a:lightRig rig="contrasting" dir="t">
              <a:rot lat="0" lon="0" rev="1200000"/>
            </a:lightRig>
          </a:scene3d>
        </p:grpSpPr>
        <p:sp>
          <p:nvSpPr>
            <p:cNvPr id="8" name="Oval 7"/>
            <p:cNvSpPr/>
            <p:nvPr/>
          </p:nvSpPr>
          <p:spPr>
            <a:xfrm>
              <a:off x="5898" y="787254"/>
              <a:ext cx="1134824" cy="1134824"/>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9" name="Oval 4"/>
            <p:cNvSpPr txBox="1"/>
            <p:nvPr/>
          </p:nvSpPr>
          <p:spPr>
            <a:xfrm>
              <a:off x="172089" y="953445"/>
              <a:ext cx="802442" cy="80244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600" kern="1200" dirty="0"/>
                <a:t>Paragraphs</a:t>
              </a:r>
            </a:p>
          </p:txBody>
        </p:sp>
      </p:grpSp>
      <p:grpSp>
        <p:nvGrpSpPr>
          <p:cNvPr id="10" name="Group 9"/>
          <p:cNvGrpSpPr/>
          <p:nvPr/>
        </p:nvGrpSpPr>
        <p:grpSpPr>
          <a:xfrm>
            <a:off x="5007221" y="1133056"/>
            <a:ext cx="1369516" cy="1417637"/>
            <a:chOff x="5898" y="787254"/>
            <a:chExt cx="1134824" cy="1134824"/>
          </a:xfrm>
          <a:solidFill>
            <a:srgbClr val="7030A0"/>
          </a:solidFill>
          <a:scene3d>
            <a:camera prst="orthographicFront">
              <a:rot lat="0" lon="0" rev="0"/>
            </a:camera>
            <a:lightRig rig="contrasting" dir="t">
              <a:rot lat="0" lon="0" rev="1200000"/>
            </a:lightRig>
          </a:scene3d>
        </p:grpSpPr>
        <p:sp>
          <p:nvSpPr>
            <p:cNvPr id="11" name="Oval 10"/>
            <p:cNvSpPr/>
            <p:nvPr/>
          </p:nvSpPr>
          <p:spPr>
            <a:xfrm>
              <a:off x="5898" y="787254"/>
              <a:ext cx="1134824" cy="1134824"/>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2" name="Oval 4"/>
            <p:cNvSpPr txBox="1"/>
            <p:nvPr/>
          </p:nvSpPr>
          <p:spPr>
            <a:xfrm>
              <a:off x="172089" y="953445"/>
              <a:ext cx="802442" cy="80244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Introductions</a:t>
              </a:r>
            </a:p>
          </p:txBody>
        </p:sp>
      </p:grpSp>
      <p:grpSp>
        <p:nvGrpSpPr>
          <p:cNvPr id="13" name="Group 12"/>
          <p:cNvGrpSpPr/>
          <p:nvPr/>
        </p:nvGrpSpPr>
        <p:grpSpPr>
          <a:xfrm>
            <a:off x="5007221" y="5209024"/>
            <a:ext cx="1369516" cy="1417637"/>
            <a:chOff x="5898" y="787254"/>
            <a:chExt cx="1134824" cy="1134824"/>
          </a:xfrm>
          <a:solidFill>
            <a:srgbClr val="7030A0"/>
          </a:solidFill>
          <a:scene3d>
            <a:camera prst="orthographicFront">
              <a:rot lat="0" lon="0" rev="0"/>
            </a:camera>
            <a:lightRig rig="contrasting" dir="t">
              <a:rot lat="0" lon="0" rev="1200000"/>
            </a:lightRig>
          </a:scene3d>
        </p:grpSpPr>
        <p:sp>
          <p:nvSpPr>
            <p:cNvPr id="14" name="Oval 13"/>
            <p:cNvSpPr/>
            <p:nvPr/>
          </p:nvSpPr>
          <p:spPr>
            <a:xfrm>
              <a:off x="5898" y="787254"/>
              <a:ext cx="1134824" cy="1134824"/>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5" name="Oval 4"/>
            <p:cNvSpPr txBox="1"/>
            <p:nvPr/>
          </p:nvSpPr>
          <p:spPr>
            <a:xfrm>
              <a:off x="172089" y="953445"/>
              <a:ext cx="802442" cy="80244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400" kern="1200" dirty="0"/>
                <a:t>Conclusions</a:t>
              </a:r>
            </a:p>
          </p:txBody>
        </p:sp>
      </p:grpSp>
      <p:sp>
        <p:nvSpPr>
          <p:cNvPr id="20" name="Rounded Rectangle 19"/>
          <p:cNvSpPr/>
          <p:nvPr/>
        </p:nvSpPr>
        <p:spPr>
          <a:xfrm>
            <a:off x="433137" y="2601602"/>
            <a:ext cx="4373523" cy="121915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Comic Sans MS" panose="030F0702030302020204" pitchFamily="66" charset="0"/>
              </a:rPr>
              <a:t>Explain why the RAF won the Battle of Britain.</a:t>
            </a:r>
          </a:p>
          <a:p>
            <a:r>
              <a:rPr lang="en-GB" sz="1200" dirty="0">
                <a:solidFill>
                  <a:schemeClr val="tx1"/>
                </a:solidFill>
                <a:latin typeface="Comic Sans MS" panose="030F0702030302020204" pitchFamily="66" charset="0"/>
              </a:rPr>
              <a:t>You may use the following.</a:t>
            </a:r>
          </a:p>
          <a:p>
            <a:pPr marL="1085850" lvl="2" indent="-171450">
              <a:buFont typeface="Arial" panose="020B0604020202020204" pitchFamily="34" charset="0"/>
              <a:buChar char="•"/>
            </a:pPr>
            <a:r>
              <a:rPr lang="en-GB" sz="1200" b="1" dirty="0">
                <a:solidFill>
                  <a:schemeClr val="tx1"/>
                </a:solidFill>
                <a:latin typeface="Comic Sans MS" panose="030F0702030302020204" pitchFamily="66" charset="0"/>
              </a:rPr>
              <a:t>Spitfire</a:t>
            </a:r>
          </a:p>
          <a:p>
            <a:pPr marL="1085850" lvl="2" indent="-171450">
              <a:buFont typeface="Arial" panose="020B0604020202020204" pitchFamily="34" charset="0"/>
              <a:buChar char="•"/>
            </a:pPr>
            <a:r>
              <a:rPr lang="en-GB" sz="1200" b="1" dirty="0">
                <a:solidFill>
                  <a:schemeClr val="tx1"/>
                </a:solidFill>
                <a:latin typeface="Comic Sans MS" panose="030F0702030302020204" pitchFamily="66" charset="0"/>
              </a:rPr>
              <a:t>Radar</a:t>
            </a:r>
          </a:p>
          <a:p>
            <a:r>
              <a:rPr lang="en-GB" sz="1200" dirty="0">
                <a:solidFill>
                  <a:schemeClr val="tx1"/>
                </a:solidFill>
                <a:latin typeface="Comic Sans MS" panose="030F0702030302020204" pitchFamily="66" charset="0"/>
              </a:rPr>
              <a:t>You will also need to include knowledge of your own.</a:t>
            </a:r>
          </a:p>
          <a:p>
            <a:pPr marL="171450" indent="-171450">
              <a:buFont typeface="Arial" panose="020B0604020202020204" pitchFamily="34" charset="0"/>
              <a:buChar char="•"/>
            </a:pPr>
            <a:endParaRPr lang="en-GB" sz="1200" dirty="0">
              <a:solidFill>
                <a:schemeClr val="tx1"/>
              </a:solidFill>
              <a:latin typeface="Comic Sans MS" panose="030F0702030302020204" pitchFamily="66" charset="0"/>
            </a:endParaRPr>
          </a:p>
        </p:txBody>
      </p:sp>
      <p:sp>
        <p:nvSpPr>
          <p:cNvPr id="21" name="Rounded Rectangle 20"/>
          <p:cNvSpPr/>
          <p:nvPr/>
        </p:nvSpPr>
        <p:spPr>
          <a:xfrm>
            <a:off x="1557152" y="3961883"/>
            <a:ext cx="3249508" cy="266477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400" dirty="0">
                <a:solidFill>
                  <a:schemeClr val="tx1"/>
                </a:solidFill>
                <a:latin typeface="Comic Sans MS" panose="030F0702030302020204" pitchFamily="66" charset="0"/>
              </a:rPr>
              <a:t>Introduction</a:t>
            </a:r>
          </a:p>
          <a:p>
            <a:pPr marL="171450" indent="-171450">
              <a:buFont typeface="Arial" panose="020B0604020202020204" pitchFamily="34" charset="0"/>
              <a:buChar char="•"/>
            </a:pPr>
            <a:r>
              <a:rPr lang="en-GB" sz="1400" dirty="0">
                <a:solidFill>
                  <a:schemeClr val="tx1"/>
                </a:solidFill>
                <a:latin typeface="Comic Sans MS" panose="030F0702030302020204" pitchFamily="66" charset="0"/>
              </a:rPr>
              <a:t>Factor 1</a:t>
            </a:r>
            <a:r>
              <a:rPr lang="en-GB" sz="1400" b="1" dirty="0">
                <a:solidFill>
                  <a:schemeClr val="tx1"/>
                </a:solidFill>
                <a:latin typeface="Comic Sans MS" panose="030F0702030302020204" pitchFamily="66" charset="0"/>
              </a:rPr>
              <a:t>: </a:t>
            </a:r>
            <a:r>
              <a:rPr lang="en-GB" sz="1400" dirty="0">
                <a:solidFill>
                  <a:schemeClr val="tx1"/>
                </a:solidFill>
                <a:latin typeface="Comic Sans MS" panose="030F0702030302020204" pitchFamily="66" charset="0"/>
              </a:rPr>
              <a:t>Aircraft.</a:t>
            </a:r>
          </a:p>
          <a:p>
            <a:pPr marL="628650" lvl="1" indent="-171450">
              <a:buFont typeface="Arial" panose="020B0604020202020204" pitchFamily="34" charset="0"/>
              <a:buChar char="•"/>
            </a:pPr>
            <a:r>
              <a:rPr lang="en-GB" sz="1400" u="sng" dirty="0">
                <a:solidFill>
                  <a:schemeClr val="tx1"/>
                </a:solidFill>
                <a:latin typeface="Comic Sans MS" panose="030F0702030302020204" pitchFamily="66" charset="0"/>
              </a:rPr>
              <a:t>Evidence? </a:t>
            </a:r>
            <a:r>
              <a:rPr lang="en-GB" sz="1400" b="1" dirty="0">
                <a:solidFill>
                  <a:schemeClr val="tx1"/>
                </a:solidFill>
                <a:latin typeface="Comic Sans MS" panose="030F0702030302020204" pitchFamily="66" charset="0"/>
              </a:rPr>
              <a:t>Spitfire</a:t>
            </a:r>
            <a:r>
              <a:rPr lang="en-GB" sz="1400" dirty="0">
                <a:solidFill>
                  <a:schemeClr val="tx1"/>
                </a:solidFill>
                <a:latin typeface="Comic Sans MS" panose="030F0702030302020204" pitchFamily="66" charset="0"/>
              </a:rPr>
              <a:t> </a:t>
            </a:r>
          </a:p>
          <a:p>
            <a:pPr marL="171450" indent="-171450">
              <a:buFont typeface="Arial" panose="020B0604020202020204" pitchFamily="34" charset="0"/>
              <a:buChar char="•"/>
            </a:pPr>
            <a:r>
              <a:rPr lang="en-GB" sz="1400" dirty="0">
                <a:solidFill>
                  <a:schemeClr val="tx1"/>
                </a:solidFill>
                <a:latin typeface="Comic Sans MS" panose="030F0702030302020204" pitchFamily="66" charset="0"/>
              </a:rPr>
              <a:t>Factor 2</a:t>
            </a:r>
            <a:r>
              <a:rPr lang="en-GB" sz="1400" b="1" dirty="0">
                <a:solidFill>
                  <a:schemeClr val="tx1"/>
                </a:solidFill>
                <a:latin typeface="Comic Sans MS" panose="030F0702030302020204" pitchFamily="66" charset="0"/>
              </a:rPr>
              <a:t>: </a:t>
            </a:r>
            <a:r>
              <a:rPr lang="en-GB" sz="1400" dirty="0">
                <a:solidFill>
                  <a:schemeClr val="tx1"/>
                </a:solidFill>
                <a:latin typeface="Comic Sans MS" panose="030F0702030302020204" pitchFamily="66" charset="0"/>
              </a:rPr>
              <a:t>Technology</a:t>
            </a:r>
          </a:p>
          <a:p>
            <a:pPr marL="628650" lvl="1" indent="-171450">
              <a:buFont typeface="Arial" panose="020B0604020202020204" pitchFamily="34" charset="0"/>
              <a:buChar char="•"/>
            </a:pPr>
            <a:r>
              <a:rPr lang="en-GB" sz="1400" u="sng" dirty="0">
                <a:solidFill>
                  <a:schemeClr val="tx1"/>
                </a:solidFill>
                <a:latin typeface="Comic Sans MS" panose="030F0702030302020204" pitchFamily="66" charset="0"/>
              </a:rPr>
              <a:t>Evidence? </a:t>
            </a:r>
            <a:r>
              <a:rPr lang="en-GB" sz="1400" b="1" dirty="0">
                <a:solidFill>
                  <a:schemeClr val="tx1"/>
                </a:solidFill>
                <a:latin typeface="Comic Sans MS" panose="030F0702030302020204" pitchFamily="66" charset="0"/>
              </a:rPr>
              <a:t>Radar</a:t>
            </a:r>
          </a:p>
          <a:p>
            <a:pPr marL="171450" indent="-171450">
              <a:buFont typeface="Arial" panose="020B0604020202020204" pitchFamily="34" charset="0"/>
              <a:buChar char="•"/>
            </a:pPr>
            <a:r>
              <a:rPr lang="en-GB" sz="1400" dirty="0">
                <a:solidFill>
                  <a:schemeClr val="tx1"/>
                </a:solidFill>
                <a:latin typeface="Comic Sans MS" panose="030F0702030302020204" pitchFamily="66" charset="0"/>
              </a:rPr>
              <a:t>Factor 3</a:t>
            </a:r>
            <a:r>
              <a:rPr lang="en-GB" sz="1400" b="1" dirty="0">
                <a:solidFill>
                  <a:schemeClr val="tx1"/>
                </a:solidFill>
                <a:latin typeface="Comic Sans MS" panose="030F0702030302020204" pitchFamily="66" charset="0"/>
              </a:rPr>
              <a:t>: </a:t>
            </a:r>
            <a:r>
              <a:rPr lang="en-GB" sz="1400" dirty="0">
                <a:solidFill>
                  <a:schemeClr val="tx1"/>
                </a:solidFill>
                <a:latin typeface="Comic Sans MS" panose="030F0702030302020204" pitchFamily="66" charset="0"/>
              </a:rPr>
              <a:t>From own knowledge.</a:t>
            </a:r>
          </a:p>
          <a:p>
            <a:pPr marL="628650" lvl="1" indent="-171450">
              <a:buFont typeface="Arial" panose="020B0604020202020204" pitchFamily="34" charset="0"/>
              <a:buChar char="•"/>
            </a:pPr>
            <a:r>
              <a:rPr lang="en-GB" sz="1400" dirty="0">
                <a:solidFill>
                  <a:schemeClr val="tx1"/>
                </a:solidFill>
                <a:latin typeface="Comic Sans MS" panose="030F0702030302020204" pitchFamily="66" charset="0"/>
              </a:rPr>
              <a:t>Evidence: From own knowledge.</a:t>
            </a:r>
          </a:p>
          <a:p>
            <a:pPr marL="171450" indent="-171450">
              <a:buFont typeface="Arial" panose="020B0604020202020204" pitchFamily="34" charset="0"/>
              <a:buChar char="•"/>
            </a:pPr>
            <a:r>
              <a:rPr lang="en-GB" sz="1400" dirty="0">
                <a:solidFill>
                  <a:schemeClr val="tx1"/>
                </a:solidFill>
                <a:latin typeface="Comic Sans MS" panose="030F0702030302020204" pitchFamily="66" charset="0"/>
              </a:rPr>
              <a:t>Conclusion.</a:t>
            </a:r>
          </a:p>
        </p:txBody>
      </p:sp>
      <p:sp>
        <p:nvSpPr>
          <p:cNvPr id="29" name="Curved Right Arrow 28"/>
          <p:cNvSpPr/>
          <p:nvPr/>
        </p:nvSpPr>
        <p:spPr>
          <a:xfrm>
            <a:off x="863314" y="3378649"/>
            <a:ext cx="693838" cy="203798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Curved Right Arrow 29"/>
          <p:cNvSpPr/>
          <p:nvPr/>
        </p:nvSpPr>
        <p:spPr>
          <a:xfrm>
            <a:off x="889426" y="3106277"/>
            <a:ext cx="667726" cy="181924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TextBox 30"/>
          <p:cNvSpPr txBox="1"/>
          <p:nvPr/>
        </p:nvSpPr>
        <p:spPr>
          <a:xfrm>
            <a:off x="56586" y="5481107"/>
            <a:ext cx="1315453" cy="1200329"/>
          </a:xfrm>
          <a:prstGeom prst="rect">
            <a:avLst/>
          </a:prstGeom>
          <a:noFill/>
        </p:spPr>
        <p:txBody>
          <a:bodyPr wrap="square" rtlCol="0">
            <a:spAutoFit/>
          </a:bodyPr>
          <a:lstStyle/>
          <a:p>
            <a:r>
              <a:rPr lang="en-GB" sz="1200" dirty="0">
                <a:latin typeface="Comic Sans MS" panose="030F0702030302020204" pitchFamily="66" charset="0"/>
              </a:rPr>
              <a:t>For example, here ‘radar’ is the evidence used to support ‘technology’ as a wider factor.</a:t>
            </a:r>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92" y="4376344"/>
            <a:ext cx="910799" cy="1238687"/>
          </a:xfrm>
          <a:prstGeom prst="rect">
            <a:avLst/>
          </a:prstGeom>
        </p:spPr>
      </p:pic>
      <p:graphicFrame>
        <p:nvGraphicFramePr>
          <p:cNvPr id="33" name="Table 32"/>
          <p:cNvGraphicFramePr>
            <a:graphicFrameLocks noGrp="1"/>
          </p:cNvGraphicFramePr>
          <p:nvPr>
            <p:extLst>
              <p:ext uri="{D42A27DB-BD31-4B8C-83A1-F6EECF244321}">
                <p14:modId xmlns:p14="http://schemas.microsoft.com/office/powerpoint/2010/main" val="1874382855"/>
              </p:ext>
            </p:extLst>
          </p:nvPr>
        </p:nvGraphicFramePr>
        <p:xfrm>
          <a:off x="6491058" y="5294272"/>
          <a:ext cx="5332898" cy="1231712"/>
        </p:xfrm>
        <a:graphic>
          <a:graphicData uri="http://schemas.openxmlformats.org/drawingml/2006/table">
            <a:tbl>
              <a:tblPr firstRow="1" bandRow="1">
                <a:tableStyleId>{073A0DAA-6AF3-43AB-8588-CEC1D06C72B9}</a:tableStyleId>
              </a:tblPr>
              <a:tblGrid>
                <a:gridCol w="2669910">
                  <a:extLst>
                    <a:ext uri="{9D8B030D-6E8A-4147-A177-3AD203B41FA5}">
                      <a16:colId xmlns:a16="http://schemas.microsoft.com/office/drawing/2014/main" val="3729138002"/>
                    </a:ext>
                  </a:extLst>
                </a:gridCol>
                <a:gridCol w="2662988">
                  <a:extLst>
                    <a:ext uri="{9D8B030D-6E8A-4147-A177-3AD203B41FA5}">
                      <a16:colId xmlns:a16="http://schemas.microsoft.com/office/drawing/2014/main" val="920244778"/>
                    </a:ext>
                  </a:extLst>
                </a:gridCol>
              </a:tblGrid>
              <a:tr h="378272">
                <a:tc>
                  <a:txBody>
                    <a:bodyPr/>
                    <a:lstStyle/>
                    <a:p>
                      <a:r>
                        <a:rPr lang="en-GB" sz="1000" dirty="0"/>
                        <a:t>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DO NOT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5410780"/>
                  </a:ext>
                </a:extLst>
              </a:tr>
              <a:tr h="682604">
                <a:tc>
                  <a:txBody>
                    <a:bodyPr/>
                    <a:lstStyle/>
                    <a:p>
                      <a:pPr marL="285750" indent="-285750">
                        <a:buFont typeface="Arial" panose="020B0604020202020204" pitchFamily="34" charset="0"/>
                        <a:buChar char="•"/>
                      </a:pPr>
                      <a:r>
                        <a:rPr lang="en-GB" sz="1000" dirty="0"/>
                        <a:t>Directly answer the Q</a:t>
                      </a:r>
                    </a:p>
                    <a:p>
                      <a:pPr marL="285750" indent="-285750">
                        <a:buFont typeface="Arial" panose="020B0604020202020204" pitchFamily="34" charset="0"/>
                        <a:buChar char="•"/>
                      </a:pPr>
                      <a:r>
                        <a:rPr lang="en-GB" sz="1000" u="sng" dirty="0"/>
                        <a:t>Explain</a:t>
                      </a:r>
                      <a:r>
                        <a:rPr lang="en-GB" sz="1000" dirty="0"/>
                        <a:t> why one factor was the most important.</a:t>
                      </a:r>
                    </a:p>
                    <a:p>
                      <a:pPr marL="285750" indent="-285750">
                        <a:buFont typeface="Arial" panose="020B0604020202020204" pitchFamily="34" charset="0"/>
                        <a:buChar char="•"/>
                      </a:pPr>
                      <a:r>
                        <a:rPr lang="en-GB" sz="1000" dirty="0"/>
                        <a:t>Compar</a:t>
                      </a:r>
                      <a:r>
                        <a:rPr lang="en-GB" sz="1000" baseline="0" dirty="0"/>
                        <a:t>e the factors – show how they overlap and impact each other.</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dirty="0"/>
                        <a:t>Just ‘state’ that one factor</a:t>
                      </a:r>
                      <a:r>
                        <a:rPr lang="en-GB" sz="1000" baseline="0" dirty="0"/>
                        <a:t> is the most important.</a:t>
                      </a:r>
                    </a:p>
                    <a:p>
                      <a:pPr marL="171450" indent="-171450">
                        <a:buFont typeface="Arial" panose="020B0604020202020204" pitchFamily="34" charset="0"/>
                        <a:buChar char="•"/>
                      </a:pPr>
                      <a:r>
                        <a:rPr lang="en-GB" sz="1000" baseline="0" dirty="0"/>
                        <a:t>Only summarise your argument,</a:t>
                      </a:r>
                    </a:p>
                    <a:p>
                      <a:pPr marL="171450" indent="-171450">
                        <a:buFont typeface="Arial" panose="020B0604020202020204" pitchFamily="34" charset="0"/>
                        <a:buChar char="•"/>
                      </a:pPr>
                      <a:r>
                        <a:rPr lang="en-GB" sz="1000" baseline="0" dirty="0"/>
                        <a:t>Introduce new evidence (do that in your main paragraphs).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9977935"/>
                  </a:ext>
                </a:extLst>
              </a:tr>
            </a:tbl>
          </a:graphicData>
        </a:graphic>
      </p:graphicFrame>
    </p:spTree>
    <p:extLst>
      <p:ext uri="{BB962C8B-B14F-4D97-AF65-F5344CB8AC3E}">
        <p14:creationId xmlns:p14="http://schemas.microsoft.com/office/powerpoint/2010/main" val="762620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4814" y="243436"/>
            <a:ext cx="9144000" cy="627609"/>
          </a:xfrm>
        </p:spPr>
        <p:txBody>
          <a:bodyPr>
            <a:noAutofit/>
          </a:bodyPr>
          <a:lstStyle/>
          <a:p>
            <a:r>
              <a:rPr lang="en-GB" sz="4400" dirty="0"/>
              <a:t>Lesson plan</a:t>
            </a:r>
          </a:p>
        </p:txBody>
      </p:sp>
      <p:sp>
        <p:nvSpPr>
          <p:cNvPr id="3" name="TextBox 2"/>
          <p:cNvSpPr txBox="1"/>
          <p:nvPr/>
        </p:nvSpPr>
        <p:spPr>
          <a:xfrm>
            <a:off x="1334814" y="993228"/>
            <a:ext cx="9648497" cy="369332"/>
          </a:xfrm>
          <a:prstGeom prst="rect">
            <a:avLst/>
          </a:prstGeom>
          <a:noFill/>
          <a:ln w="38100">
            <a:solidFill>
              <a:schemeClr val="tx1"/>
            </a:solidFill>
          </a:ln>
        </p:spPr>
        <p:txBody>
          <a:bodyPr wrap="square" rtlCol="0">
            <a:spAutoFit/>
          </a:bodyPr>
          <a:lstStyle/>
          <a:p>
            <a:r>
              <a:rPr lang="en-GB" dirty="0"/>
              <a:t>Teacher:		Date:		Lesson:			Subject:		Class:</a:t>
            </a:r>
          </a:p>
        </p:txBody>
      </p:sp>
      <p:sp>
        <p:nvSpPr>
          <p:cNvPr id="20" name="TextBox 19"/>
          <p:cNvSpPr txBox="1"/>
          <p:nvPr/>
        </p:nvSpPr>
        <p:spPr>
          <a:xfrm>
            <a:off x="541283" y="1744716"/>
            <a:ext cx="11077903" cy="830997"/>
          </a:xfrm>
          <a:prstGeom prst="rect">
            <a:avLst/>
          </a:prstGeom>
          <a:noFill/>
          <a:ln w="38100">
            <a:solidFill>
              <a:schemeClr val="tx1"/>
            </a:solidFill>
          </a:ln>
        </p:spPr>
        <p:txBody>
          <a:bodyPr wrap="square" rtlCol="0">
            <a:spAutoFit/>
          </a:bodyPr>
          <a:lstStyle/>
          <a:p>
            <a:r>
              <a:rPr lang="en-GB" sz="1200" dirty="0"/>
              <a:t>Contextual information about the group and their previous learning:</a:t>
            </a:r>
          </a:p>
          <a:p>
            <a:r>
              <a:rPr lang="en-GB" sz="1200" i="1" dirty="0">
                <a:latin typeface="Comic Sans MS" panose="030F0702030302020204" pitchFamily="66" charset="0"/>
              </a:rPr>
              <a:t>First lesson on the Second World War. Class has previously studied the consequences of the First World War, Treaty of Versailles and the rise of Nazi Germany</a:t>
            </a:r>
            <a:r>
              <a:rPr lang="en-GB" sz="1200" dirty="0"/>
              <a:t>.</a:t>
            </a:r>
          </a:p>
          <a:p>
            <a:endParaRPr lang="en-GB" sz="1200" dirty="0"/>
          </a:p>
        </p:txBody>
      </p:sp>
      <p:sp>
        <p:nvSpPr>
          <p:cNvPr id="21" name="TextBox 20"/>
          <p:cNvSpPr txBox="1"/>
          <p:nvPr/>
        </p:nvSpPr>
        <p:spPr>
          <a:xfrm>
            <a:off x="541282" y="2750837"/>
            <a:ext cx="5365531" cy="1015663"/>
          </a:xfrm>
          <a:prstGeom prst="rect">
            <a:avLst/>
          </a:prstGeom>
          <a:noFill/>
          <a:ln w="38100">
            <a:solidFill>
              <a:schemeClr val="tx1"/>
            </a:solidFill>
          </a:ln>
        </p:spPr>
        <p:txBody>
          <a:bodyPr wrap="square" rtlCol="0">
            <a:spAutoFit/>
          </a:bodyPr>
          <a:lstStyle/>
          <a:p>
            <a:r>
              <a:rPr lang="en-GB" sz="1200" dirty="0"/>
              <a:t>Focus of learning/What will progress look like?</a:t>
            </a:r>
          </a:p>
          <a:p>
            <a:r>
              <a:rPr lang="en-GB" sz="1200" i="1" dirty="0">
                <a:latin typeface="Comic Sans MS" panose="030F0702030302020204" pitchFamily="66" charset="0"/>
              </a:rPr>
              <a:t>Students will answer a twelve mark exam question. In so doing they will demonstrate the new knowledge learnt during the teach the expert activity. They will also incorporate exam technique guidance from the </a:t>
            </a:r>
            <a:r>
              <a:rPr lang="en-GB" sz="1200" i="1" dirty="0" err="1">
                <a:latin typeface="Comic Sans MS" panose="030F0702030302020204" pitchFamily="66" charset="0"/>
              </a:rPr>
              <a:t>ppt</a:t>
            </a:r>
            <a:r>
              <a:rPr lang="en-GB" sz="1200" i="1" dirty="0">
                <a:latin typeface="Comic Sans MS" panose="030F0702030302020204" pitchFamily="66" charset="0"/>
              </a:rPr>
              <a:t> and advice sheet.</a:t>
            </a:r>
          </a:p>
        </p:txBody>
      </p:sp>
      <p:sp>
        <p:nvSpPr>
          <p:cNvPr id="22" name="TextBox 21"/>
          <p:cNvSpPr txBox="1"/>
          <p:nvPr/>
        </p:nvSpPr>
        <p:spPr>
          <a:xfrm>
            <a:off x="6101255" y="2750837"/>
            <a:ext cx="5517932" cy="1015663"/>
          </a:xfrm>
          <a:prstGeom prst="rect">
            <a:avLst/>
          </a:prstGeom>
          <a:noFill/>
          <a:ln w="38100">
            <a:solidFill>
              <a:schemeClr val="tx1"/>
            </a:solidFill>
          </a:ln>
        </p:spPr>
        <p:txBody>
          <a:bodyPr wrap="square" rtlCol="0">
            <a:spAutoFit/>
          </a:bodyPr>
          <a:lstStyle/>
          <a:p>
            <a:r>
              <a:rPr lang="en-GB" sz="1200" dirty="0"/>
              <a:t>What will be assessed? How? When will the students act on this?</a:t>
            </a:r>
          </a:p>
          <a:p>
            <a:r>
              <a:rPr lang="en-GB" sz="1200" i="1" dirty="0">
                <a:latin typeface="Comic Sans MS" panose="030F0702030302020204" pitchFamily="66" charset="0"/>
              </a:rPr>
              <a:t>Expert teach activity assess pupil’s ability to work with others,.</a:t>
            </a:r>
          </a:p>
          <a:p>
            <a:r>
              <a:rPr lang="en-GB" sz="1200" i="1" dirty="0">
                <a:latin typeface="Comic Sans MS" panose="030F0702030302020204" pitchFamily="66" charset="0"/>
              </a:rPr>
              <a:t>Mini plenary/check: Class discussion of answers will address any short comings in understanding. Main activity: Students ability to prioritise complex reasons and justify their decisions.</a:t>
            </a:r>
          </a:p>
        </p:txBody>
      </p:sp>
      <p:sp>
        <p:nvSpPr>
          <p:cNvPr id="23" name="TextBox 22"/>
          <p:cNvSpPr txBox="1"/>
          <p:nvPr/>
        </p:nvSpPr>
        <p:spPr>
          <a:xfrm>
            <a:off x="530772" y="3941624"/>
            <a:ext cx="5376041" cy="830997"/>
          </a:xfrm>
          <a:prstGeom prst="rect">
            <a:avLst/>
          </a:prstGeom>
          <a:noFill/>
          <a:ln w="38100">
            <a:solidFill>
              <a:schemeClr val="tx1"/>
            </a:solidFill>
          </a:ln>
        </p:spPr>
        <p:txBody>
          <a:bodyPr wrap="square" rtlCol="0">
            <a:spAutoFit/>
          </a:bodyPr>
          <a:lstStyle/>
          <a:p>
            <a:r>
              <a:rPr lang="en-GB" sz="1200" dirty="0"/>
              <a:t>Additional support and challenge: (PP/More Able/SEND/EAL)</a:t>
            </a:r>
          </a:p>
          <a:p>
            <a:r>
              <a:rPr lang="en-GB" sz="1200" i="1" dirty="0">
                <a:latin typeface="Comic Sans MS" panose="030F0702030302020204" pitchFamily="66" charset="0"/>
              </a:rPr>
              <a:t>Challenge questions throughout the lesson. Literacy challenge during main task for more able. EAL support sheet for applicable students. 12 mark support template for SEND.</a:t>
            </a:r>
          </a:p>
        </p:txBody>
      </p:sp>
      <p:sp>
        <p:nvSpPr>
          <p:cNvPr id="24" name="TextBox 23"/>
          <p:cNvSpPr txBox="1"/>
          <p:nvPr/>
        </p:nvSpPr>
        <p:spPr>
          <a:xfrm>
            <a:off x="6101255" y="3941624"/>
            <a:ext cx="5517931" cy="830997"/>
          </a:xfrm>
          <a:prstGeom prst="rect">
            <a:avLst/>
          </a:prstGeom>
          <a:noFill/>
          <a:ln w="38100">
            <a:solidFill>
              <a:schemeClr val="tx1"/>
            </a:solidFill>
          </a:ln>
        </p:spPr>
        <p:txBody>
          <a:bodyPr wrap="square" rtlCol="0">
            <a:spAutoFit/>
          </a:bodyPr>
          <a:lstStyle/>
          <a:p>
            <a:r>
              <a:rPr lang="en-GB" sz="1200" dirty="0"/>
              <a:t>Where can I support QWC/Numeracy?</a:t>
            </a:r>
          </a:p>
          <a:p>
            <a:r>
              <a:rPr lang="en-GB" sz="1200" i="1" dirty="0">
                <a:latin typeface="Comic Sans MS" panose="030F0702030302020204" pitchFamily="66" charset="0"/>
              </a:rPr>
              <a:t>Reading comprehension/ literacy SPAG/numeracy settler activity</a:t>
            </a:r>
            <a:r>
              <a:rPr lang="en-GB" sz="1200" dirty="0">
                <a:latin typeface="Comic Sans MS" panose="030F0702030302020204" pitchFamily="66" charset="0"/>
              </a:rPr>
              <a:t>.</a:t>
            </a:r>
          </a:p>
          <a:p>
            <a:endParaRPr lang="en-GB" sz="1200" dirty="0"/>
          </a:p>
          <a:p>
            <a:endParaRPr lang="en-GB" sz="1200" dirty="0"/>
          </a:p>
        </p:txBody>
      </p:sp>
      <p:sp>
        <p:nvSpPr>
          <p:cNvPr id="25" name="TextBox 24"/>
          <p:cNvSpPr txBox="1"/>
          <p:nvPr/>
        </p:nvSpPr>
        <p:spPr>
          <a:xfrm>
            <a:off x="541282" y="4921960"/>
            <a:ext cx="11077904" cy="1015663"/>
          </a:xfrm>
          <a:prstGeom prst="rect">
            <a:avLst/>
          </a:prstGeom>
          <a:noFill/>
          <a:ln w="38100">
            <a:solidFill>
              <a:schemeClr val="tx1"/>
            </a:solidFill>
          </a:ln>
        </p:spPr>
        <p:txBody>
          <a:bodyPr wrap="square" rtlCol="0">
            <a:spAutoFit/>
          </a:bodyPr>
          <a:lstStyle/>
          <a:p>
            <a:r>
              <a:rPr lang="en-GB" sz="1200" dirty="0"/>
              <a:t>Lesson narrative:</a:t>
            </a:r>
          </a:p>
          <a:p>
            <a:r>
              <a:rPr lang="en-GB" sz="1200" i="1" dirty="0">
                <a:latin typeface="Comic Sans MS" panose="030F0702030302020204" pitchFamily="66" charset="0"/>
              </a:rPr>
              <a:t>Literacy/Numeracy settler activity </a:t>
            </a:r>
            <a:r>
              <a:rPr lang="en-GB" sz="1200" i="1" dirty="0">
                <a:latin typeface="Comic Sans MS" panose="030F0702030302020204" pitchFamily="66" charset="0"/>
                <a:sym typeface="Wingdings" panose="05000000000000000000" pitchFamily="2" charset="2"/>
              </a:rPr>
              <a:t> Expert teacher group activity  12 mark exam question practice  Prioritise and justify plenary</a:t>
            </a:r>
            <a:r>
              <a:rPr lang="en-GB" sz="1200" dirty="0">
                <a:sym typeface="Wingdings" panose="05000000000000000000" pitchFamily="2" charset="2"/>
              </a:rPr>
              <a:t>. </a:t>
            </a:r>
            <a:endParaRPr lang="en-GB" sz="1200" dirty="0"/>
          </a:p>
          <a:p>
            <a:endParaRPr lang="en-GB" sz="1200" dirty="0"/>
          </a:p>
          <a:p>
            <a:endParaRPr lang="en-GB" sz="1200" dirty="0"/>
          </a:p>
          <a:p>
            <a:endParaRPr lang="en-GB" sz="1200" dirty="0"/>
          </a:p>
        </p:txBody>
      </p:sp>
      <p:sp>
        <p:nvSpPr>
          <p:cNvPr id="26" name="TextBox 25"/>
          <p:cNvSpPr txBox="1"/>
          <p:nvPr/>
        </p:nvSpPr>
        <p:spPr>
          <a:xfrm>
            <a:off x="530772" y="6138532"/>
            <a:ext cx="11077904" cy="646331"/>
          </a:xfrm>
          <a:prstGeom prst="rect">
            <a:avLst/>
          </a:prstGeom>
          <a:noFill/>
          <a:ln w="38100">
            <a:solidFill>
              <a:schemeClr val="tx1"/>
            </a:solidFill>
          </a:ln>
        </p:spPr>
        <p:txBody>
          <a:bodyPr wrap="square" rtlCol="0">
            <a:spAutoFit/>
          </a:bodyPr>
          <a:lstStyle/>
          <a:p>
            <a:r>
              <a:rPr lang="en-GB" sz="1200" dirty="0"/>
              <a:t>Homework:</a:t>
            </a:r>
          </a:p>
          <a:p>
            <a:endParaRPr lang="en-GB" sz="1200" dirty="0"/>
          </a:p>
          <a:p>
            <a:endParaRPr lang="en-GB" sz="1200" dirty="0"/>
          </a:p>
        </p:txBody>
      </p:sp>
    </p:spTree>
    <p:extLst>
      <p:ext uri="{BB962C8B-B14F-4D97-AF65-F5344CB8AC3E}">
        <p14:creationId xmlns:p14="http://schemas.microsoft.com/office/powerpoint/2010/main" val="2567260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4814" y="243436"/>
            <a:ext cx="9144000" cy="627609"/>
          </a:xfrm>
        </p:spPr>
        <p:txBody>
          <a:bodyPr>
            <a:noAutofit/>
          </a:bodyPr>
          <a:lstStyle/>
          <a:p>
            <a:r>
              <a:rPr lang="en-GB" sz="4400" u="sng" dirty="0"/>
              <a:t>FLIP LEARNING HOMEWORK SHEET</a:t>
            </a:r>
          </a:p>
        </p:txBody>
      </p:sp>
      <p:pic>
        <p:nvPicPr>
          <p:cNvPr id="3" name="Picture 2">
            <a:extLst>
              <a:ext uri="{FF2B5EF4-FFF2-40B4-BE49-F238E27FC236}">
                <a16:creationId xmlns:a16="http://schemas.microsoft.com/office/drawing/2014/main" id="{8CAD8371-40DB-45B8-8F83-14A52B2B1AF4}"/>
              </a:ext>
            </a:extLst>
          </p:cNvPr>
          <p:cNvPicPr>
            <a:picLocks noChangeAspect="1"/>
          </p:cNvPicPr>
          <p:nvPr/>
        </p:nvPicPr>
        <p:blipFill rotWithShape="1">
          <a:blip r:embed="rId2"/>
          <a:srcRect l="3000" t="20889" r="5250" b="15704"/>
          <a:stretch/>
        </p:blipFill>
        <p:spPr>
          <a:xfrm>
            <a:off x="2711206" y="1150683"/>
            <a:ext cx="6726708" cy="2614924"/>
          </a:xfrm>
          <a:prstGeom prst="rect">
            <a:avLst/>
          </a:prstGeom>
        </p:spPr>
      </p:pic>
      <p:sp>
        <p:nvSpPr>
          <p:cNvPr id="4" name="Subtitle 2">
            <a:extLst>
              <a:ext uri="{FF2B5EF4-FFF2-40B4-BE49-F238E27FC236}">
                <a16:creationId xmlns:a16="http://schemas.microsoft.com/office/drawing/2014/main" id="{CBD4C39D-6D9D-4499-B18C-C6942AD1F566}"/>
              </a:ext>
            </a:extLst>
          </p:cNvPr>
          <p:cNvSpPr>
            <a:spLocks noGrp="1"/>
          </p:cNvSpPr>
          <p:nvPr>
            <p:ph type="subTitle" idx="1"/>
          </p:nvPr>
        </p:nvSpPr>
        <p:spPr>
          <a:xfrm>
            <a:off x="1202552" y="4045245"/>
            <a:ext cx="9744016" cy="1545995"/>
          </a:xfrm>
        </p:spPr>
        <p:txBody>
          <a:bodyPr>
            <a:noAutofit/>
          </a:bodyPr>
          <a:lstStyle/>
          <a:p>
            <a:r>
              <a:rPr lang="en-GB" sz="1600" dirty="0">
                <a:hlinkClick r:id="rId3"/>
              </a:rPr>
              <a:t>www.wolseyacademy.co.uk</a:t>
            </a:r>
            <a:endParaRPr lang="en-GB" sz="1600" dirty="0"/>
          </a:p>
          <a:p>
            <a:endParaRPr lang="en-GB" sz="1600" dirty="0"/>
          </a:p>
          <a:p>
            <a:r>
              <a:rPr lang="en-GB" sz="1600" dirty="0"/>
              <a:t>Check out our Virtual Learning Worlds! (coming soon)</a:t>
            </a:r>
          </a:p>
          <a:p>
            <a:r>
              <a:rPr lang="en-GB" sz="1600" dirty="0"/>
              <a:t>Pupils can roam the fields of history, talk to historical characters and investigate the factors behind key events as if they were really there!</a:t>
            </a:r>
          </a:p>
          <a:p>
            <a:endParaRPr lang="en-GB" sz="1600" dirty="0"/>
          </a:p>
          <a:p>
            <a:r>
              <a:rPr lang="en-GB" sz="1600" dirty="0"/>
              <a:t>Each comes with its own ‘flip learning’ homework sheet so pupils enter the class inspired, intrigued and ready to learn.</a:t>
            </a:r>
          </a:p>
        </p:txBody>
      </p:sp>
    </p:spTree>
    <p:extLst>
      <p:ext uri="{BB962C8B-B14F-4D97-AF65-F5344CB8AC3E}">
        <p14:creationId xmlns:p14="http://schemas.microsoft.com/office/powerpoint/2010/main" val="876540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4814" y="0"/>
            <a:ext cx="9144000" cy="627609"/>
          </a:xfrm>
        </p:spPr>
        <p:txBody>
          <a:bodyPr>
            <a:noAutofit/>
          </a:bodyPr>
          <a:lstStyle/>
          <a:p>
            <a:r>
              <a:rPr lang="en-GB" sz="3600" u="sng" dirty="0"/>
              <a:t>WHY BOTHER? PEDAGOGY JUSTIFICATION</a:t>
            </a:r>
          </a:p>
        </p:txBody>
      </p:sp>
      <p:graphicFrame>
        <p:nvGraphicFramePr>
          <p:cNvPr id="3" name="Table 2"/>
          <p:cNvGraphicFramePr>
            <a:graphicFrameLocks noGrp="1"/>
          </p:cNvGraphicFramePr>
          <p:nvPr>
            <p:extLst>
              <p:ext uri="{D42A27DB-BD31-4B8C-83A1-F6EECF244321}">
                <p14:modId xmlns:p14="http://schemas.microsoft.com/office/powerpoint/2010/main" val="3790134532"/>
              </p:ext>
            </p:extLst>
          </p:nvPr>
        </p:nvGraphicFramePr>
        <p:xfrm>
          <a:off x="321487" y="751752"/>
          <a:ext cx="10881896" cy="5982480"/>
        </p:xfrm>
        <a:graphic>
          <a:graphicData uri="http://schemas.openxmlformats.org/drawingml/2006/table">
            <a:tbl>
              <a:tblPr firstRow="1" bandRow="1">
                <a:tableStyleId>{8FD4443E-F989-4FC4-A0C8-D5A2AF1F390B}</a:tableStyleId>
              </a:tblPr>
              <a:tblGrid>
                <a:gridCol w="2556045">
                  <a:extLst>
                    <a:ext uri="{9D8B030D-6E8A-4147-A177-3AD203B41FA5}">
                      <a16:colId xmlns:a16="http://schemas.microsoft.com/office/drawing/2014/main" val="3893490373"/>
                    </a:ext>
                  </a:extLst>
                </a:gridCol>
                <a:gridCol w="8325851">
                  <a:extLst>
                    <a:ext uri="{9D8B030D-6E8A-4147-A177-3AD203B41FA5}">
                      <a16:colId xmlns:a16="http://schemas.microsoft.com/office/drawing/2014/main" val="2863965842"/>
                    </a:ext>
                  </a:extLst>
                </a:gridCol>
              </a:tblGrid>
              <a:tr h="643912">
                <a:tc>
                  <a:txBody>
                    <a:bodyPr/>
                    <a:lstStyle/>
                    <a:p>
                      <a:r>
                        <a:rPr lang="en-GB" sz="1200" dirty="0"/>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Justification/Evidence?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8559309"/>
                  </a:ext>
                </a:extLst>
              </a:tr>
              <a:tr h="577515">
                <a:tc>
                  <a:txBody>
                    <a:bodyPr/>
                    <a:lstStyle/>
                    <a:p>
                      <a:r>
                        <a:rPr lang="en-GB" sz="1200" dirty="0"/>
                        <a:t>Clear Lesson Objective</a:t>
                      </a:r>
                      <a:r>
                        <a:rPr lang="en-GB" sz="1200" baseline="0" dirty="0"/>
                        <a:t> and revisited during plenary.</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Professor John Hattie’s “visible</a:t>
                      </a:r>
                      <a:r>
                        <a:rPr lang="en-GB" sz="1200" baseline="0" dirty="0"/>
                        <a:t> learning” looks at meta studies of educational approaches. He concludes that having a clear learning objective, that is revisited throughout the lesson, is a more effective method of achieving high outcomes than merely insisting on high expectations ‘in general’ from the class. </a:t>
                      </a:r>
                      <a:r>
                        <a:rPr lang="en-GB" sz="1200" i="1" baseline="0" dirty="0"/>
                        <a:t>Visible Learning</a:t>
                      </a:r>
                      <a:r>
                        <a:rPr lang="en-GB" sz="1200" i="0" baseline="0" dirty="0"/>
                        <a:t>. John Hattie, 2008.</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0757539"/>
                  </a:ext>
                </a:extLst>
              </a:tr>
              <a:tr h="593557">
                <a:tc>
                  <a:txBody>
                    <a:bodyPr/>
                    <a:lstStyle/>
                    <a:p>
                      <a:r>
                        <a:rPr lang="en-GB" sz="1200" dirty="0"/>
                        <a:t>Mini plenary:</a:t>
                      </a:r>
                      <a:r>
                        <a:rPr lang="en-GB" sz="1200" baseline="0" dirty="0"/>
                        <a:t> Think/Pair/Share – provides thinking time to students.</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Kathleen Cotton’s paper </a:t>
                      </a:r>
                      <a:r>
                        <a:rPr lang="en-GB" sz="1200" i="1" dirty="0"/>
                        <a:t>Classroom</a:t>
                      </a:r>
                      <a:r>
                        <a:rPr lang="en-GB" sz="1200" i="1" baseline="0" dirty="0"/>
                        <a:t> Questioning</a:t>
                      </a:r>
                      <a:r>
                        <a:rPr lang="en-GB" sz="1200" i="0" baseline="0" dirty="0"/>
                        <a:t> concludes that “training teachers in increased wait time is positively related to student achievement”.  Think/Pair/Share is an effective means of embedding this practice into your lessons. </a:t>
                      </a:r>
                      <a:r>
                        <a:rPr lang="en-GB" sz="1200" i="0" baseline="0" dirty="0">
                          <a:hlinkClick r:id="rId2"/>
                        </a:rPr>
                        <a:t>http://www.learner.org/workshops/socialstudies/pdf/session6/6.ClassroomQuestioning.pdf</a:t>
                      </a:r>
                      <a:endParaRPr lang="en-GB" sz="1200" i="0" baseline="0" dirty="0"/>
                    </a:p>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6191686"/>
                  </a:ext>
                </a:extLst>
              </a:tr>
              <a:tr h="652913">
                <a:tc>
                  <a:txBody>
                    <a:bodyPr/>
                    <a:lstStyle/>
                    <a:p>
                      <a:r>
                        <a:rPr lang="en-GB" sz="1200" dirty="0"/>
                        <a:t>Exper</a:t>
                      </a:r>
                      <a:r>
                        <a:rPr lang="en-GB" sz="1200" baseline="0" dirty="0"/>
                        <a:t>t teacher group work.</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Group work is great for building interpersonal skills. However as every</a:t>
                      </a:r>
                      <a:r>
                        <a:rPr lang="en-GB" sz="1200" baseline="0" dirty="0"/>
                        <a:t> teacher knows the phoneme of ‘social loafing’ where a student will work less hard in a group than they would do individually – is all to real. Therefore the ‘expert teacher’ approach tries to counter this tendency by giving each student a predefined role – e.g. becoming an expert in an area the others are not and being responsible for sharing that work.</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1578166"/>
                  </a:ext>
                </a:extLst>
              </a:tr>
              <a:tr h="1223768">
                <a:tc>
                  <a:txBody>
                    <a:bodyPr/>
                    <a:lstStyle/>
                    <a:p>
                      <a:r>
                        <a:rPr lang="en-GB" sz="1200" dirty="0"/>
                        <a:t>Pre-made</a:t>
                      </a:r>
                      <a:r>
                        <a:rPr lang="en-GB" sz="1200" baseline="0" dirty="0"/>
                        <a:t> feedback slips.</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Professor John Hattie</a:t>
                      </a:r>
                      <a:r>
                        <a:rPr lang="en-GB" sz="1200" baseline="0" dirty="0"/>
                        <a:t> has identified frequent feedback as the “</a:t>
                      </a:r>
                      <a:r>
                        <a:rPr lang="en-GB" sz="1200" dirty="0"/>
                        <a:t>most powerful single moderator that enhances achievement”. (taken from </a:t>
                      </a:r>
                      <a:r>
                        <a:rPr lang="en-GB" sz="1200" dirty="0">
                          <a:hlinkClick r:id="rId3"/>
                        </a:rPr>
                        <a:t>https://cdn.auckland.ac.nz/assets/education/hattie/docs/influences-on-student-learning.pdf</a:t>
                      </a:r>
                      <a:r>
                        <a:rPr lang="en-GB" sz="1200" dirty="0"/>
                        <a:t>.</a:t>
                      </a:r>
                      <a:r>
                        <a:rPr lang="en-GB" sz="1200" baseline="0" dirty="0"/>
                        <a:t> </a:t>
                      </a:r>
                      <a:r>
                        <a:rPr lang="en-GB" sz="1200" dirty="0"/>
                        <a:t>Feedback should be tailored</a:t>
                      </a:r>
                      <a:r>
                        <a:rPr lang="en-GB" sz="1200" baseline="0" dirty="0"/>
                        <a:t> to the individual student’s needs. However, as we all know, teaching is an excessively labour intensive process and finding the time to provide accurate bespoke feedback on all occasions can be difficult. Additionally the speed of feedback is an important factor in its effectiveness. Quick ‘off the shelf’ feedback like this can help form positive feed-back loops for students when teachers would otherwise not have the time to do so. (see: </a:t>
                      </a:r>
                      <a:r>
                        <a:rPr lang="en-GB" sz="1200" baseline="0" dirty="0">
                          <a:hlinkClick r:id="rId4"/>
                        </a:rPr>
                        <a:t>https://www.wired.com/2011/06/ff_feedbackloop/</a:t>
                      </a:r>
                      <a:r>
                        <a:rPr lang="en-GB" sz="1200" baseline="0" dirty="0"/>
                        <a:t>) </a:t>
                      </a:r>
                    </a:p>
                    <a:p>
                      <a:r>
                        <a:rPr lang="en-GB" sz="1200" baseline="0" dirty="0"/>
                        <a:t>To this end the ready made feedback slips are intended to form the basis of more detailed feedback – or to play an important if imperfect role in providing quick feedback. The speed </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441326"/>
                  </a:ext>
                </a:extLst>
              </a:tr>
              <a:tr h="121919">
                <a:tc>
                  <a:txBody>
                    <a:bodyPr/>
                    <a:lstStyle/>
                    <a:p>
                      <a:r>
                        <a:rPr lang="en-GB" sz="1200" dirty="0"/>
                        <a:t>Prioritisation and justification plenary.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Higher</a:t>
                      </a:r>
                      <a:r>
                        <a:rPr lang="en-GB" sz="1200" baseline="0" dirty="0"/>
                        <a:t> level thinking skills required as seen in Bloom’s Taxonomy.</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1365819"/>
                  </a:ext>
                </a:extLst>
              </a:tr>
              <a:tr h="1223768">
                <a:tc>
                  <a:txBody>
                    <a:bodyPr/>
                    <a:lstStyle/>
                    <a:p>
                      <a:r>
                        <a:rPr lang="en-GB" sz="1200" dirty="0"/>
                        <a:t>Introducing</a:t>
                      </a:r>
                      <a:r>
                        <a:rPr lang="en-GB" sz="1200" baseline="0" dirty="0"/>
                        <a:t> the 12 mark question in the first lesson or the SOW and revisiting it after a break of several lessons.</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A meta-analysis</a:t>
                      </a:r>
                      <a:r>
                        <a:rPr lang="en-GB" sz="1200" baseline="0" dirty="0"/>
                        <a:t> of studies on the impact of repeated practice has found that ‘</a:t>
                      </a:r>
                      <a:r>
                        <a:rPr lang="en-GB" sz="1200" b="0" i="0" kern="1200" dirty="0">
                          <a:solidFill>
                            <a:schemeClr val="lt1"/>
                          </a:solidFill>
                          <a:effectLst/>
                          <a:latin typeface="+mn-lt"/>
                          <a:ea typeface="+mn-ea"/>
                          <a:cs typeface="+mn-cs"/>
                        </a:rPr>
                        <a:t>individuals in spaced practice conditions performed significantly higher than those in massed practice conditions</a:t>
                      </a:r>
                      <a:r>
                        <a:rPr lang="en-GB" sz="1800" b="0" i="0" kern="1200" dirty="0">
                          <a:solidFill>
                            <a:schemeClr val="lt1"/>
                          </a:solidFill>
                          <a:effectLst/>
                          <a:latin typeface="+mn-lt"/>
                          <a:ea typeface="+mn-ea"/>
                          <a:cs typeface="+mn-cs"/>
                        </a:rPr>
                        <a:t>”. </a:t>
                      </a:r>
                      <a:r>
                        <a:rPr lang="en-GB" sz="1200" b="0" i="0" kern="1200" dirty="0">
                          <a:solidFill>
                            <a:schemeClr val="lt1"/>
                          </a:solidFill>
                          <a:effectLst/>
                          <a:latin typeface="+mn-lt"/>
                          <a:ea typeface="+mn-ea"/>
                          <a:cs typeface="+mn-cs"/>
                        </a:rPr>
                        <a:t>This is this</a:t>
                      </a:r>
                      <a:r>
                        <a:rPr lang="en-GB" sz="1200" b="0" i="0" kern="1200" baseline="0" dirty="0">
                          <a:solidFill>
                            <a:schemeClr val="lt1"/>
                          </a:solidFill>
                          <a:effectLst/>
                          <a:latin typeface="+mn-lt"/>
                          <a:ea typeface="+mn-ea"/>
                          <a:cs typeface="+mn-cs"/>
                        </a:rPr>
                        <a:t> SOW tries to equally space practice of the same style of exam questions.</a:t>
                      </a:r>
                      <a:r>
                        <a:rPr lang="en-GB" sz="1200" b="0" i="0" kern="1200" dirty="0">
                          <a:solidFill>
                            <a:schemeClr val="lt1"/>
                          </a:solidFill>
                          <a:effectLst/>
                          <a:latin typeface="+mn-lt"/>
                          <a:ea typeface="+mn-ea"/>
                          <a:cs typeface="+mn-cs"/>
                        </a:rPr>
                        <a:t> The study does however also indicate that the style of the practice makes a huge</a:t>
                      </a:r>
                      <a:r>
                        <a:rPr lang="en-GB" sz="1200" b="0" i="0" kern="1200" baseline="0" dirty="0">
                          <a:solidFill>
                            <a:schemeClr val="lt1"/>
                          </a:solidFill>
                          <a:effectLst/>
                          <a:latin typeface="+mn-lt"/>
                          <a:ea typeface="+mn-ea"/>
                          <a:cs typeface="+mn-cs"/>
                        </a:rPr>
                        <a:t> difference to the impact and that further research was probably required to make a conclusive judgement on how style and repetition of activity interacted.</a:t>
                      </a:r>
                    </a:p>
                    <a:p>
                      <a:r>
                        <a:rPr lang="en-GB" sz="1200" dirty="0">
                          <a:hlinkClick r:id="rId5"/>
                        </a:rPr>
                        <a:t>http://psycnet.apa.org/psycinfo/1999-01454-012</a:t>
                      </a:r>
                      <a:r>
                        <a:rPr lang="en-GB" sz="1200" dirty="0"/>
                        <a:t> Study by John Donovan and John </a:t>
                      </a:r>
                      <a:r>
                        <a:rPr lang="en-GB" sz="1200" dirty="0" err="1"/>
                        <a:t>Radosevich</a:t>
                      </a:r>
                      <a:r>
                        <a:rPr lang="en-GB" sz="12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4291327"/>
                  </a:ext>
                </a:extLst>
              </a:tr>
            </a:tbl>
          </a:graphicData>
        </a:graphic>
      </p:graphicFrame>
    </p:spTree>
    <p:extLst>
      <p:ext uri="{BB962C8B-B14F-4D97-AF65-F5344CB8AC3E}">
        <p14:creationId xmlns:p14="http://schemas.microsoft.com/office/powerpoint/2010/main" val="2174623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4814" y="243436"/>
            <a:ext cx="9144000" cy="627609"/>
          </a:xfrm>
        </p:spPr>
        <p:txBody>
          <a:bodyPr>
            <a:noAutofit/>
          </a:bodyPr>
          <a:lstStyle/>
          <a:p>
            <a:r>
              <a:rPr lang="en-GB" sz="4400" dirty="0"/>
              <a:t>Student Timeline for the SOW</a:t>
            </a:r>
          </a:p>
        </p:txBody>
      </p:sp>
      <p:graphicFrame>
        <p:nvGraphicFramePr>
          <p:cNvPr id="5" name="Table 4"/>
          <p:cNvGraphicFramePr>
            <a:graphicFrameLocks noGrp="1"/>
          </p:cNvGraphicFramePr>
          <p:nvPr>
            <p:extLst>
              <p:ext uri="{D42A27DB-BD31-4B8C-83A1-F6EECF244321}">
                <p14:modId xmlns:p14="http://schemas.microsoft.com/office/powerpoint/2010/main" val="1133044797"/>
              </p:ext>
            </p:extLst>
          </p:nvPr>
        </p:nvGraphicFramePr>
        <p:xfrm>
          <a:off x="545428" y="1026695"/>
          <a:ext cx="11261560" cy="4579093"/>
        </p:xfrm>
        <a:graphic>
          <a:graphicData uri="http://schemas.openxmlformats.org/drawingml/2006/table">
            <a:tbl>
              <a:tblPr firstRow="1" bandRow="1">
                <a:tableStyleId>{5C22544A-7EE6-4342-B048-85BDC9FD1C3A}</a:tableStyleId>
              </a:tblPr>
              <a:tblGrid>
                <a:gridCol w="1126156">
                  <a:extLst>
                    <a:ext uri="{9D8B030D-6E8A-4147-A177-3AD203B41FA5}">
                      <a16:colId xmlns:a16="http://schemas.microsoft.com/office/drawing/2014/main" val="1497966930"/>
                    </a:ext>
                  </a:extLst>
                </a:gridCol>
                <a:gridCol w="1126156">
                  <a:extLst>
                    <a:ext uri="{9D8B030D-6E8A-4147-A177-3AD203B41FA5}">
                      <a16:colId xmlns:a16="http://schemas.microsoft.com/office/drawing/2014/main" val="3476020912"/>
                    </a:ext>
                  </a:extLst>
                </a:gridCol>
                <a:gridCol w="1126156">
                  <a:extLst>
                    <a:ext uri="{9D8B030D-6E8A-4147-A177-3AD203B41FA5}">
                      <a16:colId xmlns:a16="http://schemas.microsoft.com/office/drawing/2014/main" val="4030794084"/>
                    </a:ext>
                  </a:extLst>
                </a:gridCol>
                <a:gridCol w="1126156">
                  <a:extLst>
                    <a:ext uri="{9D8B030D-6E8A-4147-A177-3AD203B41FA5}">
                      <a16:colId xmlns:a16="http://schemas.microsoft.com/office/drawing/2014/main" val="2478643967"/>
                    </a:ext>
                  </a:extLst>
                </a:gridCol>
                <a:gridCol w="1126156">
                  <a:extLst>
                    <a:ext uri="{9D8B030D-6E8A-4147-A177-3AD203B41FA5}">
                      <a16:colId xmlns:a16="http://schemas.microsoft.com/office/drawing/2014/main" val="921377047"/>
                    </a:ext>
                  </a:extLst>
                </a:gridCol>
                <a:gridCol w="1126156">
                  <a:extLst>
                    <a:ext uri="{9D8B030D-6E8A-4147-A177-3AD203B41FA5}">
                      <a16:colId xmlns:a16="http://schemas.microsoft.com/office/drawing/2014/main" val="4077438028"/>
                    </a:ext>
                  </a:extLst>
                </a:gridCol>
                <a:gridCol w="1126156">
                  <a:extLst>
                    <a:ext uri="{9D8B030D-6E8A-4147-A177-3AD203B41FA5}">
                      <a16:colId xmlns:a16="http://schemas.microsoft.com/office/drawing/2014/main" val="3592659076"/>
                    </a:ext>
                  </a:extLst>
                </a:gridCol>
                <a:gridCol w="1126156">
                  <a:extLst>
                    <a:ext uri="{9D8B030D-6E8A-4147-A177-3AD203B41FA5}">
                      <a16:colId xmlns:a16="http://schemas.microsoft.com/office/drawing/2014/main" val="1523397547"/>
                    </a:ext>
                  </a:extLst>
                </a:gridCol>
                <a:gridCol w="1257703">
                  <a:extLst>
                    <a:ext uri="{9D8B030D-6E8A-4147-A177-3AD203B41FA5}">
                      <a16:colId xmlns:a16="http://schemas.microsoft.com/office/drawing/2014/main" val="3716970534"/>
                    </a:ext>
                  </a:extLst>
                </a:gridCol>
                <a:gridCol w="994609">
                  <a:extLst>
                    <a:ext uri="{9D8B030D-6E8A-4147-A177-3AD203B41FA5}">
                      <a16:colId xmlns:a16="http://schemas.microsoft.com/office/drawing/2014/main" val="3710904682"/>
                    </a:ext>
                  </a:extLst>
                </a:gridCol>
              </a:tblGrid>
              <a:tr h="1025640">
                <a:tc>
                  <a:txBody>
                    <a:bodyPr/>
                    <a:lstStyle/>
                    <a:p>
                      <a:r>
                        <a:rPr lang="en-GB" dirty="0"/>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926639975"/>
                  </a:ext>
                </a:extLst>
              </a:tr>
              <a:tr h="1021205">
                <a:tc>
                  <a:txBody>
                    <a:bodyPr/>
                    <a:lstStyle/>
                    <a:p>
                      <a:r>
                        <a:rPr lang="en-GB" dirty="0"/>
                        <a:t>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dirty="0"/>
                        <a:t>Causes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Phoney War &amp; Norway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Battle of the</a:t>
                      </a:r>
                      <a:r>
                        <a:rPr lang="en-GB" baseline="0" dirty="0"/>
                        <a:t> Atlantic &amp; </a:t>
                      </a:r>
                      <a:r>
                        <a:rPr lang="en-GB" baseline="0" dirty="0" err="1"/>
                        <a:t>Engima</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err="1"/>
                        <a:t>Blitzkreig</a:t>
                      </a:r>
                      <a:r>
                        <a:rPr lang="en-GB" baseline="0" dirty="0"/>
                        <a:t> &amp; Maginot Line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Dunkirk, Vichy &amp; </a:t>
                      </a:r>
                      <a:r>
                        <a:rPr lang="en-GB" dirty="0" err="1"/>
                        <a:t>Mers</a:t>
                      </a:r>
                      <a:r>
                        <a:rPr lang="en-GB" dirty="0"/>
                        <a:t>-el-</a:t>
                      </a:r>
                      <a:r>
                        <a:rPr lang="en-GB" dirty="0" err="1"/>
                        <a:t>Kebir</a:t>
                      </a:r>
                      <a:r>
                        <a:rPr lang="en-GB"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Battle of Britain &amp; Radar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Africa &amp;</a:t>
                      </a:r>
                      <a:r>
                        <a:rPr lang="en-GB" baseline="0" dirty="0"/>
                        <a:t> SAS</a:t>
                      </a:r>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Barbarossa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Tehran</a:t>
                      </a:r>
                      <a:r>
                        <a:rPr lang="en-GB" baseline="0" dirty="0"/>
                        <a:t> Conference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234689496"/>
                  </a:ext>
                </a:extLst>
              </a:tr>
              <a:tr h="2364733">
                <a:tc>
                  <a:txBody>
                    <a:bodyPr/>
                    <a:lstStyle/>
                    <a:p>
                      <a:r>
                        <a:rPr lang="en-GB" dirty="0"/>
                        <a:t>Exam</a:t>
                      </a:r>
                      <a:r>
                        <a:rPr lang="en-GB" baseline="0" dirty="0"/>
                        <a:t> Q style or activity style.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dirty="0"/>
                        <a:t>12 mark essay Q (based on Edexcel)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12 mark essay Q (based on Edexcel)</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909831180"/>
                  </a:ext>
                </a:extLst>
              </a:tr>
            </a:tbl>
          </a:graphicData>
        </a:graphic>
      </p:graphicFrame>
      <p:sp>
        <p:nvSpPr>
          <p:cNvPr id="6" name="Title 1"/>
          <p:cNvSpPr txBox="1">
            <a:spLocks/>
          </p:cNvSpPr>
          <p:nvPr/>
        </p:nvSpPr>
        <p:spPr>
          <a:xfrm>
            <a:off x="1604208" y="6230391"/>
            <a:ext cx="9144000" cy="6276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All available at the Wolsey Academy</a:t>
            </a:r>
          </a:p>
          <a:p>
            <a:r>
              <a:rPr lang="en-GB" sz="4400" dirty="0"/>
              <a:t>TES Shop </a:t>
            </a:r>
          </a:p>
        </p:txBody>
      </p:sp>
    </p:spTree>
    <p:extLst>
      <p:ext uri="{BB962C8B-B14F-4D97-AF65-F5344CB8AC3E}">
        <p14:creationId xmlns:p14="http://schemas.microsoft.com/office/powerpoint/2010/main" val="2540559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4814" y="243436"/>
            <a:ext cx="9144000" cy="627609"/>
          </a:xfrm>
        </p:spPr>
        <p:txBody>
          <a:bodyPr>
            <a:noAutofit/>
          </a:bodyPr>
          <a:lstStyle/>
          <a:p>
            <a:r>
              <a:rPr lang="en-GB" sz="4400" dirty="0"/>
              <a:t>Student Timeline for the SOW</a:t>
            </a:r>
          </a:p>
        </p:txBody>
      </p:sp>
      <p:graphicFrame>
        <p:nvGraphicFramePr>
          <p:cNvPr id="5" name="Table 4"/>
          <p:cNvGraphicFramePr>
            <a:graphicFrameLocks noGrp="1"/>
          </p:cNvGraphicFramePr>
          <p:nvPr>
            <p:extLst>
              <p:ext uri="{D42A27DB-BD31-4B8C-83A1-F6EECF244321}">
                <p14:modId xmlns:p14="http://schemas.microsoft.com/office/powerpoint/2010/main" val="2839000343"/>
              </p:ext>
            </p:extLst>
          </p:nvPr>
        </p:nvGraphicFramePr>
        <p:xfrm>
          <a:off x="545428" y="1026695"/>
          <a:ext cx="10281370" cy="4411578"/>
        </p:xfrm>
        <a:graphic>
          <a:graphicData uri="http://schemas.openxmlformats.org/drawingml/2006/table">
            <a:tbl>
              <a:tblPr firstRow="1" bandRow="1">
                <a:tableStyleId>{5C22544A-7EE6-4342-B048-85BDC9FD1C3A}</a:tableStyleId>
              </a:tblPr>
              <a:tblGrid>
                <a:gridCol w="1013540">
                  <a:extLst>
                    <a:ext uri="{9D8B030D-6E8A-4147-A177-3AD203B41FA5}">
                      <a16:colId xmlns:a16="http://schemas.microsoft.com/office/drawing/2014/main" val="1497966930"/>
                    </a:ext>
                  </a:extLst>
                </a:gridCol>
                <a:gridCol w="1013540">
                  <a:extLst>
                    <a:ext uri="{9D8B030D-6E8A-4147-A177-3AD203B41FA5}">
                      <a16:colId xmlns:a16="http://schemas.microsoft.com/office/drawing/2014/main" val="3476020912"/>
                    </a:ext>
                  </a:extLst>
                </a:gridCol>
                <a:gridCol w="1013540">
                  <a:extLst>
                    <a:ext uri="{9D8B030D-6E8A-4147-A177-3AD203B41FA5}">
                      <a16:colId xmlns:a16="http://schemas.microsoft.com/office/drawing/2014/main" val="4030794084"/>
                    </a:ext>
                  </a:extLst>
                </a:gridCol>
                <a:gridCol w="1013540">
                  <a:extLst>
                    <a:ext uri="{9D8B030D-6E8A-4147-A177-3AD203B41FA5}">
                      <a16:colId xmlns:a16="http://schemas.microsoft.com/office/drawing/2014/main" val="2478643967"/>
                    </a:ext>
                  </a:extLst>
                </a:gridCol>
                <a:gridCol w="1013540">
                  <a:extLst>
                    <a:ext uri="{9D8B030D-6E8A-4147-A177-3AD203B41FA5}">
                      <a16:colId xmlns:a16="http://schemas.microsoft.com/office/drawing/2014/main" val="921377047"/>
                    </a:ext>
                  </a:extLst>
                </a:gridCol>
                <a:gridCol w="1013540">
                  <a:extLst>
                    <a:ext uri="{9D8B030D-6E8A-4147-A177-3AD203B41FA5}">
                      <a16:colId xmlns:a16="http://schemas.microsoft.com/office/drawing/2014/main" val="4077438028"/>
                    </a:ext>
                  </a:extLst>
                </a:gridCol>
                <a:gridCol w="1013540">
                  <a:extLst>
                    <a:ext uri="{9D8B030D-6E8A-4147-A177-3AD203B41FA5}">
                      <a16:colId xmlns:a16="http://schemas.microsoft.com/office/drawing/2014/main" val="3592659076"/>
                    </a:ext>
                  </a:extLst>
                </a:gridCol>
                <a:gridCol w="1013540">
                  <a:extLst>
                    <a:ext uri="{9D8B030D-6E8A-4147-A177-3AD203B41FA5}">
                      <a16:colId xmlns:a16="http://schemas.microsoft.com/office/drawing/2014/main" val="1523397547"/>
                    </a:ext>
                  </a:extLst>
                </a:gridCol>
                <a:gridCol w="1159510">
                  <a:extLst>
                    <a:ext uri="{9D8B030D-6E8A-4147-A177-3AD203B41FA5}">
                      <a16:colId xmlns:a16="http://schemas.microsoft.com/office/drawing/2014/main" val="3716970534"/>
                    </a:ext>
                  </a:extLst>
                </a:gridCol>
                <a:gridCol w="1013540">
                  <a:extLst>
                    <a:ext uri="{9D8B030D-6E8A-4147-A177-3AD203B41FA5}">
                      <a16:colId xmlns:a16="http://schemas.microsoft.com/office/drawing/2014/main" val="2274592855"/>
                    </a:ext>
                  </a:extLst>
                </a:gridCol>
              </a:tblGrid>
              <a:tr h="1025640">
                <a:tc>
                  <a:txBody>
                    <a:bodyPr/>
                    <a:lstStyle/>
                    <a:p>
                      <a:r>
                        <a:rPr lang="en-GB" dirty="0"/>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926639975"/>
                  </a:ext>
                </a:extLst>
              </a:tr>
              <a:tr h="1021205">
                <a:tc>
                  <a:txBody>
                    <a:bodyPr/>
                    <a:lstStyle/>
                    <a:p>
                      <a:r>
                        <a:rPr lang="en-GB" dirty="0"/>
                        <a:t>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dirty="0"/>
                        <a:t>Italy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D-Day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Berlin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China</a:t>
                      </a:r>
                      <a:r>
                        <a:rPr lang="en-GB" baseline="0" dirty="0"/>
                        <a:t> and Japan</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Pearl</a:t>
                      </a:r>
                      <a:r>
                        <a:rPr lang="en-GB" baseline="0" dirty="0"/>
                        <a:t> Harbour</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Battle of Midway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Atom Bombs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Holocaust</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Iron</a:t>
                      </a:r>
                      <a:r>
                        <a:rPr lang="en-GB" baseline="0" dirty="0"/>
                        <a:t> Curtain</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234689496"/>
                  </a:ext>
                </a:extLst>
              </a:tr>
              <a:tr h="2364733">
                <a:tc>
                  <a:txBody>
                    <a:bodyPr/>
                    <a:lstStyle/>
                    <a:p>
                      <a:r>
                        <a:rPr lang="en-GB" dirty="0"/>
                        <a:t>Exam</a:t>
                      </a:r>
                      <a:r>
                        <a:rPr lang="en-GB" baseline="0" dirty="0"/>
                        <a:t> Q style or activity style.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12 mark essay Q (based on Edexcel)</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909831180"/>
                  </a:ext>
                </a:extLst>
              </a:tr>
            </a:tbl>
          </a:graphicData>
        </a:graphic>
      </p:graphicFrame>
      <p:sp>
        <p:nvSpPr>
          <p:cNvPr id="6" name="Title 1"/>
          <p:cNvSpPr txBox="1">
            <a:spLocks/>
          </p:cNvSpPr>
          <p:nvPr/>
        </p:nvSpPr>
        <p:spPr>
          <a:xfrm>
            <a:off x="1604208" y="6230391"/>
            <a:ext cx="9144000" cy="6276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All available at the Wolsey Academy</a:t>
            </a:r>
          </a:p>
          <a:p>
            <a:r>
              <a:rPr lang="en-GB" sz="4400" dirty="0"/>
              <a:t>TES Shop </a:t>
            </a:r>
          </a:p>
        </p:txBody>
      </p:sp>
    </p:spTree>
    <p:extLst>
      <p:ext uri="{BB962C8B-B14F-4D97-AF65-F5344CB8AC3E}">
        <p14:creationId xmlns:p14="http://schemas.microsoft.com/office/powerpoint/2010/main" val="2930543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2" name="Title 1"/>
          <p:cNvSpPr>
            <a:spLocks noGrp="1"/>
          </p:cNvSpPr>
          <p:nvPr>
            <p:ph type="ctrTitle"/>
          </p:nvPr>
        </p:nvSpPr>
        <p:spPr>
          <a:xfrm>
            <a:off x="1750436" y="239452"/>
            <a:ext cx="9144000" cy="627609"/>
          </a:xfrm>
        </p:spPr>
        <p:txBody>
          <a:bodyPr>
            <a:normAutofit fontScale="90000"/>
          </a:bodyPr>
          <a:lstStyle/>
          <a:p>
            <a:r>
              <a:rPr lang="en-GB" dirty="0"/>
              <a:t>Become the expert!</a:t>
            </a:r>
          </a:p>
        </p:txBody>
      </p:sp>
      <p:sp>
        <p:nvSpPr>
          <p:cNvPr id="3" name="Subtitle 2"/>
          <p:cNvSpPr>
            <a:spLocks noGrp="1"/>
          </p:cNvSpPr>
          <p:nvPr>
            <p:ph type="subTitle" idx="1"/>
          </p:nvPr>
        </p:nvSpPr>
        <p:spPr>
          <a:xfrm>
            <a:off x="1524000" y="5565228"/>
            <a:ext cx="9144000" cy="1072438"/>
          </a:xfrm>
          <a:solidFill>
            <a:srgbClr val="00B050"/>
          </a:solidFill>
          <a:ln w="38100">
            <a:solidFill>
              <a:schemeClr val="tx1"/>
            </a:solidFill>
          </a:ln>
        </p:spPr>
        <p:txBody>
          <a:bodyPr>
            <a:normAutofit fontScale="92500" lnSpcReduction="10000"/>
          </a:bodyPr>
          <a:lstStyle/>
          <a:p>
            <a:r>
              <a:rPr lang="en-GB" dirty="0">
                <a:solidFill>
                  <a:schemeClr val="bg1"/>
                </a:solidFill>
              </a:rPr>
              <a:t>Finished? – Try this…</a:t>
            </a:r>
          </a:p>
          <a:p>
            <a:r>
              <a:rPr lang="en-GB" dirty="0">
                <a:solidFill>
                  <a:schemeClr val="bg1"/>
                </a:solidFill>
              </a:rPr>
              <a:t>Think back to previous lessons - How do you think the Treaty of Versailles contributed to the onset of the Second World War?</a:t>
            </a:r>
          </a:p>
        </p:txBody>
      </p:sp>
      <p:sp>
        <p:nvSpPr>
          <p:cNvPr id="28" name="Rectangle 27"/>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29" name="Rectangle 28"/>
          <p:cNvSpPr/>
          <p:nvPr/>
        </p:nvSpPr>
        <p:spPr>
          <a:xfrm>
            <a:off x="264696" y="1275348"/>
            <a:ext cx="794084" cy="862801"/>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30" name="Rectangle 29"/>
          <p:cNvSpPr/>
          <p:nvPr/>
        </p:nvSpPr>
        <p:spPr>
          <a:xfrm>
            <a:off x="264696" y="2148049"/>
            <a:ext cx="794084" cy="8749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31" name="Rectangle 30"/>
          <p:cNvSpPr/>
          <p:nvPr/>
        </p:nvSpPr>
        <p:spPr>
          <a:xfrm>
            <a:off x="264696" y="3032888"/>
            <a:ext cx="794084" cy="8749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32" name="Rectangle 31"/>
          <p:cNvSpPr/>
          <p:nvPr/>
        </p:nvSpPr>
        <p:spPr>
          <a:xfrm>
            <a:off x="264696" y="3907827"/>
            <a:ext cx="794084" cy="8848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33" name="Rectangle 32"/>
          <p:cNvSpPr/>
          <p:nvPr/>
        </p:nvSpPr>
        <p:spPr>
          <a:xfrm>
            <a:off x="264696" y="4773686"/>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34" name="Rectangle 33"/>
          <p:cNvSpPr/>
          <p:nvPr/>
        </p:nvSpPr>
        <p:spPr>
          <a:xfrm>
            <a:off x="264696" y="5635069"/>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graphicFrame>
        <p:nvGraphicFramePr>
          <p:cNvPr id="4" name="Table 3"/>
          <p:cNvGraphicFramePr>
            <a:graphicFrameLocks noGrp="1"/>
          </p:cNvGraphicFramePr>
          <p:nvPr>
            <p:extLst>
              <p:ext uri="{D42A27DB-BD31-4B8C-83A1-F6EECF244321}">
                <p14:modId xmlns:p14="http://schemas.microsoft.com/office/powerpoint/2010/main" val="336880121"/>
              </p:ext>
            </p:extLst>
          </p:nvPr>
        </p:nvGraphicFramePr>
        <p:xfrm>
          <a:off x="3737810" y="1090509"/>
          <a:ext cx="8101263" cy="1584181"/>
        </p:xfrm>
        <a:graphic>
          <a:graphicData uri="http://schemas.openxmlformats.org/drawingml/2006/table">
            <a:tbl>
              <a:tblPr firstRow="1" bandRow="1">
                <a:tableStyleId>{5C22544A-7EE6-4342-B048-85BDC9FD1C3A}</a:tableStyleId>
              </a:tblPr>
              <a:tblGrid>
                <a:gridCol w="2700421">
                  <a:extLst>
                    <a:ext uri="{9D8B030D-6E8A-4147-A177-3AD203B41FA5}">
                      <a16:colId xmlns:a16="http://schemas.microsoft.com/office/drawing/2014/main" val="3234844652"/>
                    </a:ext>
                  </a:extLst>
                </a:gridCol>
                <a:gridCol w="2700421">
                  <a:extLst>
                    <a:ext uri="{9D8B030D-6E8A-4147-A177-3AD203B41FA5}">
                      <a16:colId xmlns:a16="http://schemas.microsoft.com/office/drawing/2014/main" val="1479533236"/>
                    </a:ext>
                  </a:extLst>
                </a:gridCol>
                <a:gridCol w="2700421">
                  <a:extLst>
                    <a:ext uri="{9D8B030D-6E8A-4147-A177-3AD203B41FA5}">
                      <a16:colId xmlns:a16="http://schemas.microsoft.com/office/drawing/2014/main" val="591220570"/>
                    </a:ext>
                  </a:extLst>
                </a:gridCol>
              </a:tblGrid>
              <a:tr h="516085">
                <a:tc>
                  <a:txBody>
                    <a:bodyPr/>
                    <a:lstStyle/>
                    <a:p>
                      <a:pPr algn="ctr"/>
                      <a:r>
                        <a:rPr lang="en-GB" dirty="0"/>
                        <a:t>The Soviet Union and Communism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Hitler and </a:t>
                      </a:r>
                      <a:r>
                        <a:rPr lang="en-GB" i="1" dirty="0"/>
                        <a:t>Lebensraum</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Appeasement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1344236"/>
                  </a:ext>
                </a:extLst>
              </a:tr>
              <a:tr h="944101">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6762553"/>
                  </a:ext>
                </a:extLst>
              </a:tr>
            </a:tbl>
          </a:graphicData>
        </a:graphic>
      </p:graphicFrame>
      <p:sp>
        <p:nvSpPr>
          <p:cNvPr id="5" name="Right Arrow Callout 4"/>
          <p:cNvSpPr/>
          <p:nvPr/>
        </p:nvSpPr>
        <p:spPr>
          <a:xfrm>
            <a:off x="1327484" y="1167004"/>
            <a:ext cx="2249904" cy="1243263"/>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Step 1: Draw or stick the table in your books.</a:t>
            </a:r>
          </a:p>
        </p:txBody>
      </p:sp>
      <p:sp>
        <p:nvSpPr>
          <p:cNvPr id="16" name="Right Arrow Callout 15"/>
          <p:cNvSpPr/>
          <p:nvPr/>
        </p:nvSpPr>
        <p:spPr>
          <a:xfrm>
            <a:off x="1327484" y="2817037"/>
            <a:ext cx="2249904" cy="1243263"/>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Step 2: You will be split into three groups.</a:t>
            </a:r>
          </a:p>
        </p:txBody>
      </p:sp>
      <p:sp>
        <p:nvSpPr>
          <p:cNvPr id="17" name="Right Arrow Callout 16"/>
          <p:cNvSpPr/>
          <p:nvPr/>
        </p:nvSpPr>
        <p:spPr>
          <a:xfrm>
            <a:off x="5696573" y="2822230"/>
            <a:ext cx="3559721" cy="1243263"/>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Step 3: Each group will receive one of the three information sheets.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9832" y="2755069"/>
            <a:ext cx="1494298" cy="1377586"/>
          </a:xfrm>
          <a:prstGeom prst="rect">
            <a:avLst/>
          </a:prstGeom>
        </p:spPr>
      </p:pic>
      <p:pic>
        <p:nvPicPr>
          <p:cNvPr id="9" name="Picture 8"/>
          <p:cNvPicPr>
            <a:picLocks noChangeAspect="1"/>
          </p:cNvPicPr>
          <p:nvPr/>
        </p:nvPicPr>
        <p:blipFill rotWithShape="1">
          <a:blip r:embed="rId3"/>
          <a:srcRect l="27795" t="30098" r="7566" b="18366"/>
          <a:stretch/>
        </p:blipFill>
        <p:spPr>
          <a:xfrm rot="718293">
            <a:off x="10079632" y="2969908"/>
            <a:ext cx="1673838" cy="1000896"/>
          </a:xfrm>
          <a:prstGeom prst="rect">
            <a:avLst/>
          </a:prstGeom>
          <a:ln w="3175">
            <a:solidFill>
              <a:schemeClr val="tx1"/>
            </a:solidFill>
          </a:ln>
        </p:spPr>
      </p:pic>
      <p:pic>
        <p:nvPicPr>
          <p:cNvPr id="10" name="Picture 9"/>
          <p:cNvPicPr>
            <a:picLocks noChangeAspect="1"/>
          </p:cNvPicPr>
          <p:nvPr/>
        </p:nvPicPr>
        <p:blipFill rotWithShape="1">
          <a:blip r:embed="rId4"/>
          <a:srcRect l="27631" t="30318" r="7566" b="18366"/>
          <a:stretch/>
        </p:blipFill>
        <p:spPr>
          <a:xfrm rot="20700860">
            <a:off x="9362841" y="3034661"/>
            <a:ext cx="1782299" cy="1058523"/>
          </a:xfrm>
          <a:prstGeom prst="rect">
            <a:avLst/>
          </a:prstGeom>
          <a:ln w="3175">
            <a:solidFill>
              <a:schemeClr val="tx1"/>
            </a:solidFill>
          </a:ln>
        </p:spPr>
      </p:pic>
      <p:pic>
        <p:nvPicPr>
          <p:cNvPr id="12" name="Picture 11"/>
          <p:cNvPicPr>
            <a:picLocks noChangeAspect="1"/>
          </p:cNvPicPr>
          <p:nvPr/>
        </p:nvPicPr>
        <p:blipFill rotWithShape="1">
          <a:blip r:embed="rId5"/>
          <a:srcRect l="27632" t="30537" r="8060" b="17928"/>
          <a:stretch/>
        </p:blipFill>
        <p:spPr>
          <a:xfrm>
            <a:off x="9834860" y="3606164"/>
            <a:ext cx="1666280" cy="1001473"/>
          </a:xfrm>
          <a:prstGeom prst="rect">
            <a:avLst/>
          </a:prstGeom>
          <a:ln w="3175">
            <a:solidFill>
              <a:schemeClr val="tx1"/>
            </a:solidFill>
          </a:ln>
        </p:spPr>
      </p:pic>
      <p:sp>
        <p:nvSpPr>
          <p:cNvPr id="23" name="Right Arrow Callout 22"/>
          <p:cNvSpPr/>
          <p:nvPr/>
        </p:nvSpPr>
        <p:spPr>
          <a:xfrm>
            <a:off x="1362673" y="4305616"/>
            <a:ext cx="3568270" cy="1136763"/>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Step 4: Read the sheet and write down the 5Ws in the relevant part of the table.</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6553" y="4365435"/>
            <a:ext cx="896101" cy="899850"/>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18264" y="4111067"/>
            <a:ext cx="1773777" cy="1331312"/>
          </a:xfrm>
          <a:prstGeom prst="rect">
            <a:avLst/>
          </a:prstGeom>
        </p:spPr>
      </p:pic>
    </p:spTree>
    <p:extLst>
      <p:ext uri="{BB962C8B-B14F-4D97-AF65-F5344CB8AC3E}">
        <p14:creationId xmlns:p14="http://schemas.microsoft.com/office/powerpoint/2010/main" val="2902849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www.wolseyacademy.co.uk</a:t>
            </a:r>
          </a:p>
        </p:txBody>
      </p:sp>
      <p:pic>
        <p:nvPicPr>
          <p:cNvPr id="4" name="Picture 3">
            <a:extLst>
              <a:ext uri="{FF2B5EF4-FFF2-40B4-BE49-F238E27FC236}">
                <a16:creationId xmlns:a16="http://schemas.microsoft.com/office/drawing/2014/main" id="{F5BD9B66-1251-40C6-A44E-D92F3E315D37}"/>
              </a:ext>
            </a:extLst>
          </p:cNvPr>
          <p:cNvPicPr>
            <a:picLocks noChangeAspect="1"/>
          </p:cNvPicPr>
          <p:nvPr/>
        </p:nvPicPr>
        <p:blipFill rotWithShape="1">
          <a:blip r:embed="rId2"/>
          <a:srcRect l="3000" t="20889" r="5250" b="15704"/>
          <a:stretch/>
        </p:blipFill>
        <p:spPr>
          <a:xfrm>
            <a:off x="2880171" y="2283744"/>
            <a:ext cx="6726708" cy="2614924"/>
          </a:xfrm>
          <a:prstGeom prst="rect">
            <a:avLst/>
          </a:prstGeom>
        </p:spPr>
      </p:pic>
    </p:spTree>
    <p:extLst>
      <p:ext uri="{BB962C8B-B14F-4D97-AF65-F5344CB8AC3E}">
        <p14:creationId xmlns:p14="http://schemas.microsoft.com/office/powerpoint/2010/main" val="1869304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2" name="Title 1"/>
          <p:cNvSpPr>
            <a:spLocks noGrp="1"/>
          </p:cNvSpPr>
          <p:nvPr>
            <p:ph type="ctrTitle"/>
          </p:nvPr>
        </p:nvSpPr>
        <p:spPr>
          <a:xfrm>
            <a:off x="1750436" y="239452"/>
            <a:ext cx="9144000" cy="627609"/>
          </a:xfrm>
        </p:spPr>
        <p:txBody>
          <a:bodyPr>
            <a:normAutofit fontScale="90000"/>
          </a:bodyPr>
          <a:lstStyle/>
          <a:p>
            <a:r>
              <a:rPr lang="en-GB" dirty="0"/>
              <a:t>Teach the group!</a:t>
            </a:r>
          </a:p>
        </p:txBody>
      </p:sp>
      <p:sp>
        <p:nvSpPr>
          <p:cNvPr id="3" name="Subtitle 2"/>
          <p:cNvSpPr>
            <a:spLocks noGrp="1"/>
          </p:cNvSpPr>
          <p:nvPr>
            <p:ph type="subTitle" idx="1"/>
          </p:nvPr>
        </p:nvSpPr>
        <p:spPr>
          <a:xfrm>
            <a:off x="1524000" y="5565228"/>
            <a:ext cx="9144000" cy="1072438"/>
          </a:xfrm>
          <a:solidFill>
            <a:srgbClr val="00B050"/>
          </a:solidFill>
          <a:ln w="38100">
            <a:solidFill>
              <a:schemeClr val="tx1"/>
            </a:solidFill>
          </a:ln>
        </p:spPr>
        <p:txBody>
          <a:bodyPr>
            <a:normAutofit fontScale="92500" lnSpcReduction="10000"/>
          </a:bodyPr>
          <a:lstStyle/>
          <a:p>
            <a:r>
              <a:rPr lang="en-GB" dirty="0">
                <a:solidFill>
                  <a:schemeClr val="bg1"/>
                </a:solidFill>
              </a:rPr>
              <a:t>Finished? – Try this…</a:t>
            </a:r>
          </a:p>
          <a:p>
            <a:r>
              <a:rPr lang="en-GB" dirty="0">
                <a:solidFill>
                  <a:schemeClr val="bg1"/>
                </a:solidFill>
              </a:rPr>
              <a:t>Think back to previous lessons - How do you think the Treaty of Versailles contributed to the onset of the Second World War?</a:t>
            </a:r>
          </a:p>
        </p:txBody>
      </p:sp>
      <p:sp>
        <p:nvSpPr>
          <p:cNvPr id="28" name="Rectangle 27"/>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29" name="Rectangle 28"/>
          <p:cNvSpPr/>
          <p:nvPr/>
        </p:nvSpPr>
        <p:spPr>
          <a:xfrm>
            <a:off x="264696" y="1275348"/>
            <a:ext cx="794084" cy="862801"/>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30" name="Rectangle 29"/>
          <p:cNvSpPr/>
          <p:nvPr/>
        </p:nvSpPr>
        <p:spPr>
          <a:xfrm>
            <a:off x="264696" y="2148049"/>
            <a:ext cx="794084" cy="8749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31" name="Rectangle 30"/>
          <p:cNvSpPr/>
          <p:nvPr/>
        </p:nvSpPr>
        <p:spPr>
          <a:xfrm>
            <a:off x="264696" y="3032888"/>
            <a:ext cx="794084" cy="8749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32" name="Rectangle 31"/>
          <p:cNvSpPr/>
          <p:nvPr/>
        </p:nvSpPr>
        <p:spPr>
          <a:xfrm>
            <a:off x="264696" y="3907827"/>
            <a:ext cx="794084" cy="8848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33" name="Rectangle 32"/>
          <p:cNvSpPr/>
          <p:nvPr/>
        </p:nvSpPr>
        <p:spPr>
          <a:xfrm>
            <a:off x="264696" y="4773686"/>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34" name="Rectangle 33"/>
          <p:cNvSpPr/>
          <p:nvPr/>
        </p:nvSpPr>
        <p:spPr>
          <a:xfrm>
            <a:off x="264696" y="5635069"/>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sp>
        <p:nvSpPr>
          <p:cNvPr id="5" name="Right Arrow Callout 4"/>
          <p:cNvSpPr/>
          <p:nvPr/>
        </p:nvSpPr>
        <p:spPr>
          <a:xfrm>
            <a:off x="1363362" y="867061"/>
            <a:ext cx="3164305" cy="2127883"/>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Step 5: Get into groups of three. With one ‘expert’ in each area in the group.</a:t>
            </a:r>
          </a:p>
        </p:txBody>
      </p:sp>
      <p:sp>
        <p:nvSpPr>
          <p:cNvPr id="16" name="Right Arrow Callout 15"/>
          <p:cNvSpPr/>
          <p:nvPr/>
        </p:nvSpPr>
        <p:spPr>
          <a:xfrm>
            <a:off x="6550792" y="973936"/>
            <a:ext cx="2405248" cy="2348225"/>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Step 6: Take it in turns to explain to the group the key points about your area of expertise.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3966" y="924825"/>
            <a:ext cx="1494298" cy="1377586"/>
          </a:xfrm>
          <a:prstGeom prst="rect">
            <a:avLst/>
          </a:prstGeom>
        </p:spPr>
      </p:pic>
      <p:sp>
        <p:nvSpPr>
          <p:cNvPr id="23" name="Right Arrow Callout 22"/>
          <p:cNvSpPr/>
          <p:nvPr/>
        </p:nvSpPr>
        <p:spPr>
          <a:xfrm>
            <a:off x="3238929" y="3711704"/>
            <a:ext cx="3568270" cy="1136763"/>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Step 7: Everyone to complete the table.</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2075" y="3658277"/>
            <a:ext cx="1185231" cy="119019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1705" y="1034226"/>
            <a:ext cx="3034565" cy="2277599"/>
          </a:xfrm>
          <a:prstGeom prst="rect">
            <a:avLst/>
          </a:prstGeom>
          <a:ln w="6350">
            <a:solidFill>
              <a:schemeClr val="tx1"/>
            </a:solidFill>
          </a:ln>
        </p:spPr>
      </p:pic>
    </p:spTree>
    <p:extLst>
      <p:ext uri="{BB962C8B-B14F-4D97-AF65-F5344CB8AC3E}">
        <p14:creationId xmlns:p14="http://schemas.microsoft.com/office/powerpoint/2010/main" val="3679280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2" name="Title 1"/>
          <p:cNvSpPr>
            <a:spLocks noGrp="1"/>
          </p:cNvSpPr>
          <p:nvPr>
            <p:ph type="ctrTitle"/>
          </p:nvPr>
        </p:nvSpPr>
        <p:spPr>
          <a:xfrm>
            <a:off x="3160294" y="112295"/>
            <a:ext cx="5470359" cy="991291"/>
          </a:xfrm>
        </p:spPr>
        <p:txBody>
          <a:bodyPr>
            <a:noAutofit/>
          </a:bodyPr>
          <a:lstStyle/>
          <a:p>
            <a:r>
              <a:rPr lang="en-GB" sz="1600" b="1" u="sng" dirty="0"/>
              <a:t>Mini Plenary:</a:t>
            </a:r>
            <a:br>
              <a:rPr lang="en-GB" sz="1600" dirty="0"/>
            </a:br>
            <a:r>
              <a:rPr lang="en-GB" sz="1600" dirty="0"/>
              <a:t>Does everyone in your group know the answers to these questions?</a:t>
            </a:r>
            <a:br>
              <a:rPr lang="en-GB" sz="1600" dirty="0"/>
            </a:br>
            <a:r>
              <a:rPr lang="en-GB" sz="1600" dirty="0"/>
              <a:t>Let’s find out…</a:t>
            </a:r>
          </a:p>
        </p:txBody>
      </p:sp>
      <p:sp>
        <p:nvSpPr>
          <p:cNvPr id="3" name="Subtitle 2"/>
          <p:cNvSpPr>
            <a:spLocks noGrp="1"/>
          </p:cNvSpPr>
          <p:nvPr>
            <p:ph type="subTitle" idx="1"/>
          </p:nvPr>
        </p:nvSpPr>
        <p:spPr>
          <a:xfrm>
            <a:off x="1414049" y="5220645"/>
            <a:ext cx="8901025" cy="1072438"/>
          </a:xfrm>
          <a:solidFill>
            <a:srgbClr val="00B050"/>
          </a:solidFill>
          <a:ln w="38100">
            <a:solidFill>
              <a:schemeClr val="tx1"/>
            </a:solidFill>
          </a:ln>
        </p:spPr>
        <p:txBody>
          <a:bodyPr>
            <a:normAutofit fontScale="92500" lnSpcReduction="10000"/>
          </a:bodyPr>
          <a:lstStyle/>
          <a:p>
            <a:r>
              <a:rPr lang="en-GB" dirty="0">
                <a:solidFill>
                  <a:schemeClr val="bg1"/>
                </a:solidFill>
              </a:rPr>
              <a:t>Finished? – Try this…  </a:t>
            </a:r>
          </a:p>
          <a:p>
            <a:r>
              <a:rPr lang="en-GB" dirty="0">
                <a:solidFill>
                  <a:schemeClr val="bg1"/>
                </a:solidFill>
              </a:rPr>
              <a:t>Select one ‘factor’ as being the most responsible for starting the Second World War and explain why.</a:t>
            </a:r>
          </a:p>
        </p:txBody>
      </p:sp>
      <p:sp>
        <p:nvSpPr>
          <p:cNvPr id="11" name="Rectangle 10"/>
          <p:cNvSpPr/>
          <p:nvPr/>
        </p:nvSpPr>
        <p:spPr>
          <a:xfrm>
            <a:off x="1414049" y="1275348"/>
            <a:ext cx="8901025" cy="3720662"/>
          </a:xfrm>
          <a:prstGeom prst="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a:p>
            <a:pPr marL="342900" indent="-342900" algn="ctr">
              <a:buFont typeface="+mj-lt"/>
              <a:buAutoNum type="arabicPeriod"/>
            </a:pPr>
            <a:r>
              <a:rPr lang="en-GB" sz="3600" dirty="0">
                <a:solidFill>
                  <a:schemeClr val="tx1"/>
                </a:solidFill>
              </a:rPr>
              <a:t>Describe what the word </a:t>
            </a:r>
            <a:r>
              <a:rPr lang="en-GB" sz="3600" i="1" dirty="0">
                <a:solidFill>
                  <a:schemeClr val="tx1"/>
                </a:solidFill>
              </a:rPr>
              <a:t>Lebensraum</a:t>
            </a:r>
            <a:r>
              <a:rPr lang="en-GB" sz="3600" dirty="0">
                <a:solidFill>
                  <a:schemeClr val="tx1"/>
                </a:solidFill>
              </a:rPr>
              <a:t> means.</a:t>
            </a:r>
          </a:p>
          <a:p>
            <a:pPr marL="342900" indent="-342900" algn="ctr">
              <a:buFont typeface="+mj-lt"/>
              <a:buAutoNum type="arabicPeriod"/>
            </a:pPr>
            <a:r>
              <a:rPr lang="en-GB" sz="3600" dirty="0">
                <a:solidFill>
                  <a:schemeClr val="tx1"/>
                </a:solidFill>
              </a:rPr>
              <a:t>Explain why other countries were afraid of the Soviet Union.</a:t>
            </a:r>
          </a:p>
          <a:p>
            <a:pPr marL="342900" indent="-342900" algn="ctr">
              <a:buFont typeface="+mj-lt"/>
              <a:buAutoNum type="arabicPeriod"/>
            </a:pPr>
            <a:r>
              <a:rPr lang="en-GB" sz="3600" dirty="0">
                <a:solidFill>
                  <a:schemeClr val="tx1"/>
                </a:solidFill>
              </a:rPr>
              <a:t> Explain why appeasement may have made war more likely. </a:t>
            </a:r>
          </a:p>
        </p:txBody>
      </p:sp>
      <p:sp>
        <p:nvSpPr>
          <p:cNvPr id="22" name="Rectangle 21"/>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23" name="Rectangle 22"/>
          <p:cNvSpPr/>
          <p:nvPr/>
        </p:nvSpPr>
        <p:spPr>
          <a:xfrm>
            <a:off x="264696" y="1275348"/>
            <a:ext cx="794084" cy="862801"/>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24" name="Rectangle 23"/>
          <p:cNvSpPr/>
          <p:nvPr/>
        </p:nvSpPr>
        <p:spPr>
          <a:xfrm>
            <a:off x="264696" y="2148049"/>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25" name="Rectangle 24"/>
          <p:cNvSpPr/>
          <p:nvPr/>
        </p:nvSpPr>
        <p:spPr>
          <a:xfrm>
            <a:off x="264696" y="3032888"/>
            <a:ext cx="794084" cy="8749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26" name="Rectangle 25"/>
          <p:cNvSpPr/>
          <p:nvPr/>
        </p:nvSpPr>
        <p:spPr>
          <a:xfrm>
            <a:off x="264696" y="3907827"/>
            <a:ext cx="794084" cy="8848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27" name="Rectangle 26"/>
          <p:cNvSpPr/>
          <p:nvPr/>
        </p:nvSpPr>
        <p:spPr>
          <a:xfrm>
            <a:off x="264696" y="4773686"/>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28" name="Rectangle 27"/>
          <p:cNvSpPr/>
          <p:nvPr/>
        </p:nvSpPr>
        <p:spPr>
          <a:xfrm>
            <a:off x="264696" y="5635069"/>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8978" y="246724"/>
            <a:ext cx="1509022" cy="865206"/>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6052" y="238380"/>
            <a:ext cx="1509022" cy="865206"/>
          </a:xfrm>
          <a:prstGeom prst="rect">
            <a:avLst/>
          </a:prstGeom>
        </p:spPr>
      </p:pic>
      <p:sp>
        <p:nvSpPr>
          <p:cNvPr id="5" name="TextBox 4"/>
          <p:cNvSpPr txBox="1"/>
          <p:nvPr/>
        </p:nvSpPr>
        <p:spPr>
          <a:xfrm>
            <a:off x="10428947" y="1275348"/>
            <a:ext cx="1524000" cy="3693319"/>
          </a:xfrm>
          <a:prstGeom prst="rect">
            <a:avLst/>
          </a:prstGeom>
          <a:solidFill>
            <a:srgbClr val="00B050"/>
          </a:solidFill>
          <a:ln w="9525">
            <a:solidFill>
              <a:schemeClr val="tx1"/>
            </a:solidFill>
          </a:ln>
        </p:spPr>
        <p:txBody>
          <a:bodyPr wrap="square" rtlCol="0">
            <a:spAutoFit/>
          </a:bodyPr>
          <a:lstStyle/>
          <a:p>
            <a:r>
              <a:rPr lang="en-GB" u="sng" dirty="0">
                <a:solidFill>
                  <a:schemeClr val="bg1"/>
                </a:solidFill>
              </a:rPr>
              <a:t>Don’t forget the Lesson Objective!</a:t>
            </a:r>
          </a:p>
          <a:p>
            <a:endParaRPr lang="en-GB" dirty="0">
              <a:solidFill>
                <a:schemeClr val="bg1"/>
              </a:solidFill>
            </a:endParaRPr>
          </a:p>
          <a:p>
            <a:r>
              <a:rPr lang="en-GB" dirty="0">
                <a:solidFill>
                  <a:schemeClr val="bg1"/>
                </a:solidFill>
              </a:rPr>
              <a:t>We want to be able to explain the relative important of the factors that led to war in Europe!  </a:t>
            </a:r>
          </a:p>
        </p:txBody>
      </p:sp>
      <p:sp>
        <p:nvSpPr>
          <p:cNvPr id="7" name="Down Arrow 6"/>
          <p:cNvSpPr/>
          <p:nvPr/>
        </p:nvSpPr>
        <p:spPr>
          <a:xfrm rot="3405267">
            <a:off x="10491701" y="5037903"/>
            <a:ext cx="776246" cy="1130492"/>
          </a:xfrm>
          <a:prstGeom prst="downArrow">
            <a:avLst/>
          </a:prstGeom>
          <a:solidFill>
            <a:srgbClr val="FFFF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9299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25" name="Rectangle 24"/>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26" name="Rectangle 25"/>
          <p:cNvSpPr/>
          <p:nvPr/>
        </p:nvSpPr>
        <p:spPr>
          <a:xfrm>
            <a:off x="264696" y="1275348"/>
            <a:ext cx="794084" cy="862801"/>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27" name="Rectangle 26"/>
          <p:cNvSpPr/>
          <p:nvPr/>
        </p:nvSpPr>
        <p:spPr>
          <a:xfrm>
            <a:off x="264696" y="2148049"/>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28" name="Rectangle 27"/>
          <p:cNvSpPr/>
          <p:nvPr/>
        </p:nvSpPr>
        <p:spPr>
          <a:xfrm>
            <a:off x="264696" y="3032888"/>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29" name="Rectangle 28"/>
          <p:cNvSpPr/>
          <p:nvPr/>
        </p:nvSpPr>
        <p:spPr>
          <a:xfrm>
            <a:off x="264696" y="3907827"/>
            <a:ext cx="794084" cy="8848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30" name="Rectangle 29"/>
          <p:cNvSpPr/>
          <p:nvPr/>
        </p:nvSpPr>
        <p:spPr>
          <a:xfrm>
            <a:off x="264696" y="4773686"/>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31" name="Rectangle 30"/>
          <p:cNvSpPr/>
          <p:nvPr/>
        </p:nvSpPr>
        <p:spPr>
          <a:xfrm>
            <a:off x="264696" y="5635069"/>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sp>
        <p:nvSpPr>
          <p:cNvPr id="5" name="TextBox 4"/>
          <p:cNvSpPr txBox="1"/>
          <p:nvPr/>
        </p:nvSpPr>
        <p:spPr>
          <a:xfrm>
            <a:off x="1401680" y="30973"/>
            <a:ext cx="10459453" cy="2554545"/>
          </a:xfrm>
          <a:prstGeom prst="rect">
            <a:avLst/>
          </a:prstGeom>
          <a:noFill/>
        </p:spPr>
        <p:txBody>
          <a:bodyPr wrap="square" rtlCol="0">
            <a:spAutoFit/>
          </a:bodyPr>
          <a:lstStyle/>
          <a:p>
            <a:r>
              <a:rPr lang="en-GB" sz="3200" dirty="0"/>
              <a:t>Explain why a world war became likely in the 1930s.</a:t>
            </a:r>
          </a:p>
          <a:p>
            <a:r>
              <a:rPr lang="en-GB" sz="3200" dirty="0"/>
              <a:t> (12 marks)</a:t>
            </a:r>
            <a:br>
              <a:rPr lang="en-GB" sz="3200" dirty="0"/>
            </a:br>
            <a:r>
              <a:rPr lang="en-GB" sz="3200" dirty="0"/>
              <a:t>You may use the following:</a:t>
            </a:r>
          </a:p>
          <a:p>
            <a:pPr marL="285750" indent="-285750">
              <a:buFont typeface="Arial" panose="020B0604020202020204" pitchFamily="34" charset="0"/>
              <a:buChar char="•"/>
            </a:pPr>
            <a:r>
              <a:rPr lang="en-GB" sz="3200" dirty="0"/>
              <a:t>Russian Revolution 1917</a:t>
            </a:r>
          </a:p>
          <a:p>
            <a:pPr marL="285750" indent="-285750">
              <a:buFont typeface="Arial" panose="020B0604020202020204" pitchFamily="34" charset="0"/>
              <a:buChar char="•"/>
            </a:pPr>
            <a:r>
              <a:rPr lang="en-GB" sz="3200" dirty="0"/>
              <a:t>Munich Agreement 1938.</a:t>
            </a:r>
          </a:p>
        </p:txBody>
      </p:sp>
      <p:sp>
        <p:nvSpPr>
          <p:cNvPr id="15" name="Rounded Rectangular Callout 14"/>
          <p:cNvSpPr/>
          <p:nvPr/>
        </p:nvSpPr>
        <p:spPr>
          <a:xfrm>
            <a:off x="6370722" y="1035500"/>
            <a:ext cx="5097378" cy="1402900"/>
          </a:xfrm>
          <a:prstGeom prst="wedgeRoundRectCallout">
            <a:avLst>
              <a:gd name="adj1" fmla="val 63909"/>
              <a:gd name="adj2" fmla="val -19628"/>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do we structure 12 mark questions?</a:t>
            </a:r>
          </a:p>
        </p:txBody>
      </p:sp>
      <p:sp>
        <p:nvSpPr>
          <p:cNvPr id="16" name="Rounded Rectangular Callout 15"/>
          <p:cNvSpPr/>
          <p:nvPr/>
        </p:nvSpPr>
        <p:spPr>
          <a:xfrm>
            <a:off x="6370722" y="2694385"/>
            <a:ext cx="4792578" cy="3630215"/>
          </a:xfrm>
          <a:prstGeom prst="wedgeRoundRectCallout">
            <a:avLst>
              <a:gd name="adj1" fmla="val 33314"/>
              <a:gd name="adj2" fmla="val 6521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TOP TIP</a:t>
            </a:r>
          </a:p>
          <a:p>
            <a:pPr marL="285750" indent="-285750">
              <a:buFont typeface="Arial" panose="020B0604020202020204" pitchFamily="34" charset="0"/>
              <a:buChar char="•"/>
            </a:pPr>
            <a:r>
              <a:rPr lang="en-GB" dirty="0">
                <a:solidFill>
                  <a:schemeClr val="tx1"/>
                </a:solidFill>
              </a:rPr>
              <a:t>A short introduction:</a:t>
            </a:r>
          </a:p>
          <a:p>
            <a:pPr marL="742950" lvl="1" indent="-285750">
              <a:buFont typeface="Arial" panose="020B0604020202020204" pitchFamily="34" charset="0"/>
              <a:buChar char="•"/>
            </a:pPr>
            <a:r>
              <a:rPr lang="en-GB" dirty="0">
                <a:solidFill>
                  <a:schemeClr val="tx1"/>
                </a:solidFill>
              </a:rPr>
              <a:t>List the three factors you will be talking about.</a:t>
            </a:r>
          </a:p>
          <a:p>
            <a:pPr marL="285750" indent="-285750">
              <a:buFont typeface="Arial" panose="020B0604020202020204" pitchFamily="34" charset="0"/>
              <a:buChar char="•"/>
            </a:pPr>
            <a:r>
              <a:rPr lang="en-GB" dirty="0">
                <a:solidFill>
                  <a:schemeClr val="tx1"/>
                </a:solidFill>
              </a:rPr>
              <a:t>Factor 1 (PEEL)</a:t>
            </a:r>
          </a:p>
          <a:p>
            <a:pPr marL="285750" indent="-285750">
              <a:buFont typeface="Arial" panose="020B0604020202020204" pitchFamily="34" charset="0"/>
              <a:buChar char="•"/>
            </a:pPr>
            <a:r>
              <a:rPr lang="en-GB" dirty="0">
                <a:solidFill>
                  <a:schemeClr val="tx1"/>
                </a:solidFill>
              </a:rPr>
              <a:t>Factor 2 (PEEL)</a:t>
            </a:r>
          </a:p>
          <a:p>
            <a:pPr marL="285750" indent="-285750">
              <a:buFont typeface="Arial" panose="020B0604020202020204" pitchFamily="34" charset="0"/>
              <a:buChar char="•"/>
            </a:pPr>
            <a:r>
              <a:rPr lang="en-GB" dirty="0">
                <a:solidFill>
                  <a:schemeClr val="tx1"/>
                </a:solidFill>
              </a:rPr>
              <a:t>Factor 3 (PEEL)</a:t>
            </a:r>
          </a:p>
          <a:p>
            <a:pPr marL="285750" indent="-285750">
              <a:buFont typeface="Arial" panose="020B0604020202020204" pitchFamily="34" charset="0"/>
              <a:buChar char="•"/>
            </a:pPr>
            <a:r>
              <a:rPr lang="en-GB" dirty="0">
                <a:solidFill>
                  <a:schemeClr val="tx1"/>
                </a:solidFill>
              </a:rPr>
              <a:t>Conclusion:</a:t>
            </a:r>
          </a:p>
          <a:p>
            <a:pPr marL="742950" lvl="1" indent="-285750">
              <a:buFont typeface="Arial" panose="020B0604020202020204" pitchFamily="34" charset="0"/>
              <a:buChar char="•"/>
            </a:pPr>
            <a:r>
              <a:rPr lang="en-GB" dirty="0">
                <a:solidFill>
                  <a:schemeClr val="tx1"/>
                </a:solidFill>
              </a:rPr>
              <a:t>Explain how the factors link together and which was the most important.</a:t>
            </a:r>
          </a:p>
          <a:p>
            <a:endParaRPr lang="en-GB" dirty="0">
              <a:solidFill>
                <a:schemeClr val="tx1"/>
              </a:solidFill>
            </a:endParaRPr>
          </a:p>
        </p:txBody>
      </p:sp>
      <p:sp>
        <p:nvSpPr>
          <p:cNvPr id="17" name="Rounded Rectangular Callout 16"/>
          <p:cNvSpPr/>
          <p:nvPr/>
        </p:nvSpPr>
        <p:spPr>
          <a:xfrm>
            <a:off x="1401680" y="2694386"/>
            <a:ext cx="4792578" cy="3968718"/>
          </a:xfrm>
          <a:prstGeom prst="wedgeRoundRectCallout">
            <a:avLst>
              <a:gd name="adj1" fmla="val 33314"/>
              <a:gd name="adj2" fmla="val 65218"/>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TOP TIP</a:t>
            </a:r>
          </a:p>
          <a:p>
            <a:pPr marL="285750" indent="-285750">
              <a:buFont typeface="Arial" panose="020B0604020202020204" pitchFamily="34" charset="0"/>
              <a:buChar char="•"/>
            </a:pPr>
            <a:r>
              <a:rPr lang="en-GB" dirty="0"/>
              <a:t>You must write about three different factors.</a:t>
            </a:r>
          </a:p>
          <a:p>
            <a:pPr marL="285750" indent="-285750">
              <a:buFont typeface="Arial" panose="020B0604020202020204" pitchFamily="34" charset="0"/>
              <a:buChar char="•"/>
            </a:pPr>
            <a:r>
              <a:rPr lang="en-GB" dirty="0"/>
              <a:t>They have given you two pieces of evidence.</a:t>
            </a:r>
          </a:p>
          <a:p>
            <a:pPr marL="285750" indent="-285750">
              <a:buFont typeface="Arial" panose="020B0604020202020204" pitchFamily="34" charset="0"/>
              <a:buChar char="•"/>
            </a:pPr>
            <a:r>
              <a:rPr lang="en-GB" dirty="0"/>
              <a:t>EVIDENCE IS NOT THE SAME THING AS A FACTOR.</a:t>
            </a:r>
          </a:p>
          <a:p>
            <a:pPr marL="285750" indent="-285750">
              <a:buFont typeface="Arial" panose="020B0604020202020204" pitchFamily="34" charset="0"/>
              <a:buChar char="•"/>
            </a:pPr>
            <a:r>
              <a:rPr lang="en-GB" dirty="0"/>
              <a:t>You must decide what the three factors are and then place the evidence in the correct heading.</a:t>
            </a:r>
          </a:p>
          <a:p>
            <a:pPr marL="285750" indent="-285750">
              <a:buFont typeface="Arial" panose="020B0604020202020204" pitchFamily="34" charset="0"/>
              <a:buChar char="•"/>
            </a:pPr>
            <a:r>
              <a:rPr lang="en-GB" dirty="0"/>
              <a:t>For example – Russian Revolution is evidence, but ‘Communism’ might be the factor you choose to talk about.</a:t>
            </a:r>
          </a:p>
          <a:p>
            <a:endParaRPr lang="en-GB" dirty="0"/>
          </a:p>
        </p:txBody>
      </p:sp>
    </p:spTree>
    <p:extLst>
      <p:ext uri="{BB962C8B-B14F-4D97-AF65-F5344CB8AC3E}">
        <p14:creationId xmlns:p14="http://schemas.microsoft.com/office/powerpoint/2010/main" val="3705002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7" name="Rectangle 6"/>
          <p:cNvSpPr/>
          <p:nvPr/>
        </p:nvSpPr>
        <p:spPr>
          <a:xfrm>
            <a:off x="1504950" y="1275349"/>
            <a:ext cx="10217820" cy="4392256"/>
          </a:xfrm>
          <a:prstGeom prst="rect">
            <a:avLst/>
          </a:prstGeom>
          <a:solidFill>
            <a:schemeClr val="tx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MODEL PARAGRAPH (PEEL):</a:t>
            </a:r>
          </a:p>
          <a:p>
            <a:pPr algn="ctr"/>
            <a:endParaRPr lang="en-GB" sz="2400" dirty="0">
              <a:solidFill>
                <a:schemeClr val="bg1"/>
              </a:solidFill>
            </a:endParaRPr>
          </a:p>
          <a:p>
            <a:pPr algn="ctr"/>
            <a:r>
              <a:rPr lang="en-GB" sz="2400" dirty="0">
                <a:solidFill>
                  <a:schemeClr val="bg1"/>
                </a:solidFill>
              </a:rPr>
              <a:t>One factor that made the outbreak of a second world war more likely was the rise of the Soviet Union. Since the Russian Revolution in 1917 the Soviets had tried to spread communism to other countries by encouraging workers to rise up against the leaders. Germany felt especially threatened by this behaviour as it had to fight off its own communist revolution in 1920. This contributed to making war more likely because if forced countries like Germany to feel they needed a large army to defend themselves from any attack.</a:t>
            </a:r>
          </a:p>
          <a:p>
            <a:pPr algn="ctr"/>
            <a:endParaRPr lang="en-GB" sz="2400" dirty="0">
              <a:solidFill>
                <a:schemeClr val="bg1"/>
              </a:solidFill>
            </a:endParaRPr>
          </a:p>
          <a:p>
            <a:pPr algn="ctr"/>
            <a:endParaRPr lang="en-GB" sz="2400" dirty="0">
              <a:solidFill>
                <a:schemeClr val="bg1"/>
              </a:solidFill>
            </a:endParaRPr>
          </a:p>
        </p:txBody>
      </p:sp>
      <p:sp>
        <p:nvSpPr>
          <p:cNvPr id="25" name="Rectangle 24"/>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26" name="Rectangle 25"/>
          <p:cNvSpPr/>
          <p:nvPr/>
        </p:nvSpPr>
        <p:spPr>
          <a:xfrm>
            <a:off x="264696" y="1275348"/>
            <a:ext cx="794084" cy="862801"/>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27" name="Rectangle 26"/>
          <p:cNvSpPr/>
          <p:nvPr/>
        </p:nvSpPr>
        <p:spPr>
          <a:xfrm>
            <a:off x="264696" y="2148049"/>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28" name="Rectangle 27"/>
          <p:cNvSpPr/>
          <p:nvPr/>
        </p:nvSpPr>
        <p:spPr>
          <a:xfrm>
            <a:off x="264696" y="3032888"/>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29" name="Rectangle 28"/>
          <p:cNvSpPr/>
          <p:nvPr/>
        </p:nvSpPr>
        <p:spPr>
          <a:xfrm>
            <a:off x="264696" y="3907827"/>
            <a:ext cx="794084" cy="8848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30" name="Rectangle 29"/>
          <p:cNvSpPr/>
          <p:nvPr/>
        </p:nvSpPr>
        <p:spPr>
          <a:xfrm>
            <a:off x="264696" y="4773686"/>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31" name="Rectangle 30"/>
          <p:cNvSpPr/>
          <p:nvPr/>
        </p:nvSpPr>
        <p:spPr>
          <a:xfrm>
            <a:off x="264696" y="5635069"/>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sp>
        <p:nvSpPr>
          <p:cNvPr id="5" name="TextBox 4"/>
          <p:cNvSpPr txBox="1"/>
          <p:nvPr/>
        </p:nvSpPr>
        <p:spPr>
          <a:xfrm>
            <a:off x="1391859" y="-55398"/>
            <a:ext cx="10459453" cy="1323439"/>
          </a:xfrm>
          <a:prstGeom prst="rect">
            <a:avLst/>
          </a:prstGeom>
          <a:noFill/>
        </p:spPr>
        <p:txBody>
          <a:bodyPr wrap="square" rtlCol="0">
            <a:spAutoFit/>
          </a:bodyPr>
          <a:lstStyle/>
          <a:p>
            <a:r>
              <a:rPr lang="en-GB" sz="2000" dirty="0"/>
              <a:t>Explain why a second world war became likely in the 1930s. (12 marks)</a:t>
            </a:r>
            <a:br>
              <a:rPr lang="en-GB" sz="2000" dirty="0"/>
            </a:br>
            <a:r>
              <a:rPr lang="en-GB" sz="2000" dirty="0"/>
              <a:t>You may use the following:</a:t>
            </a:r>
          </a:p>
          <a:p>
            <a:pPr marL="285750" indent="-285750">
              <a:buFont typeface="Arial" panose="020B0604020202020204" pitchFamily="34" charset="0"/>
              <a:buChar char="•"/>
            </a:pPr>
            <a:r>
              <a:rPr lang="en-GB" sz="2000" dirty="0"/>
              <a:t>Russian Revolution 1917</a:t>
            </a:r>
          </a:p>
          <a:p>
            <a:pPr marL="285750" indent="-285750">
              <a:buFont typeface="Arial" panose="020B0604020202020204" pitchFamily="34" charset="0"/>
              <a:buChar char="•"/>
            </a:pPr>
            <a:r>
              <a:rPr lang="en-GB" sz="2000" dirty="0"/>
              <a:t>Munich Agreement 1938.</a:t>
            </a:r>
          </a:p>
        </p:txBody>
      </p:sp>
      <p:sp>
        <p:nvSpPr>
          <p:cNvPr id="15" name="Rounded Rectangular Callout 14"/>
          <p:cNvSpPr/>
          <p:nvPr/>
        </p:nvSpPr>
        <p:spPr>
          <a:xfrm>
            <a:off x="3094121" y="5930999"/>
            <a:ext cx="6216731" cy="669027"/>
          </a:xfrm>
          <a:prstGeom prst="wedgeRoundRect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Think: What has the student done well in the example paragraph above?</a:t>
            </a:r>
          </a:p>
        </p:txBody>
      </p:sp>
    </p:spTree>
    <p:extLst>
      <p:ext uri="{BB962C8B-B14F-4D97-AF65-F5344CB8AC3E}">
        <p14:creationId xmlns:p14="http://schemas.microsoft.com/office/powerpoint/2010/main" val="2057012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7" name="Rectangle 6"/>
          <p:cNvSpPr/>
          <p:nvPr/>
        </p:nvSpPr>
        <p:spPr>
          <a:xfrm>
            <a:off x="1504950" y="1275349"/>
            <a:ext cx="10217820" cy="4392256"/>
          </a:xfrm>
          <a:prstGeom prst="rect">
            <a:avLst/>
          </a:prstGeom>
          <a:solidFill>
            <a:schemeClr val="tx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MODEL PARAGRAPH (PEEL):</a:t>
            </a:r>
          </a:p>
          <a:p>
            <a:pPr algn="ctr"/>
            <a:endParaRPr lang="en-GB" sz="2400" dirty="0">
              <a:solidFill>
                <a:schemeClr val="bg1"/>
              </a:solidFill>
            </a:endParaRPr>
          </a:p>
          <a:p>
            <a:pPr algn="ctr"/>
            <a:r>
              <a:rPr lang="en-GB" sz="2400" dirty="0">
                <a:solidFill>
                  <a:schemeClr val="bg1"/>
                </a:solidFill>
              </a:rPr>
              <a:t>One factor that made the outbreak of a second world war more likely was the rise of the Soviet Union. </a:t>
            </a:r>
            <a:r>
              <a:rPr lang="en-GB" sz="2400" dirty="0">
                <a:solidFill>
                  <a:srgbClr val="FFFF00"/>
                </a:solidFill>
              </a:rPr>
              <a:t>Since the Russian Revolution in 1917 the Soviets had tried to spread communism to other countries by encouraging workers to rise up against the leaders.</a:t>
            </a:r>
            <a:r>
              <a:rPr lang="en-GB" sz="2400" dirty="0">
                <a:solidFill>
                  <a:schemeClr val="bg1"/>
                </a:solidFill>
              </a:rPr>
              <a:t> </a:t>
            </a:r>
            <a:r>
              <a:rPr lang="en-GB" sz="2400" dirty="0">
                <a:solidFill>
                  <a:srgbClr val="00B0F0"/>
                </a:solidFill>
              </a:rPr>
              <a:t>Germany felt especially threatened by this behaviour as it had to fight off its own communist revolution in 1920. </a:t>
            </a:r>
            <a:r>
              <a:rPr lang="en-GB" sz="2400" dirty="0">
                <a:solidFill>
                  <a:srgbClr val="FF0000"/>
                </a:solidFill>
              </a:rPr>
              <a:t>This contributed to making war more likely because if forced countries like Germany to feel they needed a large army to defend themselves from any attack.</a:t>
            </a:r>
          </a:p>
          <a:p>
            <a:pPr algn="ctr"/>
            <a:endParaRPr lang="en-GB" sz="2400" dirty="0">
              <a:solidFill>
                <a:schemeClr val="bg1"/>
              </a:solidFill>
            </a:endParaRPr>
          </a:p>
          <a:p>
            <a:pPr algn="ctr"/>
            <a:endParaRPr lang="en-GB" sz="2400" dirty="0">
              <a:solidFill>
                <a:schemeClr val="bg1"/>
              </a:solidFill>
            </a:endParaRPr>
          </a:p>
        </p:txBody>
      </p:sp>
      <p:sp>
        <p:nvSpPr>
          <p:cNvPr id="25" name="Rectangle 24"/>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26" name="Rectangle 25"/>
          <p:cNvSpPr/>
          <p:nvPr/>
        </p:nvSpPr>
        <p:spPr>
          <a:xfrm>
            <a:off x="264696" y="1275348"/>
            <a:ext cx="794084" cy="862801"/>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27" name="Rectangle 26"/>
          <p:cNvSpPr/>
          <p:nvPr/>
        </p:nvSpPr>
        <p:spPr>
          <a:xfrm>
            <a:off x="264696" y="2148049"/>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28" name="Rectangle 27"/>
          <p:cNvSpPr/>
          <p:nvPr/>
        </p:nvSpPr>
        <p:spPr>
          <a:xfrm>
            <a:off x="264696" y="3032888"/>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29" name="Rectangle 28"/>
          <p:cNvSpPr/>
          <p:nvPr/>
        </p:nvSpPr>
        <p:spPr>
          <a:xfrm>
            <a:off x="264696" y="3907827"/>
            <a:ext cx="794084" cy="8848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30" name="Rectangle 29"/>
          <p:cNvSpPr/>
          <p:nvPr/>
        </p:nvSpPr>
        <p:spPr>
          <a:xfrm>
            <a:off x="264696" y="4773686"/>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31" name="Rectangle 30"/>
          <p:cNvSpPr/>
          <p:nvPr/>
        </p:nvSpPr>
        <p:spPr>
          <a:xfrm>
            <a:off x="264696" y="5635069"/>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sp>
        <p:nvSpPr>
          <p:cNvPr id="5" name="TextBox 4"/>
          <p:cNvSpPr txBox="1"/>
          <p:nvPr/>
        </p:nvSpPr>
        <p:spPr>
          <a:xfrm>
            <a:off x="1391859" y="-55398"/>
            <a:ext cx="10459453" cy="1323439"/>
          </a:xfrm>
          <a:prstGeom prst="rect">
            <a:avLst/>
          </a:prstGeom>
          <a:noFill/>
        </p:spPr>
        <p:txBody>
          <a:bodyPr wrap="square" rtlCol="0">
            <a:spAutoFit/>
          </a:bodyPr>
          <a:lstStyle/>
          <a:p>
            <a:r>
              <a:rPr lang="en-GB" sz="2000" dirty="0"/>
              <a:t>Explain why a second world war became likely in the 1930s. (12 marks)</a:t>
            </a:r>
            <a:br>
              <a:rPr lang="en-GB" sz="2000" dirty="0"/>
            </a:br>
            <a:r>
              <a:rPr lang="en-GB" sz="2000" dirty="0"/>
              <a:t>You may use the following:</a:t>
            </a:r>
          </a:p>
          <a:p>
            <a:pPr marL="285750" indent="-285750">
              <a:buFont typeface="Arial" panose="020B0604020202020204" pitchFamily="34" charset="0"/>
              <a:buChar char="•"/>
            </a:pPr>
            <a:r>
              <a:rPr lang="en-GB" sz="2000" dirty="0"/>
              <a:t>Russian Revolution 1917</a:t>
            </a:r>
          </a:p>
          <a:p>
            <a:pPr marL="285750" indent="-285750">
              <a:buFont typeface="Arial" panose="020B0604020202020204" pitchFamily="34" charset="0"/>
              <a:buChar char="•"/>
            </a:pPr>
            <a:r>
              <a:rPr lang="en-GB" sz="2000" dirty="0"/>
              <a:t>Munich Agreement 1938.</a:t>
            </a:r>
          </a:p>
        </p:txBody>
      </p:sp>
      <p:sp>
        <p:nvSpPr>
          <p:cNvPr id="15" name="Rounded Rectangular Callout 14"/>
          <p:cNvSpPr/>
          <p:nvPr/>
        </p:nvSpPr>
        <p:spPr>
          <a:xfrm>
            <a:off x="9239250" y="5859961"/>
            <a:ext cx="1869913" cy="669027"/>
          </a:xfrm>
          <a:prstGeom prst="wedgeRoundRect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Link to the question</a:t>
            </a:r>
          </a:p>
        </p:txBody>
      </p:sp>
      <p:sp>
        <p:nvSpPr>
          <p:cNvPr id="17" name="Rounded Rectangular Callout 16"/>
          <p:cNvSpPr/>
          <p:nvPr/>
        </p:nvSpPr>
        <p:spPr>
          <a:xfrm>
            <a:off x="6621585" y="5859960"/>
            <a:ext cx="1869913" cy="669027"/>
          </a:xfrm>
          <a:prstGeom prst="wedgeRoundRect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B0F0"/>
                </a:solidFill>
              </a:rPr>
              <a:t>Explain</a:t>
            </a:r>
          </a:p>
        </p:txBody>
      </p:sp>
      <p:sp>
        <p:nvSpPr>
          <p:cNvPr id="18" name="Rounded Rectangular Callout 17"/>
          <p:cNvSpPr/>
          <p:nvPr/>
        </p:nvSpPr>
        <p:spPr>
          <a:xfrm>
            <a:off x="4268200" y="5859960"/>
            <a:ext cx="1869913" cy="669027"/>
          </a:xfrm>
          <a:prstGeom prst="wedgeRoundRect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00"/>
                </a:solidFill>
              </a:rPr>
              <a:t>Evidence</a:t>
            </a:r>
          </a:p>
        </p:txBody>
      </p:sp>
      <p:sp>
        <p:nvSpPr>
          <p:cNvPr id="19" name="Rounded Rectangular Callout 18"/>
          <p:cNvSpPr/>
          <p:nvPr/>
        </p:nvSpPr>
        <p:spPr>
          <a:xfrm>
            <a:off x="1782675" y="5859960"/>
            <a:ext cx="1869913" cy="669027"/>
          </a:xfrm>
          <a:prstGeom prst="wedgeRoundRect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Point</a:t>
            </a:r>
          </a:p>
        </p:txBody>
      </p:sp>
    </p:spTree>
    <p:extLst>
      <p:ext uri="{BB962C8B-B14F-4D97-AF65-F5344CB8AC3E}">
        <p14:creationId xmlns:p14="http://schemas.microsoft.com/office/powerpoint/2010/main" val="3472046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6" name="Rectangle 5"/>
          <p:cNvSpPr/>
          <p:nvPr/>
        </p:nvSpPr>
        <p:spPr>
          <a:xfrm>
            <a:off x="9911772" y="1830669"/>
            <a:ext cx="2008859" cy="3854669"/>
          </a:xfrm>
          <a:prstGeom prst="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Challenge yourself! –Try to use these words in your answer:</a:t>
            </a:r>
          </a:p>
          <a:p>
            <a:pPr marL="285750" indent="-285750">
              <a:buFont typeface="Arial" panose="020B0604020202020204" pitchFamily="34" charset="0"/>
              <a:buChar char="•"/>
            </a:pPr>
            <a:r>
              <a:rPr lang="en-GB" dirty="0">
                <a:solidFill>
                  <a:schemeClr val="tx1"/>
                </a:solidFill>
              </a:rPr>
              <a:t>Consequence</a:t>
            </a:r>
          </a:p>
          <a:p>
            <a:pPr marL="285750" indent="-285750">
              <a:buFont typeface="Arial" panose="020B0604020202020204" pitchFamily="34" charset="0"/>
              <a:buChar char="•"/>
            </a:pPr>
            <a:r>
              <a:rPr lang="en-GB" dirty="0">
                <a:solidFill>
                  <a:schemeClr val="tx1"/>
                </a:solidFill>
              </a:rPr>
              <a:t>Repercussions</a:t>
            </a:r>
          </a:p>
          <a:p>
            <a:pPr marL="285750" indent="-285750">
              <a:buFont typeface="Arial" panose="020B0604020202020204" pitchFamily="34" charset="0"/>
              <a:buChar char="•"/>
            </a:pPr>
            <a:r>
              <a:rPr lang="en-GB" dirty="0">
                <a:solidFill>
                  <a:schemeClr val="tx1"/>
                </a:solidFill>
              </a:rPr>
              <a:t>Contributed</a:t>
            </a:r>
          </a:p>
          <a:p>
            <a:pPr marL="285750" indent="-285750">
              <a:buFont typeface="Arial" panose="020B0604020202020204" pitchFamily="34" charset="0"/>
              <a:buChar char="•"/>
            </a:pPr>
            <a:r>
              <a:rPr lang="en-GB" dirty="0">
                <a:solidFill>
                  <a:schemeClr val="tx1"/>
                </a:solidFill>
              </a:rPr>
              <a:t>Tensions</a:t>
            </a:r>
          </a:p>
          <a:p>
            <a:pPr marL="285750" indent="-285750" algn="ctr">
              <a:buFont typeface="Arial" panose="020B0604020202020204" pitchFamily="34" charset="0"/>
              <a:buChar char="•"/>
            </a:pPr>
            <a:endParaRPr lang="en-GB" dirty="0">
              <a:solidFill>
                <a:schemeClr val="tx1"/>
              </a:solidFill>
            </a:endParaRPr>
          </a:p>
        </p:txBody>
      </p:sp>
      <p:sp>
        <p:nvSpPr>
          <p:cNvPr id="9" name="Rectangle 8"/>
          <p:cNvSpPr/>
          <p:nvPr/>
        </p:nvSpPr>
        <p:spPr>
          <a:xfrm>
            <a:off x="1363579" y="1892967"/>
            <a:ext cx="1363855" cy="4862555"/>
          </a:xfrm>
          <a:prstGeom prst="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Criteria tips:</a:t>
            </a:r>
          </a:p>
          <a:p>
            <a:pPr algn="ctr"/>
            <a:endParaRPr lang="en-GB" dirty="0">
              <a:solidFill>
                <a:schemeClr val="tx1"/>
              </a:solidFill>
            </a:endParaRPr>
          </a:p>
          <a:p>
            <a:pPr algn="ctr"/>
            <a:r>
              <a:rPr lang="en-GB" dirty="0">
                <a:solidFill>
                  <a:schemeClr val="tx1"/>
                </a:solidFill>
              </a:rPr>
              <a:t>Each paragraph must </a:t>
            </a:r>
            <a:r>
              <a:rPr lang="en-GB">
                <a:solidFill>
                  <a:schemeClr val="tx1"/>
                </a:solidFill>
              </a:rPr>
              <a:t>clearly link </a:t>
            </a:r>
            <a:r>
              <a:rPr lang="en-GB" dirty="0">
                <a:solidFill>
                  <a:schemeClr val="tx1"/>
                </a:solidFill>
              </a:rPr>
              <a:t>to the question.</a:t>
            </a:r>
          </a:p>
          <a:p>
            <a:pPr algn="ctr"/>
            <a:endParaRPr lang="en-GB" dirty="0">
              <a:solidFill>
                <a:schemeClr val="tx1"/>
              </a:solidFill>
            </a:endParaRPr>
          </a:p>
          <a:p>
            <a:pPr algn="ctr"/>
            <a:r>
              <a:rPr lang="en-GB" dirty="0">
                <a:solidFill>
                  <a:schemeClr val="tx1"/>
                </a:solidFill>
              </a:rPr>
              <a:t>Must include detailed facts/figures/dates/names for the period.</a:t>
            </a:r>
          </a:p>
        </p:txBody>
      </p:sp>
      <p:sp>
        <p:nvSpPr>
          <p:cNvPr id="25" name="Rectangle 24"/>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26" name="Rectangle 25"/>
          <p:cNvSpPr/>
          <p:nvPr/>
        </p:nvSpPr>
        <p:spPr>
          <a:xfrm>
            <a:off x="264696" y="1275348"/>
            <a:ext cx="794084" cy="862801"/>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27" name="Rectangle 26"/>
          <p:cNvSpPr/>
          <p:nvPr/>
        </p:nvSpPr>
        <p:spPr>
          <a:xfrm>
            <a:off x="264696" y="2148049"/>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28" name="Rectangle 27"/>
          <p:cNvSpPr/>
          <p:nvPr/>
        </p:nvSpPr>
        <p:spPr>
          <a:xfrm>
            <a:off x="264696" y="3032888"/>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29" name="Rectangle 28"/>
          <p:cNvSpPr/>
          <p:nvPr/>
        </p:nvSpPr>
        <p:spPr>
          <a:xfrm>
            <a:off x="264696" y="3907827"/>
            <a:ext cx="794084" cy="8848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30" name="Rectangle 29"/>
          <p:cNvSpPr/>
          <p:nvPr/>
        </p:nvSpPr>
        <p:spPr>
          <a:xfrm>
            <a:off x="264696" y="4773686"/>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31" name="Rectangle 30"/>
          <p:cNvSpPr/>
          <p:nvPr/>
        </p:nvSpPr>
        <p:spPr>
          <a:xfrm>
            <a:off x="264696" y="5635069"/>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sp>
        <p:nvSpPr>
          <p:cNvPr id="5" name="TextBox 4"/>
          <p:cNvSpPr txBox="1"/>
          <p:nvPr/>
        </p:nvSpPr>
        <p:spPr>
          <a:xfrm>
            <a:off x="1263317" y="187933"/>
            <a:ext cx="10459453" cy="1323439"/>
          </a:xfrm>
          <a:prstGeom prst="rect">
            <a:avLst/>
          </a:prstGeom>
          <a:noFill/>
        </p:spPr>
        <p:txBody>
          <a:bodyPr wrap="square" rtlCol="0">
            <a:spAutoFit/>
          </a:bodyPr>
          <a:lstStyle/>
          <a:p>
            <a:r>
              <a:rPr lang="en-GB" sz="2000" dirty="0"/>
              <a:t>Explain why a world war became likely in the 1930s. (12 marks)</a:t>
            </a:r>
            <a:br>
              <a:rPr lang="en-GB" sz="2000" dirty="0"/>
            </a:br>
            <a:r>
              <a:rPr lang="en-GB" sz="2000" dirty="0"/>
              <a:t>You may use the following:</a:t>
            </a:r>
          </a:p>
          <a:p>
            <a:pPr marL="285750" indent="-285750">
              <a:buFont typeface="Arial" panose="020B0604020202020204" pitchFamily="34" charset="0"/>
              <a:buChar char="•"/>
            </a:pPr>
            <a:r>
              <a:rPr lang="en-GB" sz="2000" dirty="0"/>
              <a:t>Russian Revolution 1917</a:t>
            </a:r>
          </a:p>
          <a:p>
            <a:pPr marL="285750" indent="-285750">
              <a:buFont typeface="Arial" panose="020B0604020202020204" pitchFamily="34" charset="0"/>
              <a:buChar char="•"/>
            </a:pPr>
            <a:r>
              <a:rPr lang="en-GB" sz="2000" dirty="0"/>
              <a:t>Munich Agreement 1938.</a:t>
            </a:r>
          </a:p>
        </p:txBody>
      </p:sp>
      <p:sp>
        <p:nvSpPr>
          <p:cNvPr id="18" name="Rounded Rectangular Callout 17"/>
          <p:cNvSpPr/>
          <p:nvPr/>
        </p:nvSpPr>
        <p:spPr>
          <a:xfrm>
            <a:off x="6764321" y="1511372"/>
            <a:ext cx="2937124" cy="5017615"/>
          </a:xfrm>
          <a:prstGeom prst="wedgeRoundRectCallout">
            <a:avLst>
              <a:gd name="adj1" fmla="val 25531"/>
              <a:gd name="adj2" fmla="val 53069"/>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TOP TIP</a:t>
            </a:r>
          </a:p>
          <a:p>
            <a:pPr marL="285750" indent="-285750">
              <a:buFont typeface="Arial" panose="020B0604020202020204" pitchFamily="34" charset="0"/>
              <a:buChar char="•"/>
            </a:pPr>
            <a:r>
              <a:rPr lang="en-GB" dirty="0">
                <a:solidFill>
                  <a:schemeClr val="bg1"/>
                </a:solidFill>
              </a:rPr>
              <a:t>A short introduction:</a:t>
            </a:r>
          </a:p>
          <a:p>
            <a:pPr marL="742950" lvl="1" indent="-285750">
              <a:buFont typeface="Arial" panose="020B0604020202020204" pitchFamily="34" charset="0"/>
              <a:buChar char="•"/>
            </a:pPr>
            <a:r>
              <a:rPr lang="en-GB" dirty="0">
                <a:solidFill>
                  <a:schemeClr val="bg1"/>
                </a:solidFill>
              </a:rPr>
              <a:t>List the three factors you will be talking about.</a:t>
            </a:r>
          </a:p>
          <a:p>
            <a:pPr marL="285750" indent="-285750">
              <a:buFont typeface="Arial" panose="020B0604020202020204" pitchFamily="34" charset="0"/>
              <a:buChar char="•"/>
            </a:pPr>
            <a:r>
              <a:rPr lang="en-GB" dirty="0">
                <a:solidFill>
                  <a:schemeClr val="bg1"/>
                </a:solidFill>
              </a:rPr>
              <a:t>Factor 1 (PEEL)</a:t>
            </a:r>
          </a:p>
          <a:p>
            <a:pPr marL="285750" indent="-285750">
              <a:buFont typeface="Arial" panose="020B0604020202020204" pitchFamily="34" charset="0"/>
              <a:buChar char="•"/>
            </a:pPr>
            <a:r>
              <a:rPr lang="en-GB" dirty="0">
                <a:solidFill>
                  <a:schemeClr val="bg1"/>
                </a:solidFill>
              </a:rPr>
              <a:t>Factor 2 (PEEL)</a:t>
            </a:r>
          </a:p>
          <a:p>
            <a:pPr marL="285750" indent="-285750">
              <a:buFont typeface="Arial" panose="020B0604020202020204" pitchFamily="34" charset="0"/>
              <a:buChar char="•"/>
            </a:pPr>
            <a:r>
              <a:rPr lang="en-GB" dirty="0">
                <a:solidFill>
                  <a:schemeClr val="bg1"/>
                </a:solidFill>
              </a:rPr>
              <a:t>Factor 3 (PEEL)</a:t>
            </a:r>
          </a:p>
          <a:p>
            <a:pPr marL="285750" indent="-285750">
              <a:buFont typeface="Arial" panose="020B0604020202020204" pitchFamily="34" charset="0"/>
              <a:buChar char="•"/>
            </a:pPr>
            <a:r>
              <a:rPr lang="en-GB" dirty="0">
                <a:solidFill>
                  <a:schemeClr val="bg1"/>
                </a:solidFill>
              </a:rPr>
              <a:t>Conclusion:</a:t>
            </a:r>
          </a:p>
          <a:p>
            <a:pPr marL="742950" lvl="1" indent="-285750">
              <a:buFont typeface="Arial" panose="020B0604020202020204" pitchFamily="34" charset="0"/>
              <a:buChar char="•"/>
            </a:pPr>
            <a:r>
              <a:rPr lang="en-GB" dirty="0">
                <a:solidFill>
                  <a:schemeClr val="bg1"/>
                </a:solidFill>
              </a:rPr>
              <a:t>Explain how the factors link together and which was the most important.</a:t>
            </a:r>
          </a:p>
          <a:p>
            <a:endParaRPr lang="en-GB" dirty="0">
              <a:solidFill>
                <a:schemeClr val="bg1"/>
              </a:solidFill>
            </a:endParaRPr>
          </a:p>
        </p:txBody>
      </p:sp>
      <p:sp>
        <p:nvSpPr>
          <p:cNvPr id="19" name="Rounded Rectangular Callout 18"/>
          <p:cNvSpPr/>
          <p:nvPr/>
        </p:nvSpPr>
        <p:spPr>
          <a:xfrm>
            <a:off x="2923950" y="1511372"/>
            <a:ext cx="3648300" cy="5017615"/>
          </a:xfrm>
          <a:prstGeom prst="wedgeRoundRectCallout">
            <a:avLst>
              <a:gd name="adj1" fmla="val 23393"/>
              <a:gd name="adj2" fmla="val 53828"/>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TOP TIP</a:t>
            </a:r>
          </a:p>
          <a:p>
            <a:pPr marL="285750" indent="-285750">
              <a:buFont typeface="Arial" panose="020B0604020202020204" pitchFamily="34" charset="0"/>
              <a:buChar char="•"/>
            </a:pPr>
            <a:r>
              <a:rPr lang="en-GB" dirty="0"/>
              <a:t>You must write about three different factors.</a:t>
            </a:r>
          </a:p>
          <a:p>
            <a:pPr marL="285750" indent="-285750">
              <a:buFont typeface="Arial" panose="020B0604020202020204" pitchFamily="34" charset="0"/>
              <a:buChar char="•"/>
            </a:pPr>
            <a:r>
              <a:rPr lang="en-GB" dirty="0"/>
              <a:t>They have given you two pieces of evidence.</a:t>
            </a:r>
          </a:p>
          <a:p>
            <a:pPr marL="285750" indent="-285750">
              <a:buFont typeface="Arial" panose="020B0604020202020204" pitchFamily="34" charset="0"/>
              <a:buChar char="•"/>
            </a:pPr>
            <a:r>
              <a:rPr lang="en-GB" dirty="0"/>
              <a:t>EVIDENCE IS NOT THE SAME THING AS A FACTOR.</a:t>
            </a:r>
          </a:p>
          <a:p>
            <a:pPr marL="285750" indent="-285750">
              <a:buFont typeface="Arial" panose="020B0604020202020204" pitchFamily="34" charset="0"/>
              <a:buChar char="•"/>
            </a:pPr>
            <a:r>
              <a:rPr lang="en-GB" dirty="0"/>
              <a:t>You must decide what the three factors are and then place the evidence in the correct heading.</a:t>
            </a:r>
          </a:p>
          <a:p>
            <a:pPr marL="285750" indent="-285750">
              <a:buFont typeface="Arial" panose="020B0604020202020204" pitchFamily="34" charset="0"/>
              <a:buChar char="•"/>
            </a:pPr>
            <a:r>
              <a:rPr lang="en-GB" dirty="0"/>
              <a:t>For example – Russian Revolution is evidence, but ‘Communism’ might be the factor you choose to talk about.</a:t>
            </a:r>
          </a:p>
          <a:p>
            <a:endParaRPr lang="en-GB" dirty="0"/>
          </a:p>
        </p:txBody>
      </p:sp>
    </p:spTree>
    <p:extLst>
      <p:ext uri="{BB962C8B-B14F-4D97-AF65-F5344CB8AC3E}">
        <p14:creationId xmlns:p14="http://schemas.microsoft.com/office/powerpoint/2010/main" val="3870358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1233</TotalTime>
  <Words>5512</Words>
  <Application>Microsoft Office PowerPoint</Application>
  <PresentationFormat>Widescreen</PresentationFormat>
  <Paragraphs>614</Paragraphs>
  <Slides>30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Aharoni</vt:lpstr>
      <vt:lpstr>Arial</vt:lpstr>
      <vt:lpstr>Arial Black</vt:lpstr>
      <vt:lpstr>Calibri</vt:lpstr>
      <vt:lpstr>Calibri Light</vt:lpstr>
      <vt:lpstr>Comic Sans MS</vt:lpstr>
      <vt:lpstr>Wingdings</vt:lpstr>
      <vt:lpstr>Office Theme</vt:lpstr>
      <vt:lpstr>PowerPoint Presentation</vt:lpstr>
      <vt:lpstr>The long term causes of the  Second World War, 1917-1939</vt:lpstr>
      <vt:lpstr>Become the expert!</vt:lpstr>
      <vt:lpstr>Teach the group!</vt:lpstr>
      <vt:lpstr>Mini Plenary: Does everyone in your group know the answers to these questions? Let’s find out…</vt:lpstr>
      <vt:lpstr>PowerPoint Presentation</vt:lpstr>
      <vt:lpstr>PowerPoint Presentation</vt:lpstr>
      <vt:lpstr>PowerPoint Presentation</vt:lpstr>
      <vt:lpstr>PowerPoint Presentation</vt:lpstr>
      <vt:lpstr>Peer assessment.</vt:lpstr>
      <vt:lpstr>Homework.</vt:lpstr>
      <vt:lpstr>Did we meet our LO?</vt:lpstr>
      <vt:lpstr>Next Lesson… Phoney War and Norway Campaign, 1940</vt:lpstr>
      <vt:lpstr>RESOURCES</vt:lpstr>
      <vt:lpstr>PowerPoint Presentation</vt:lpstr>
      <vt:lpstr>The Soviet Union and Communism</vt:lpstr>
      <vt:lpstr>Hitler and Lebensraum</vt:lpstr>
      <vt:lpstr>Appeasement</vt:lpstr>
      <vt:lpstr>Pre-written feedback slips for printing; Circle the correct grade.</vt:lpstr>
      <vt:lpstr>PowerPoint Presentation</vt:lpstr>
      <vt:lpstr>PowerPoint Presentation</vt:lpstr>
      <vt:lpstr>PowerPoint Presentation</vt:lpstr>
      <vt:lpstr>EAL ASSISSTANCE SHEET</vt:lpstr>
      <vt:lpstr>SUPPORT TEMPLATE FOR 12 MARK QUESTIONS.</vt:lpstr>
      <vt:lpstr>Lesson plan</vt:lpstr>
      <vt:lpstr>FLIP LEARNING HOMEWORK SHEET</vt:lpstr>
      <vt:lpstr>WHY BOTHER? PEDAGOGY JUSTIFICATION</vt:lpstr>
      <vt:lpstr>Student Timeline for the SOW</vt:lpstr>
      <vt:lpstr>Student Timeline for the SOW</vt:lpstr>
      <vt:lpstr>www.wolseyacademy.co.uk</vt:lpstr>
    </vt:vector>
  </TitlesOfParts>
  <Company>The Gilberd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West Mock</dc:title>
  <dc:creator>Paul Grange</dc:creator>
  <cp:lastModifiedBy>Paul Grange</cp:lastModifiedBy>
  <cp:revision>90</cp:revision>
  <cp:lastPrinted>2017-06-13T11:19:59Z</cp:lastPrinted>
  <dcterms:created xsi:type="dcterms:W3CDTF">2017-05-18T09:28:01Z</dcterms:created>
  <dcterms:modified xsi:type="dcterms:W3CDTF">2017-06-21T11:25:13Z</dcterms:modified>
</cp:coreProperties>
</file>