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7" r:id="rId2"/>
    <p:sldId id="278" r:id="rId3"/>
    <p:sldId id="279" r:id="rId4"/>
    <p:sldId id="256" r:id="rId5"/>
    <p:sldId id="257" r:id="rId6"/>
    <p:sldId id="258" r:id="rId7"/>
    <p:sldId id="261" r:id="rId8"/>
    <p:sldId id="265" r:id="rId9"/>
    <p:sldId id="262" r:id="rId10"/>
    <p:sldId id="263" r:id="rId11"/>
    <p:sldId id="264" r:id="rId12"/>
    <p:sldId id="268" r:id="rId13"/>
    <p:sldId id="271" r:id="rId14"/>
    <p:sldId id="260" r:id="rId15"/>
    <p:sldId id="270" r:id="rId16"/>
    <p:sldId id="272" r:id="rId17"/>
    <p:sldId id="273" r:id="rId18"/>
    <p:sldId id="274" r:id="rId19"/>
    <p:sldId id="266" r:id="rId20"/>
    <p:sldId id="275" r:id="rId21"/>
    <p:sldId id="267" r:id="rId22"/>
    <p:sldId id="276" r:id="rId23"/>
    <p:sldId id="259" r:id="rId24"/>
    <p:sldId id="280" r:id="rId25"/>
    <p:sldId id="281" r:id="rId26"/>
    <p:sldId id="282" r:id="rId27"/>
    <p:sldId id="283"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CE43D-AA0E-4FBF-97E7-FAC7CBB12701}" type="datetimeFigureOut">
              <a:rPr lang="en-GB" smtClean="0"/>
              <a:t>10/03/2018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99AEB-82DB-4191-988F-59685855AA25}" type="slidenum">
              <a:rPr lang="en-GB" smtClean="0"/>
              <a:t>‹#›</a:t>
            </a:fld>
            <a:endParaRPr lang="en-GB"/>
          </a:p>
        </p:txBody>
      </p:sp>
    </p:spTree>
    <p:extLst>
      <p:ext uri="{BB962C8B-B14F-4D97-AF65-F5344CB8AC3E}">
        <p14:creationId xmlns:p14="http://schemas.microsoft.com/office/powerpoint/2010/main" val="256089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99AEB-82DB-4191-988F-59685855AA25}" type="slidenum">
              <a:rPr lang="en-GB" smtClean="0"/>
              <a:t>4</a:t>
            </a:fld>
            <a:endParaRPr lang="en-GB"/>
          </a:p>
        </p:txBody>
      </p:sp>
    </p:spTree>
    <p:extLst>
      <p:ext uri="{BB962C8B-B14F-4D97-AF65-F5344CB8AC3E}">
        <p14:creationId xmlns:p14="http://schemas.microsoft.com/office/powerpoint/2010/main" val="397446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http://www.youtube.com/watch?v=E6NBHx80ovY</a:t>
            </a:r>
          </a:p>
          <a:p>
            <a:endParaRPr lang="en-GB" dirty="0"/>
          </a:p>
        </p:txBody>
      </p:sp>
      <p:sp>
        <p:nvSpPr>
          <p:cNvPr id="4" name="Slide Number Placeholder 3"/>
          <p:cNvSpPr>
            <a:spLocks noGrp="1"/>
          </p:cNvSpPr>
          <p:nvPr>
            <p:ph type="sldNum" sz="quarter" idx="10"/>
          </p:nvPr>
        </p:nvSpPr>
        <p:spPr/>
        <p:txBody>
          <a:bodyPr/>
          <a:lstStyle/>
          <a:p>
            <a:fld id="{A1699AEB-82DB-4191-988F-59685855AA25}" type="slidenum">
              <a:rPr lang="en-GB" smtClean="0"/>
              <a:t>6</a:t>
            </a:fld>
            <a:endParaRPr lang="en-GB"/>
          </a:p>
        </p:txBody>
      </p:sp>
    </p:spTree>
    <p:extLst>
      <p:ext uri="{BB962C8B-B14F-4D97-AF65-F5344CB8AC3E}">
        <p14:creationId xmlns:p14="http://schemas.microsoft.com/office/powerpoint/2010/main" val="139214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99AEB-82DB-4191-988F-59685855AA25}" type="slidenum">
              <a:rPr lang="en-GB" smtClean="0"/>
              <a:t>17</a:t>
            </a:fld>
            <a:endParaRPr lang="en-GB"/>
          </a:p>
        </p:txBody>
      </p:sp>
    </p:spTree>
    <p:extLst>
      <p:ext uri="{BB962C8B-B14F-4D97-AF65-F5344CB8AC3E}">
        <p14:creationId xmlns:p14="http://schemas.microsoft.com/office/powerpoint/2010/main" val="146771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a:t>
            </a:r>
          </a:p>
        </p:txBody>
      </p:sp>
      <p:sp>
        <p:nvSpPr>
          <p:cNvPr id="4" name="Slide Number Placeholder 3"/>
          <p:cNvSpPr>
            <a:spLocks noGrp="1"/>
          </p:cNvSpPr>
          <p:nvPr>
            <p:ph type="sldNum" sz="quarter" idx="10"/>
          </p:nvPr>
        </p:nvSpPr>
        <p:spPr/>
        <p:txBody>
          <a:bodyPr/>
          <a:lstStyle/>
          <a:p>
            <a:fld id="{A1699AEB-82DB-4191-988F-59685855AA25}" type="slidenum">
              <a:rPr lang="en-GB" smtClean="0"/>
              <a:t>19</a:t>
            </a:fld>
            <a:endParaRPr lang="en-GB"/>
          </a:p>
        </p:txBody>
      </p:sp>
    </p:spTree>
    <p:extLst>
      <p:ext uri="{BB962C8B-B14F-4D97-AF65-F5344CB8AC3E}">
        <p14:creationId xmlns:p14="http://schemas.microsoft.com/office/powerpoint/2010/main" val="34673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a:t>
            </a:r>
          </a:p>
        </p:txBody>
      </p:sp>
      <p:sp>
        <p:nvSpPr>
          <p:cNvPr id="4" name="Slide Number Placeholder 3"/>
          <p:cNvSpPr>
            <a:spLocks noGrp="1"/>
          </p:cNvSpPr>
          <p:nvPr>
            <p:ph type="sldNum" sz="quarter" idx="10"/>
          </p:nvPr>
        </p:nvSpPr>
        <p:spPr/>
        <p:txBody>
          <a:bodyPr/>
          <a:lstStyle/>
          <a:p>
            <a:fld id="{A1699AEB-82DB-4191-988F-59685855AA25}" type="slidenum">
              <a:rPr lang="en-GB" smtClean="0"/>
              <a:t>20</a:t>
            </a:fld>
            <a:endParaRPr lang="en-GB"/>
          </a:p>
        </p:txBody>
      </p:sp>
    </p:spTree>
    <p:extLst>
      <p:ext uri="{BB962C8B-B14F-4D97-AF65-F5344CB8AC3E}">
        <p14:creationId xmlns:p14="http://schemas.microsoft.com/office/powerpoint/2010/main" val="226425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99AEB-82DB-4191-988F-59685855AA25}" type="slidenum">
              <a:rPr lang="en-GB" smtClean="0"/>
              <a:t>27</a:t>
            </a:fld>
            <a:endParaRPr lang="en-GB"/>
          </a:p>
        </p:txBody>
      </p:sp>
    </p:spTree>
    <p:extLst>
      <p:ext uri="{BB962C8B-B14F-4D97-AF65-F5344CB8AC3E}">
        <p14:creationId xmlns:p14="http://schemas.microsoft.com/office/powerpoint/2010/main" val="71362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B49068-85DD-40E3-99A6-997D7D77FF27}" type="datetimeFigureOut">
              <a:rPr lang="en-GB" smtClean="0"/>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39542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B49068-85DD-40E3-99A6-997D7D77FF27}" type="datetimeFigureOut">
              <a:rPr lang="en-GB" smtClean="0"/>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26385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B49068-85DD-40E3-99A6-997D7D77FF27}" type="datetimeFigureOut">
              <a:rPr lang="en-GB" smtClean="0"/>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224452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B49068-85DD-40E3-99A6-997D7D77FF27}" type="datetimeFigureOut">
              <a:rPr lang="en-GB" smtClean="0"/>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20021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49068-85DD-40E3-99A6-997D7D77FF27}" type="datetimeFigureOut">
              <a:rPr lang="en-GB" smtClean="0"/>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42914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B49068-85DD-40E3-99A6-997D7D77FF27}" type="datetimeFigureOut">
              <a:rPr lang="en-GB" smtClean="0"/>
              <a:t>10/03/2018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349083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B49068-85DD-40E3-99A6-997D7D77FF27}" type="datetimeFigureOut">
              <a:rPr lang="en-GB" smtClean="0"/>
              <a:t>10/03/2018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85440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B49068-85DD-40E3-99A6-997D7D77FF27}" type="datetimeFigureOut">
              <a:rPr lang="en-GB" smtClean="0"/>
              <a:t>10/03/2018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333678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49068-85DD-40E3-99A6-997D7D77FF27}" type="datetimeFigureOut">
              <a:rPr lang="en-GB" smtClean="0"/>
              <a:t>10/03/2018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359129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49068-85DD-40E3-99A6-997D7D77FF27}" type="datetimeFigureOut">
              <a:rPr lang="en-GB" smtClean="0"/>
              <a:t>10/03/2018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389432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49068-85DD-40E3-99A6-997D7D77FF27}" type="datetimeFigureOut">
              <a:rPr lang="en-GB" smtClean="0"/>
              <a:t>10/03/2018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40149-1BEB-48EA-99A4-7ABC06CC2962}" type="slidenum">
              <a:rPr lang="en-GB" smtClean="0"/>
              <a:t>‹#›</a:t>
            </a:fld>
            <a:endParaRPr lang="en-GB"/>
          </a:p>
        </p:txBody>
      </p:sp>
    </p:spTree>
    <p:extLst>
      <p:ext uri="{BB962C8B-B14F-4D97-AF65-F5344CB8AC3E}">
        <p14:creationId xmlns:p14="http://schemas.microsoft.com/office/powerpoint/2010/main" val="312523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49068-85DD-40E3-99A6-997D7D77FF27}" type="datetimeFigureOut">
              <a:rPr lang="en-GB" smtClean="0"/>
              <a:t>10/03/2018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40149-1BEB-48EA-99A4-7ABC06CC2962}" type="slidenum">
              <a:rPr lang="en-GB" smtClean="0"/>
              <a:t>‹#›</a:t>
            </a:fld>
            <a:endParaRPr lang="en-GB"/>
          </a:p>
        </p:txBody>
      </p:sp>
    </p:spTree>
    <p:extLst>
      <p:ext uri="{BB962C8B-B14F-4D97-AF65-F5344CB8AC3E}">
        <p14:creationId xmlns:p14="http://schemas.microsoft.com/office/powerpoint/2010/main" val="282542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 Id="rId6" Type="http://schemas.openxmlformats.org/officeDocument/2006/relationships/hyperlink" Target="https://twitter.com/WolseyAcademy" TargetMode="External"/><Relationship Id="rId5" Type="http://schemas.openxmlformats.org/officeDocument/2006/relationships/image" Target="../media/image3.png"/><Relationship Id="rId4" Type="http://schemas.openxmlformats.org/officeDocument/2006/relationships/hyperlink" Target="https://www.facebook.com/WolseyAcadem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olseyacademy.com/quizzes" TargetMode="External"/><Relationship Id="rId7" Type="http://schemas.openxmlformats.org/officeDocument/2006/relationships/image" Target="../media/image4.png"/><Relationship Id="rId2" Type="http://schemas.openxmlformats.org/officeDocument/2006/relationships/hyperlink" Target="https://www.wolseyacademy.com/history"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olseyacademy.com/" TargetMode="External"/><Relationship Id="rId4" Type="http://schemas.openxmlformats.org/officeDocument/2006/relationships/hyperlink" Target="https://www.wolseyacademy.com/single-post/2018/02/15/Industrial-Revolution-SOW"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olseyacademy.com/histo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E6NBHx80ov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07807B68-A52E-4802-B24D-0896D3B69387}"/>
              </a:ext>
            </a:extLst>
          </p:cNvPr>
          <p:cNvPicPr>
            <a:picLocks noChangeAspect="1"/>
          </p:cNvPicPr>
          <p:nvPr/>
        </p:nvPicPr>
        <p:blipFill rotWithShape="1">
          <a:blip r:embed="rId3"/>
          <a:srcRect l="32334" t="29037" r="23583" b="19704"/>
          <a:stretch/>
        </p:blipFill>
        <p:spPr>
          <a:xfrm>
            <a:off x="2966720" y="647608"/>
            <a:ext cx="6064483" cy="3810183"/>
          </a:xfrm>
          <a:prstGeom prst="rect">
            <a:avLst/>
          </a:prstGeom>
        </p:spPr>
      </p:pic>
      <p:pic>
        <p:nvPicPr>
          <p:cNvPr id="3" name="Picture 2">
            <a:hlinkClick r:id="rId4"/>
            <a:extLst>
              <a:ext uri="{FF2B5EF4-FFF2-40B4-BE49-F238E27FC236}">
                <a16:creationId xmlns:a16="http://schemas.microsoft.com/office/drawing/2014/main" id="{ECF7BC36-D76B-438E-900E-B8F459161A6C}"/>
              </a:ext>
            </a:extLst>
          </p:cNvPr>
          <p:cNvPicPr>
            <a:picLocks noChangeAspect="1"/>
          </p:cNvPicPr>
          <p:nvPr/>
        </p:nvPicPr>
        <p:blipFill rotWithShape="1">
          <a:blip r:embed="rId5"/>
          <a:srcRect l="51333" t="70222" r="45334" b="24148"/>
          <a:stretch/>
        </p:blipFill>
        <p:spPr>
          <a:xfrm>
            <a:off x="5334000" y="4714240"/>
            <a:ext cx="629920" cy="598424"/>
          </a:xfrm>
          <a:prstGeom prst="rect">
            <a:avLst/>
          </a:prstGeom>
        </p:spPr>
      </p:pic>
      <p:pic>
        <p:nvPicPr>
          <p:cNvPr id="8" name="Picture 7">
            <a:hlinkClick r:id="rId6"/>
            <a:extLst>
              <a:ext uri="{FF2B5EF4-FFF2-40B4-BE49-F238E27FC236}">
                <a16:creationId xmlns:a16="http://schemas.microsoft.com/office/drawing/2014/main" id="{3FBC33C6-0C49-4C5C-A579-202297898F7B}"/>
              </a:ext>
            </a:extLst>
          </p:cNvPr>
          <p:cNvPicPr>
            <a:picLocks noChangeAspect="1"/>
          </p:cNvPicPr>
          <p:nvPr/>
        </p:nvPicPr>
        <p:blipFill rotWithShape="1">
          <a:blip r:embed="rId5"/>
          <a:srcRect l="55083" t="70222" r="41584" b="24148"/>
          <a:stretch/>
        </p:blipFill>
        <p:spPr>
          <a:xfrm>
            <a:off x="6004562" y="4714240"/>
            <a:ext cx="629920" cy="598424"/>
          </a:xfrm>
          <a:prstGeom prst="rect">
            <a:avLst/>
          </a:prstGeom>
        </p:spPr>
      </p:pic>
    </p:spTree>
    <p:extLst>
      <p:ext uri="{BB962C8B-B14F-4D97-AF65-F5344CB8AC3E}">
        <p14:creationId xmlns:p14="http://schemas.microsoft.com/office/powerpoint/2010/main" val="198755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74" y="0"/>
            <a:ext cx="10515600" cy="1325563"/>
          </a:xfrm>
        </p:spPr>
        <p:txBody>
          <a:bodyPr/>
          <a:lstStyle/>
          <a:p>
            <a:r>
              <a:rPr lang="en-GB" dirty="0"/>
              <a:t>The Industrial Revolution – what was it?</a:t>
            </a:r>
          </a:p>
        </p:txBody>
      </p:sp>
      <p:sp>
        <p:nvSpPr>
          <p:cNvPr id="3" name="Content Placeholder 2"/>
          <p:cNvSpPr>
            <a:spLocks noGrp="1"/>
          </p:cNvSpPr>
          <p:nvPr>
            <p:ph idx="1"/>
          </p:nvPr>
        </p:nvSpPr>
        <p:spPr>
          <a:xfrm>
            <a:off x="838200" y="1106905"/>
            <a:ext cx="10515600" cy="5486400"/>
          </a:xfrm>
          <a:solidFill>
            <a:schemeClr val="accent2">
              <a:lumMod val="20000"/>
              <a:lumOff val="80000"/>
            </a:schemeClr>
          </a:solidFill>
        </p:spPr>
        <p:txBody>
          <a:bodyPr>
            <a:normAutofit/>
          </a:bodyPr>
          <a:lstStyle/>
          <a:p>
            <a:pPr lvl="1"/>
            <a:r>
              <a:rPr lang="en-GB" sz="3200" b="1" dirty="0"/>
              <a:t>Cities</a:t>
            </a:r>
            <a:r>
              <a:rPr lang="en-GB" sz="3200" dirty="0"/>
              <a:t>: Hundreds of thousands of families left the countryside and moved to new but often cramped and small houses in the rapidly expanding cities. The skyline became dominated by large chimney and soot and smoke polluted the air.</a:t>
            </a:r>
          </a:p>
          <a:p>
            <a:pPr lvl="1"/>
            <a:r>
              <a:rPr lang="en-GB" sz="3200" b="1" dirty="0"/>
              <a:t>Transport and communications</a:t>
            </a:r>
            <a:r>
              <a:rPr lang="en-GB" sz="3200" dirty="0"/>
              <a:t>. Quicker ways of traveling were developed and they changed the world forever. Thomas Telford built roads and canals in the 1700s, and George Stephenson and </a:t>
            </a:r>
            <a:r>
              <a:rPr lang="en-GB" sz="3200" dirty="0" err="1"/>
              <a:t>Isambard</a:t>
            </a:r>
            <a:r>
              <a:rPr lang="en-GB" sz="3200" dirty="0"/>
              <a:t> Kingdom Brunel oversaw the 'Railway Mania' of the 1800s.</a:t>
            </a:r>
          </a:p>
        </p:txBody>
      </p:sp>
    </p:spTree>
    <p:extLst>
      <p:ext uri="{BB962C8B-B14F-4D97-AF65-F5344CB8AC3E}">
        <p14:creationId xmlns:p14="http://schemas.microsoft.com/office/powerpoint/2010/main" val="74264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74" y="0"/>
            <a:ext cx="10515600" cy="1325563"/>
          </a:xfrm>
        </p:spPr>
        <p:txBody>
          <a:bodyPr/>
          <a:lstStyle/>
          <a:p>
            <a:r>
              <a:rPr lang="en-GB" dirty="0"/>
              <a:t>The Industrial Revolution – what was it?</a:t>
            </a:r>
          </a:p>
        </p:txBody>
      </p:sp>
      <p:sp>
        <p:nvSpPr>
          <p:cNvPr id="3" name="Content Placeholder 2"/>
          <p:cNvSpPr>
            <a:spLocks noGrp="1"/>
          </p:cNvSpPr>
          <p:nvPr>
            <p:ph idx="1"/>
          </p:nvPr>
        </p:nvSpPr>
        <p:spPr>
          <a:xfrm>
            <a:off x="838200" y="1106905"/>
            <a:ext cx="10515600" cy="5486400"/>
          </a:xfrm>
          <a:solidFill>
            <a:schemeClr val="accent2">
              <a:lumMod val="20000"/>
              <a:lumOff val="80000"/>
            </a:schemeClr>
          </a:solidFill>
        </p:spPr>
        <p:txBody>
          <a:bodyPr>
            <a:normAutofit/>
          </a:bodyPr>
          <a:lstStyle/>
          <a:p>
            <a:pPr lvl="1"/>
            <a:r>
              <a:rPr lang="en-GB" sz="3200" b="1" dirty="0"/>
              <a:t>Science and technology</a:t>
            </a:r>
            <a:r>
              <a:rPr lang="en-GB" sz="3200" dirty="0"/>
              <a:t>: At the same time there occurred a long list of scientific discoveries and technological inventions that changed society and industry.</a:t>
            </a:r>
          </a:p>
          <a:p>
            <a:pPr lvl="1"/>
            <a:r>
              <a:rPr lang="en-GB" sz="3200" b="1" dirty="0"/>
              <a:t>Society</a:t>
            </a:r>
            <a:r>
              <a:rPr lang="en-GB" sz="3200" dirty="0"/>
              <a:t>: Women and children began to enter the workforce and receive a salary the relationships that had held societies together began to change. Factory owners often became ‘super rich’ and challenged the old Lords for control over the country.</a:t>
            </a:r>
          </a:p>
        </p:txBody>
      </p:sp>
    </p:spTree>
    <p:extLst>
      <p:ext uri="{BB962C8B-B14F-4D97-AF65-F5344CB8AC3E}">
        <p14:creationId xmlns:p14="http://schemas.microsoft.com/office/powerpoint/2010/main" val="224039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Describe the key features </a:t>
            </a:r>
            <a:br>
              <a:rPr lang="en-GB" u="sng" dirty="0"/>
            </a:br>
            <a:r>
              <a:rPr lang="en-GB" u="sng" dirty="0"/>
              <a:t>of the Industrial Revolution</a:t>
            </a:r>
          </a:p>
        </p:txBody>
      </p:sp>
      <p:sp>
        <p:nvSpPr>
          <p:cNvPr id="3" name="Content Placeholder 2"/>
          <p:cNvSpPr>
            <a:spLocks noGrp="1"/>
          </p:cNvSpPr>
          <p:nvPr>
            <p:ph idx="1"/>
          </p:nvPr>
        </p:nvSpPr>
        <p:spPr/>
        <p:txBody>
          <a:bodyPr/>
          <a:lstStyle/>
          <a:p>
            <a:r>
              <a:rPr lang="en-GB" dirty="0"/>
              <a:t>You will need to write three paragraphs to answer this question.</a:t>
            </a:r>
          </a:p>
          <a:p>
            <a:r>
              <a:rPr lang="en-GB" dirty="0"/>
              <a:t>Each paragraph must be about a different factor.</a:t>
            </a:r>
          </a:p>
        </p:txBody>
      </p:sp>
      <p:sp>
        <p:nvSpPr>
          <p:cNvPr id="4" name="Title 1"/>
          <p:cNvSpPr txBox="1">
            <a:spLocks/>
          </p:cNvSpPr>
          <p:nvPr/>
        </p:nvSpPr>
        <p:spPr>
          <a:xfrm>
            <a:off x="838200" y="26757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How do we compose paragraphs in History?</a:t>
            </a:r>
          </a:p>
        </p:txBody>
      </p:sp>
      <p:pic>
        <p:nvPicPr>
          <p:cNvPr id="5" name="Picture 2" descr="http://sd.keepcalm-o-matic.co.uk/i/keep-calm-remember-point-evidence-explain-link-pee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8138">
            <a:off x="2699888" y="-24587"/>
            <a:ext cx="5974625" cy="697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Can you rearrange this paragraph into PEEL?</a:t>
            </a:r>
          </a:p>
        </p:txBody>
      </p:sp>
      <p:sp>
        <p:nvSpPr>
          <p:cNvPr id="6" name="Rounded Rectangle 5"/>
          <p:cNvSpPr/>
          <p:nvPr/>
        </p:nvSpPr>
        <p:spPr>
          <a:xfrm>
            <a:off x="506437" y="2934479"/>
            <a:ext cx="6654018" cy="84149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Industrial Revolution was a period of immense change in Britain.</a:t>
            </a:r>
          </a:p>
        </p:txBody>
      </p:sp>
      <p:sp>
        <p:nvSpPr>
          <p:cNvPr id="8" name="Rounded Rectangle 7"/>
          <p:cNvSpPr/>
          <p:nvPr/>
        </p:nvSpPr>
        <p:spPr>
          <a:xfrm>
            <a:off x="506437" y="1883195"/>
            <a:ext cx="6654018" cy="8414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For example new transport like canals and the steam train were invented.</a:t>
            </a:r>
          </a:p>
        </p:txBody>
      </p:sp>
      <p:sp>
        <p:nvSpPr>
          <p:cNvPr id="9" name="Rounded Rectangle 8"/>
          <p:cNvSpPr/>
          <p:nvPr/>
        </p:nvSpPr>
        <p:spPr>
          <a:xfrm>
            <a:off x="506437" y="5347525"/>
            <a:ext cx="6654018" cy="84149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These were important because they cut down the time it took to travel and to move goods around the country.</a:t>
            </a:r>
          </a:p>
        </p:txBody>
      </p:sp>
      <p:sp>
        <p:nvSpPr>
          <p:cNvPr id="10" name="Rounded Rectangle 9"/>
          <p:cNvSpPr/>
          <p:nvPr/>
        </p:nvSpPr>
        <p:spPr>
          <a:xfrm>
            <a:off x="506437" y="4141002"/>
            <a:ext cx="6654018" cy="8414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had huge consequences as it made it much easier to control a large empire and buy and sell things from far away countries.</a:t>
            </a:r>
          </a:p>
        </p:txBody>
      </p:sp>
      <p:pic>
        <p:nvPicPr>
          <p:cNvPr id="5124" name="Picture 4" descr="http://pictures.4ever.eu/data/674xX/fun/cartoons/bald-banana,-peel,-laughter-14630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110"/>
                    </a14:imgEffect>
                  </a14:imgLayer>
                </a14:imgProps>
              </a:ext>
              <a:ext uri="{28A0092B-C50C-407E-A947-70E740481C1C}">
                <a14:useLocalDpi xmlns:a14="http://schemas.microsoft.com/office/drawing/2010/main" val="0"/>
              </a:ext>
            </a:extLst>
          </a:blip>
          <a:srcRect/>
          <a:stretch>
            <a:fillRect/>
          </a:stretch>
        </p:blipFill>
        <p:spPr bwMode="auto">
          <a:xfrm>
            <a:off x="7523747" y="1733511"/>
            <a:ext cx="4170947" cy="417094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9192126" y="1690687"/>
            <a:ext cx="2502568" cy="1501691"/>
          </a:xfrm>
          <a:prstGeom prst="wedgeRoundRectCallout">
            <a:avLst>
              <a:gd name="adj1" fmla="val -59936"/>
              <a:gd name="adj2" fmla="val 32204"/>
              <a:gd name="adj3" fmla="val 16667"/>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Always PEEL back the question!</a:t>
            </a:r>
          </a:p>
        </p:txBody>
      </p:sp>
    </p:spTree>
    <p:extLst>
      <p:ext uri="{BB962C8B-B14F-4D97-AF65-F5344CB8AC3E}">
        <p14:creationId xmlns:p14="http://schemas.microsoft.com/office/powerpoint/2010/main" val="117731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Can you rearrange this paragraph into PEEL?</a:t>
            </a:r>
          </a:p>
        </p:txBody>
      </p:sp>
      <p:sp>
        <p:nvSpPr>
          <p:cNvPr id="6" name="Rounded Rectangle 5"/>
          <p:cNvSpPr/>
          <p:nvPr/>
        </p:nvSpPr>
        <p:spPr>
          <a:xfrm>
            <a:off x="506437" y="1831365"/>
            <a:ext cx="6654018" cy="84149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Industrial Revolution was a period of immense change in Britain.</a:t>
            </a:r>
          </a:p>
        </p:txBody>
      </p:sp>
      <p:sp>
        <p:nvSpPr>
          <p:cNvPr id="8" name="Rounded Rectangle 7"/>
          <p:cNvSpPr/>
          <p:nvPr/>
        </p:nvSpPr>
        <p:spPr>
          <a:xfrm>
            <a:off x="506437" y="2908564"/>
            <a:ext cx="6654018" cy="8414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For example new transport like canals and the steam train were invented.</a:t>
            </a:r>
          </a:p>
        </p:txBody>
      </p:sp>
      <p:sp>
        <p:nvSpPr>
          <p:cNvPr id="9" name="Rounded Rectangle 8"/>
          <p:cNvSpPr/>
          <p:nvPr/>
        </p:nvSpPr>
        <p:spPr>
          <a:xfrm>
            <a:off x="506437" y="3985763"/>
            <a:ext cx="6654018" cy="84149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These were important because they cut down the time it took to travel and to move goods around the country.</a:t>
            </a:r>
          </a:p>
        </p:txBody>
      </p:sp>
      <p:sp>
        <p:nvSpPr>
          <p:cNvPr id="10" name="Rounded Rectangle 9"/>
          <p:cNvSpPr/>
          <p:nvPr/>
        </p:nvSpPr>
        <p:spPr>
          <a:xfrm>
            <a:off x="506437" y="5062962"/>
            <a:ext cx="6654018" cy="8414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had huge consequences as it made it much easier to move raw materials from one part of the world to factories in another part.</a:t>
            </a:r>
          </a:p>
        </p:txBody>
      </p:sp>
      <p:pic>
        <p:nvPicPr>
          <p:cNvPr id="5124" name="Picture 4" descr="http://pictures.4ever.eu/data/674xX/fun/cartoons/bald-banana,-peel,-laughter-14630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110"/>
                    </a14:imgEffect>
                  </a14:imgLayer>
                </a14:imgProps>
              </a:ext>
              <a:ext uri="{28A0092B-C50C-407E-A947-70E740481C1C}">
                <a14:useLocalDpi xmlns:a14="http://schemas.microsoft.com/office/drawing/2010/main" val="0"/>
              </a:ext>
            </a:extLst>
          </a:blip>
          <a:srcRect/>
          <a:stretch>
            <a:fillRect/>
          </a:stretch>
        </p:blipFill>
        <p:spPr bwMode="auto">
          <a:xfrm>
            <a:off x="7523747" y="1733511"/>
            <a:ext cx="4170947" cy="417094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9192126" y="1690687"/>
            <a:ext cx="2502568" cy="1501691"/>
          </a:xfrm>
          <a:prstGeom prst="wedgeRoundRectCallout">
            <a:avLst>
              <a:gd name="adj1" fmla="val -59936"/>
              <a:gd name="adj2" fmla="val 32204"/>
              <a:gd name="adj3" fmla="val 16667"/>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Always PEEL back the question!</a:t>
            </a:r>
          </a:p>
        </p:txBody>
      </p:sp>
    </p:spTree>
    <p:extLst>
      <p:ext uri="{BB962C8B-B14F-4D97-AF65-F5344CB8AC3E}">
        <p14:creationId xmlns:p14="http://schemas.microsoft.com/office/powerpoint/2010/main" val="93099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encrypted-tbn3.gstatic.com/images?q=tbn:ANd9GcSyjgK1ppzxZnS5YO7KGRWvRPQwNhgCraghV5e5w1y5MvCRTD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206" y="3839037"/>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548" y="462340"/>
            <a:ext cx="7325016" cy="1325563"/>
          </a:xfrm>
        </p:spPr>
        <p:txBody>
          <a:bodyPr>
            <a:normAutofit fontScale="90000"/>
          </a:bodyPr>
          <a:lstStyle/>
          <a:p>
            <a:r>
              <a:rPr lang="en-GB" u="sng" dirty="0"/>
              <a:t>Explain some of the key changes of the Industrial Revolution</a:t>
            </a:r>
          </a:p>
        </p:txBody>
      </p:sp>
      <p:pic>
        <p:nvPicPr>
          <p:cNvPr id="5124" name="Picture 4" descr="http://pictures.4ever.eu/data/674xX/fun/cartoons/bald-banana,-peel,-laughter-14630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110"/>
                    </a14:imgEffect>
                  </a14:imgLayer>
                </a14:imgProps>
              </a:ext>
              <a:ext uri="{28A0092B-C50C-407E-A947-70E740481C1C}">
                <a14:useLocalDpi xmlns:a14="http://schemas.microsoft.com/office/drawing/2010/main" val="0"/>
              </a:ext>
            </a:extLst>
          </a:blip>
          <a:srcRect/>
          <a:stretch>
            <a:fillRect/>
          </a:stretch>
        </p:blipFill>
        <p:spPr bwMode="auto">
          <a:xfrm>
            <a:off x="7812505" y="672180"/>
            <a:ext cx="3959734" cy="395973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9396399" y="629356"/>
            <a:ext cx="2375840" cy="1406271"/>
          </a:xfrm>
          <a:prstGeom prst="wedgeRoundRectCallout">
            <a:avLst>
              <a:gd name="adj1" fmla="val -59936"/>
              <a:gd name="adj2" fmla="val 32204"/>
              <a:gd name="adj3" fmla="val 16667"/>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Don’t forget to PEEL</a:t>
            </a:r>
          </a:p>
        </p:txBody>
      </p:sp>
      <p:sp>
        <p:nvSpPr>
          <p:cNvPr id="11" name="Content Placeholder 2"/>
          <p:cNvSpPr>
            <a:spLocks noGrp="1"/>
          </p:cNvSpPr>
          <p:nvPr>
            <p:ph idx="1"/>
          </p:nvPr>
        </p:nvSpPr>
        <p:spPr>
          <a:xfrm>
            <a:off x="838200" y="1825625"/>
            <a:ext cx="5578642" cy="1864059"/>
          </a:xfrm>
          <a:solidFill>
            <a:schemeClr val="accent5">
              <a:lumMod val="60000"/>
              <a:lumOff val="40000"/>
            </a:schemeClr>
          </a:solidFill>
        </p:spPr>
        <p:txBody>
          <a:bodyPr/>
          <a:lstStyle/>
          <a:p>
            <a:r>
              <a:rPr lang="en-GB" dirty="0"/>
              <a:t>You will need to write three paragraphs to answer this question.</a:t>
            </a:r>
          </a:p>
          <a:p>
            <a:r>
              <a:rPr lang="en-GB" dirty="0"/>
              <a:t>Each paragraph must be about a different factor.</a:t>
            </a:r>
          </a:p>
          <a:p>
            <a:pPr marL="0" indent="0">
              <a:buNone/>
            </a:pPr>
            <a:endParaRPr lang="en-GB" dirty="0"/>
          </a:p>
        </p:txBody>
      </p:sp>
      <p:pic>
        <p:nvPicPr>
          <p:cNvPr id="11268" name="Picture 4" descr="http://mossiso.com/wp-content/uploads/2010/10/steam-engin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776" y="4578099"/>
            <a:ext cx="2826586" cy="215441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upload.wikimedia.org/wikipedia/si/e/e8/Urbaniz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47" y="3878474"/>
            <a:ext cx="2386274" cy="177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0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Assess</a:t>
            </a:r>
          </a:p>
        </p:txBody>
      </p:sp>
      <p:sp>
        <p:nvSpPr>
          <p:cNvPr id="3" name="Content Placeholder 2"/>
          <p:cNvSpPr>
            <a:spLocks noGrp="1"/>
          </p:cNvSpPr>
          <p:nvPr>
            <p:ph idx="1"/>
          </p:nvPr>
        </p:nvSpPr>
        <p:spPr/>
        <p:txBody>
          <a:bodyPr>
            <a:normAutofit/>
          </a:bodyPr>
          <a:lstStyle/>
          <a:p>
            <a:r>
              <a:rPr lang="en-GB" sz="4000" dirty="0"/>
              <a:t>WWW and EBI.</a:t>
            </a:r>
          </a:p>
          <a:p>
            <a:pPr lvl="1"/>
            <a:r>
              <a:rPr lang="en-GB" sz="4000" dirty="0"/>
              <a:t>Did they include three paragraphs?</a:t>
            </a:r>
          </a:p>
          <a:p>
            <a:pPr lvl="1"/>
            <a:r>
              <a:rPr lang="en-GB" sz="4000" dirty="0"/>
              <a:t>Did they PEEL?</a:t>
            </a:r>
          </a:p>
          <a:p>
            <a:pPr lvl="1"/>
            <a:r>
              <a:rPr lang="en-GB" sz="4000" dirty="0"/>
              <a:t>Did they make use of keywords?</a:t>
            </a:r>
          </a:p>
          <a:p>
            <a:pPr lvl="1"/>
            <a:r>
              <a:rPr lang="en-GB" sz="4000" dirty="0"/>
              <a:t>How good was their SPAG (Spelling, Punctuation and Grammar?)</a:t>
            </a:r>
          </a:p>
        </p:txBody>
      </p:sp>
      <p:pic>
        <p:nvPicPr>
          <p:cNvPr id="12294" name="Picture 6" descr="http://us.123rf.com/400wm/400/400/eintracht/eintracht1102/eintracht110200023/8901122-illustration-of-a-man-with-a-large-pen-drawing-a-checkmark--part-of-my-cute-green-man-series.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33" b="100000" l="0" r="100000"/>
                    </a14:imgEffect>
                  </a14:imgLayer>
                </a14:imgProps>
              </a:ext>
              <a:ext uri="{28A0092B-C50C-407E-A947-70E740481C1C}">
                <a14:useLocalDpi xmlns:a14="http://schemas.microsoft.com/office/drawing/2010/main" val="0"/>
              </a:ext>
            </a:extLst>
          </a:blip>
          <a:srcRect/>
          <a:stretch>
            <a:fillRect/>
          </a:stretch>
        </p:blipFill>
        <p:spPr bwMode="auto">
          <a:xfrm>
            <a:off x="4058080" y="365125"/>
            <a:ext cx="2090057" cy="209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1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lker.com/cliparts/j/K/g/T/d/K/yellow-cog-wheel-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958" y="2684661"/>
            <a:ext cx="3789728" cy="378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8038" y="1656673"/>
            <a:ext cx="6926857" cy="3717433"/>
          </a:xfrm>
        </p:spPr>
        <p:txBody>
          <a:bodyPr>
            <a:normAutofit/>
          </a:bodyPr>
          <a:lstStyle/>
          <a:p>
            <a:r>
              <a:rPr lang="en-GB" b="1" u="sng" dirty="0"/>
              <a:t>Plenary: </a:t>
            </a:r>
            <a:br>
              <a:rPr lang="en-GB" b="1" u="sng" dirty="0"/>
            </a:br>
            <a:r>
              <a:rPr lang="en-GB" b="1" u="sng" dirty="0"/>
              <a:t>Add new knowledge to your initial diagram in a different colour</a:t>
            </a:r>
          </a:p>
        </p:txBody>
      </p:sp>
      <p:sp>
        <p:nvSpPr>
          <p:cNvPr id="4" name="Date Placeholder 3"/>
          <p:cNvSpPr>
            <a:spLocks noGrp="1"/>
          </p:cNvSpPr>
          <p:nvPr>
            <p:ph type="dt" sz="half" idx="10"/>
          </p:nvPr>
        </p:nvSpPr>
        <p:spPr>
          <a:xfrm>
            <a:off x="7512147" y="62982"/>
            <a:ext cx="5641145" cy="409372"/>
          </a:xfrm>
        </p:spPr>
        <p:txBody>
          <a:bodyPr/>
          <a:lstStyle/>
          <a:p>
            <a:fld id="{39FF435E-F80F-4B99-80D7-E8B5FCB3DED4}" type="datetime2">
              <a:rPr lang="en-GB" sz="3200" u="sng" smtClean="0">
                <a:solidFill>
                  <a:schemeClr val="tx1"/>
                </a:solidFill>
              </a:rPr>
              <a:t>Saturday, 10 March 2018</a:t>
            </a:fld>
            <a:endParaRPr lang="en-GB" sz="3200" u="sng" dirty="0">
              <a:solidFill>
                <a:schemeClr val="tx1"/>
              </a:solidFill>
            </a:endParaRPr>
          </a:p>
        </p:txBody>
      </p:sp>
      <p:sp>
        <p:nvSpPr>
          <p:cNvPr id="6" name="Title 1"/>
          <p:cNvSpPr txBox="1">
            <a:spLocks/>
          </p:cNvSpPr>
          <p:nvPr/>
        </p:nvSpPr>
        <p:spPr>
          <a:xfrm>
            <a:off x="-461889" y="-193819"/>
            <a:ext cx="1685778" cy="66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a:t>C/W</a:t>
            </a:r>
          </a:p>
        </p:txBody>
      </p:sp>
      <p:sp>
        <p:nvSpPr>
          <p:cNvPr id="15" name="Oval 14"/>
          <p:cNvSpPr/>
          <p:nvPr/>
        </p:nvSpPr>
        <p:spPr>
          <a:xfrm>
            <a:off x="8199021" y="3200719"/>
            <a:ext cx="2715602" cy="26793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did you learn this lesson?</a:t>
            </a:r>
          </a:p>
        </p:txBody>
      </p:sp>
    </p:spTree>
    <p:extLst>
      <p:ext uri="{BB962C8B-B14F-4D97-AF65-F5344CB8AC3E}">
        <p14:creationId xmlns:p14="http://schemas.microsoft.com/office/powerpoint/2010/main" val="4641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031958" y="818147"/>
            <a:ext cx="5855368" cy="4973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RESOURCES</a:t>
            </a:r>
          </a:p>
        </p:txBody>
      </p:sp>
    </p:spTree>
    <p:extLst>
      <p:ext uri="{BB962C8B-B14F-4D97-AF65-F5344CB8AC3E}">
        <p14:creationId xmlns:p14="http://schemas.microsoft.com/office/powerpoint/2010/main" val="162786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8274" cy="689811"/>
          </a:xfrm>
        </p:spPr>
        <p:txBody>
          <a:bodyPr>
            <a:normAutofit/>
          </a:bodyPr>
          <a:lstStyle/>
          <a:p>
            <a:pPr algn="ctr"/>
            <a:r>
              <a:rPr lang="en-GB" sz="2000" u="sng" dirty="0"/>
              <a:t>The Industrial Revolution</a:t>
            </a:r>
            <a:br>
              <a:rPr lang="en-GB" sz="2000" u="sng" dirty="0"/>
            </a:br>
            <a:r>
              <a:rPr lang="en-GB" sz="2000" u="sng" dirty="0"/>
              <a:t> – what was it? (</a:t>
            </a:r>
            <a:r>
              <a:rPr lang="en-GB" sz="2000" u="sng" dirty="0" err="1"/>
              <a:t>Handout</a:t>
            </a:r>
            <a:r>
              <a:rPr lang="en-GB" sz="2000" u="sng" dirty="0"/>
              <a:t> A)</a:t>
            </a:r>
          </a:p>
        </p:txBody>
      </p:sp>
      <p:sp>
        <p:nvSpPr>
          <p:cNvPr id="3" name="Content Placeholder 2"/>
          <p:cNvSpPr>
            <a:spLocks noGrp="1"/>
          </p:cNvSpPr>
          <p:nvPr>
            <p:ph idx="1"/>
          </p:nvPr>
        </p:nvSpPr>
        <p:spPr>
          <a:xfrm>
            <a:off x="0" y="689810"/>
            <a:ext cx="5438274" cy="6168189"/>
          </a:xfrm>
          <a:solidFill>
            <a:schemeClr val="accent2">
              <a:lumMod val="20000"/>
              <a:lumOff val="80000"/>
            </a:schemeClr>
          </a:solidFill>
        </p:spPr>
        <p:txBody>
          <a:bodyPr>
            <a:normAutofit fontScale="77500" lnSpcReduction="20000"/>
          </a:bodyPr>
          <a:lstStyle/>
          <a:p>
            <a:r>
              <a:rPr lang="en-GB" dirty="0"/>
              <a:t>The Industrial Revolution is normally said to have occurred in Britain between 1750 and 1900. It was a period of rapid economic and social change. It was made up of many different factors which all interlinked.</a:t>
            </a:r>
          </a:p>
          <a:p>
            <a:pPr lvl="1"/>
            <a:r>
              <a:rPr lang="en-GB" b="1" dirty="0"/>
              <a:t>Agriculture</a:t>
            </a:r>
            <a:r>
              <a:rPr lang="en-GB" dirty="0"/>
              <a:t>. New methods allowed farmers grow much more food than ever before. For example ‘Turnip’ Townshend introduced the Norfolk four-course rotation of farm land and Robert Bakewell used selective breeding to develop the New Leicester sheep.</a:t>
            </a:r>
          </a:p>
          <a:p>
            <a:pPr lvl="1"/>
            <a:r>
              <a:rPr lang="en-GB" b="1" dirty="0"/>
              <a:t>Industry</a:t>
            </a:r>
            <a:r>
              <a:rPr lang="en-GB" dirty="0"/>
              <a:t>. New methods of manufacturing using large factories made thousands of basic products like clothes and tools easier to build and cheaper to buy. Richard Arkwright's Mill at </a:t>
            </a:r>
            <a:r>
              <a:rPr lang="en-GB" dirty="0" err="1"/>
              <a:t>Cromford</a:t>
            </a:r>
            <a:r>
              <a:rPr lang="en-GB" dirty="0"/>
              <a:t> heralded 'the Factory Age' of the textile industry, production of iron increased 30-fold, and production of coal increased 20-fold.</a:t>
            </a:r>
          </a:p>
          <a:p>
            <a:pPr lvl="1"/>
            <a:r>
              <a:rPr lang="en-GB" b="1" dirty="0"/>
              <a:t>Cities</a:t>
            </a:r>
            <a:r>
              <a:rPr lang="en-GB" dirty="0"/>
              <a:t>: Hundreds of thousands of families left the countryside and moved to new but often cramped and small houses in the rapidly expanding cities. The skyline became dominated by large chimney and soot and smoke polluted the air.</a:t>
            </a:r>
          </a:p>
          <a:p>
            <a:pPr lvl="1"/>
            <a:endParaRPr lang="en-GB" dirty="0"/>
          </a:p>
          <a:p>
            <a:pPr lvl="1"/>
            <a:endParaRPr lang="en-GB" dirty="0"/>
          </a:p>
        </p:txBody>
      </p:sp>
      <p:sp>
        <p:nvSpPr>
          <p:cNvPr id="4" name="Content Placeholder 2"/>
          <p:cNvSpPr txBox="1">
            <a:spLocks/>
          </p:cNvSpPr>
          <p:nvPr/>
        </p:nvSpPr>
        <p:spPr>
          <a:xfrm>
            <a:off x="6477000" y="689809"/>
            <a:ext cx="5438274" cy="6168189"/>
          </a:xfrm>
          <a:prstGeom prst="rect">
            <a:avLst/>
          </a:prstGeom>
          <a:solidFill>
            <a:schemeClr val="accent2">
              <a:lumMod val="20000"/>
              <a:lumOff val="8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Industrial Revolution is normally said to have occurred in Britain between 1750 and 1900. It was a period of rapid economic and social change. It was made up of many different factors which all interlinked.</a:t>
            </a:r>
          </a:p>
          <a:p>
            <a:pPr lvl="1"/>
            <a:r>
              <a:rPr lang="en-GB" b="1" dirty="0"/>
              <a:t>Transport and communications</a:t>
            </a:r>
            <a:r>
              <a:rPr lang="en-GB" dirty="0"/>
              <a:t>. Faster ways of traveling were developed and they changed the world forever. Thomas Telford built roads and canals in the 1700s, and George Stephenson and </a:t>
            </a:r>
            <a:r>
              <a:rPr lang="en-GB" dirty="0" err="1"/>
              <a:t>Isambard</a:t>
            </a:r>
            <a:r>
              <a:rPr lang="en-GB" dirty="0"/>
              <a:t> Kingdom Brunel oversaw the 'Railway Mania' of the 1800s.</a:t>
            </a:r>
          </a:p>
          <a:p>
            <a:pPr lvl="1"/>
            <a:r>
              <a:rPr lang="en-GB" b="1" dirty="0"/>
              <a:t>Science and technology</a:t>
            </a:r>
            <a:r>
              <a:rPr lang="en-GB" dirty="0"/>
              <a:t>: At the same time there occurred a long list of scientific discoveries and technological inventions that changed society and industry.</a:t>
            </a:r>
          </a:p>
          <a:p>
            <a:pPr lvl="1"/>
            <a:r>
              <a:rPr lang="en-GB" b="1" dirty="0"/>
              <a:t>Society</a:t>
            </a:r>
            <a:r>
              <a:rPr lang="en-GB" dirty="0"/>
              <a:t>: Women and children began to enter the workforce and receive a salary the relationships that had held societies together began to change. Factory owners often became ‘super rich’ and challenged the old Lords for control over the country.</a:t>
            </a:r>
          </a:p>
          <a:p>
            <a:pPr lvl="1"/>
            <a:endParaRPr lang="en-GB" dirty="0"/>
          </a:p>
          <a:p>
            <a:pPr lvl="1"/>
            <a:endParaRPr lang="en-GB" dirty="0"/>
          </a:p>
        </p:txBody>
      </p:sp>
      <p:sp>
        <p:nvSpPr>
          <p:cNvPr id="5" name="Title 1"/>
          <p:cNvSpPr txBox="1">
            <a:spLocks/>
          </p:cNvSpPr>
          <p:nvPr/>
        </p:nvSpPr>
        <p:spPr>
          <a:xfrm>
            <a:off x="6477000" y="-2"/>
            <a:ext cx="5438274" cy="68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u="sng" dirty="0"/>
              <a:t>The Industrial Revolution – </a:t>
            </a:r>
          </a:p>
          <a:p>
            <a:pPr algn="ctr"/>
            <a:r>
              <a:rPr lang="en-GB" sz="2000" u="sng" dirty="0"/>
              <a:t>what was it? (</a:t>
            </a:r>
            <a:r>
              <a:rPr lang="en-GB" sz="2000" u="sng" dirty="0" err="1"/>
              <a:t>Handout</a:t>
            </a:r>
            <a:r>
              <a:rPr lang="en-GB" sz="2000" u="sng" dirty="0"/>
              <a:t> B)</a:t>
            </a:r>
          </a:p>
        </p:txBody>
      </p:sp>
    </p:spTree>
    <p:extLst>
      <p:ext uri="{BB962C8B-B14F-4D97-AF65-F5344CB8AC3E}">
        <p14:creationId xmlns:p14="http://schemas.microsoft.com/office/powerpoint/2010/main" val="33338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739928" y="3360096"/>
            <a:ext cx="10518066" cy="27686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hlinkClick r:id="rId2"/>
              </a:rPr>
              <a:t>14 lessons </a:t>
            </a:r>
            <a:r>
              <a:rPr lang="en-US" sz="2000" dirty="0">
                <a:solidFill>
                  <a:schemeClr val="tx1"/>
                </a:solidFill>
              </a:rPr>
              <a:t>with a revision guide and an </a:t>
            </a:r>
            <a:r>
              <a:rPr lang="en-US" sz="2000" dirty="0">
                <a:solidFill>
                  <a:schemeClr val="tx1"/>
                </a:solidFill>
                <a:hlinkClick r:id="rId3"/>
              </a:rPr>
              <a:t>online end of unit test</a:t>
            </a:r>
            <a:r>
              <a:rPr lang="en-US" sz="2000" dirty="0">
                <a:solidFill>
                  <a:schemeClr val="tx1"/>
                </a:solidFill>
              </a:rPr>
              <a:t>.</a:t>
            </a:r>
          </a:p>
          <a:p>
            <a:pPr algn="ctr"/>
            <a:endParaRPr lang="en-US" sz="2000" dirty="0">
              <a:solidFill>
                <a:schemeClr val="tx1"/>
              </a:solidFill>
            </a:endParaRPr>
          </a:p>
          <a:p>
            <a:pPr algn="ctr"/>
            <a:r>
              <a:rPr lang="en-US" sz="2000" dirty="0">
                <a:solidFill>
                  <a:schemeClr val="tx1"/>
                </a:solidFill>
              </a:rPr>
              <a:t>Each lesson includes all resources ready to print, Quick Start instructions, stretch activities, differentiated support materials and lesson specific EAL support sheets.</a:t>
            </a:r>
          </a:p>
          <a:p>
            <a:pPr algn="ctr"/>
            <a:endParaRPr lang="en-US" sz="2000" dirty="0">
              <a:solidFill>
                <a:schemeClr val="tx1"/>
              </a:solidFill>
            </a:endParaRPr>
          </a:p>
          <a:p>
            <a:pPr algn="ctr"/>
            <a:r>
              <a:rPr lang="en-US" sz="2000" dirty="0">
                <a:solidFill>
                  <a:schemeClr val="tx1"/>
                </a:solidFill>
              </a:rPr>
              <a:t>For more information on the pedagogical thinking behind the SOW see the related</a:t>
            </a:r>
          </a:p>
          <a:p>
            <a:pPr algn="ctr"/>
            <a:r>
              <a:rPr lang="en-US" sz="2000" dirty="0">
                <a:solidFill>
                  <a:schemeClr val="tx1"/>
                </a:solidFill>
              </a:rPr>
              <a:t> </a:t>
            </a:r>
            <a:r>
              <a:rPr lang="en-US" sz="2000" dirty="0">
                <a:solidFill>
                  <a:schemeClr val="tx1"/>
                </a:solidFill>
                <a:hlinkClick r:id="rId4"/>
              </a:rPr>
              <a:t>Cardinal's Corner blog post..</a:t>
            </a:r>
            <a:endParaRPr lang="en-US" sz="2000" dirty="0">
              <a:solidFill>
                <a:schemeClr val="tx1"/>
              </a:solidFill>
            </a:endParaRPr>
          </a:p>
        </p:txBody>
      </p:sp>
      <p:sp>
        <p:nvSpPr>
          <p:cNvPr id="2" name="TextBox 1"/>
          <p:cNvSpPr txBox="1"/>
          <p:nvPr/>
        </p:nvSpPr>
        <p:spPr>
          <a:xfrm>
            <a:off x="3130941" y="2666910"/>
            <a:ext cx="5815816" cy="646331"/>
          </a:xfrm>
          <a:prstGeom prst="rect">
            <a:avLst/>
          </a:prstGeom>
          <a:noFill/>
        </p:spPr>
        <p:txBody>
          <a:bodyPr wrap="square" rtlCol="0">
            <a:spAutoFit/>
          </a:bodyPr>
          <a:lstStyle/>
          <a:p>
            <a:pPr algn="ctr"/>
            <a:r>
              <a:rPr lang="en-US" sz="3600" b="1" dirty="0">
                <a:solidFill>
                  <a:srgbClr val="002060"/>
                </a:solidFill>
                <a:latin typeface="Trebuchet MS" panose="020B0603020202020204" pitchFamily="34" charset="0"/>
              </a:rPr>
              <a:t>INDUSTRIAL REVOLUTION</a:t>
            </a:r>
          </a:p>
        </p:txBody>
      </p:sp>
      <p:pic>
        <p:nvPicPr>
          <p:cNvPr id="9" name="Picture 8">
            <a:hlinkClick r:id="rId5"/>
            <a:extLst>
              <a:ext uri="{FF2B5EF4-FFF2-40B4-BE49-F238E27FC236}">
                <a16:creationId xmlns:a16="http://schemas.microsoft.com/office/drawing/2014/main" id="{3FCD0CA1-2B9E-440E-ACFE-C4DD546D4AAE}"/>
              </a:ext>
            </a:extLst>
          </p:cNvPr>
          <p:cNvPicPr>
            <a:picLocks noChangeAspect="1"/>
          </p:cNvPicPr>
          <p:nvPr/>
        </p:nvPicPr>
        <p:blipFill rotWithShape="1">
          <a:blip r:embed="rId6"/>
          <a:srcRect l="32334" t="29037" r="23583" b="44958"/>
          <a:stretch/>
        </p:blipFill>
        <p:spPr>
          <a:xfrm>
            <a:off x="2966720" y="647609"/>
            <a:ext cx="6064483" cy="1933032"/>
          </a:xfrm>
          <a:prstGeom prst="rect">
            <a:avLst/>
          </a:prstGeom>
        </p:spPr>
      </p:pic>
      <p:sp>
        <p:nvSpPr>
          <p:cNvPr id="6" name="TextBox 5">
            <a:extLst>
              <a:ext uri="{FF2B5EF4-FFF2-40B4-BE49-F238E27FC236}">
                <a16:creationId xmlns:a16="http://schemas.microsoft.com/office/drawing/2014/main" id="{2B6150F0-D30F-469C-9926-12F05F4E9009}"/>
              </a:ext>
            </a:extLst>
          </p:cNvPr>
          <p:cNvSpPr txBox="1"/>
          <p:nvPr/>
        </p:nvSpPr>
        <p:spPr>
          <a:xfrm>
            <a:off x="4932161" y="73182"/>
            <a:ext cx="2133600" cy="646331"/>
          </a:xfrm>
          <a:prstGeom prst="rect">
            <a:avLst/>
          </a:prstGeom>
          <a:noFill/>
        </p:spPr>
        <p:txBody>
          <a:bodyPr wrap="square" rtlCol="0">
            <a:spAutoFit/>
          </a:bodyPr>
          <a:lstStyle/>
          <a:p>
            <a:pPr algn="ctr"/>
            <a:r>
              <a:rPr lang="en-US" sz="3600" b="1" dirty="0">
                <a:solidFill>
                  <a:srgbClr val="002060"/>
                </a:solidFill>
                <a:latin typeface="Trebuchet MS" panose="020B0603020202020204" pitchFamily="34" charset="0"/>
              </a:rPr>
              <a:t>PREMIUM</a:t>
            </a:r>
          </a:p>
        </p:txBody>
      </p:sp>
      <p:pic>
        <p:nvPicPr>
          <p:cNvPr id="10" name="Picture 9">
            <a:extLst>
              <a:ext uri="{FF2B5EF4-FFF2-40B4-BE49-F238E27FC236}">
                <a16:creationId xmlns:a16="http://schemas.microsoft.com/office/drawing/2014/main" id="{C9556DB7-584A-4B07-B586-8E119ADAC4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761" y="91157"/>
            <a:ext cx="522708" cy="522708"/>
          </a:xfrm>
          <a:prstGeom prst="rect">
            <a:avLst/>
          </a:prstGeom>
        </p:spPr>
      </p:pic>
      <p:pic>
        <p:nvPicPr>
          <p:cNvPr id="11" name="Picture 10">
            <a:extLst>
              <a:ext uri="{FF2B5EF4-FFF2-40B4-BE49-F238E27FC236}">
                <a16:creationId xmlns:a16="http://schemas.microsoft.com/office/drawing/2014/main" id="{15B1FB64-A52D-444F-8350-74ACADABCF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9453" y="97635"/>
            <a:ext cx="522708" cy="522708"/>
          </a:xfrm>
          <a:prstGeom prst="rect">
            <a:avLst/>
          </a:prstGeom>
        </p:spPr>
      </p:pic>
    </p:spTree>
    <p:extLst>
      <p:ext uri="{BB962C8B-B14F-4D97-AF65-F5344CB8AC3E}">
        <p14:creationId xmlns:p14="http://schemas.microsoft.com/office/powerpoint/2010/main" val="132597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8274" cy="689811"/>
          </a:xfrm>
        </p:spPr>
        <p:txBody>
          <a:bodyPr>
            <a:normAutofit/>
          </a:bodyPr>
          <a:lstStyle/>
          <a:p>
            <a:pPr algn="ctr"/>
            <a:r>
              <a:rPr lang="en-GB" sz="2000" u="sng" dirty="0"/>
              <a:t>The Industrial Revolution</a:t>
            </a:r>
            <a:br>
              <a:rPr lang="en-GB" sz="2000" u="sng" dirty="0"/>
            </a:br>
            <a:r>
              <a:rPr lang="en-GB" sz="2000" u="sng" dirty="0"/>
              <a:t> – what was it? (</a:t>
            </a:r>
            <a:r>
              <a:rPr lang="en-GB" sz="2000" u="sng" dirty="0" err="1"/>
              <a:t>Handout</a:t>
            </a:r>
            <a:r>
              <a:rPr lang="en-GB" sz="2000" u="sng" dirty="0"/>
              <a:t> A)</a:t>
            </a:r>
          </a:p>
        </p:txBody>
      </p:sp>
      <p:sp>
        <p:nvSpPr>
          <p:cNvPr id="3" name="Content Placeholder 2"/>
          <p:cNvSpPr>
            <a:spLocks noGrp="1"/>
          </p:cNvSpPr>
          <p:nvPr>
            <p:ph idx="1"/>
          </p:nvPr>
        </p:nvSpPr>
        <p:spPr>
          <a:xfrm>
            <a:off x="0" y="689810"/>
            <a:ext cx="5438274" cy="6168189"/>
          </a:xfrm>
          <a:solidFill>
            <a:schemeClr val="accent2">
              <a:lumMod val="20000"/>
              <a:lumOff val="80000"/>
            </a:schemeClr>
          </a:solidFill>
        </p:spPr>
        <p:txBody>
          <a:bodyPr>
            <a:normAutofit/>
          </a:bodyPr>
          <a:lstStyle/>
          <a:p>
            <a:pPr lvl="1"/>
            <a:r>
              <a:rPr lang="en-GB" b="1" dirty="0"/>
              <a:t>Agriculture</a:t>
            </a:r>
            <a:r>
              <a:rPr lang="en-GB" dirty="0"/>
              <a:t>: A farmer called ‘Turnip’ Townshend introduced a new way of growing good that meant more food good be grown on less land.</a:t>
            </a:r>
          </a:p>
          <a:p>
            <a:pPr lvl="1"/>
            <a:r>
              <a:rPr lang="en-GB" b="1" dirty="0"/>
              <a:t>Industry</a:t>
            </a:r>
            <a:r>
              <a:rPr lang="en-GB" dirty="0"/>
              <a:t>: Factories made it quicker and cheaper to make new things. A man called Richard Arkwright built a water powered mill that made textiles (clothing) much faster.</a:t>
            </a:r>
          </a:p>
          <a:p>
            <a:pPr lvl="1"/>
            <a:r>
              <a:rPr lang="en-GB" b="1" dirty="0"/>
              <a:t>Cities</a:t>
            </a:r>
            <a:r>
              <a:rPr lang="en-GB" dirty="0"/>
              <a:t>: Hundreds of thousands of families left the countryside and moved to new but often cramped and small houses in the rapidly expanding cities. The skyline became dominated by large chimneys and soot and smoke polluted the air.</a:t>
            </a:r>
          </a:p>
          <a:p>
            <a:pPr lvl="1"/>
            <a:endParaRPr lang="en-GB" dirty="0"/>
          </a:p>
          <a:p>
            <a:pPr lvl="1"/>
            <a:endParaRPr lang="en-GB" dirty="0"/>
          </a:p>
        </p:txBody>
      </p:sp>
      <p:sp>
        <p:nvSpPr>
          <p:cNvPr id="4" name="Content Placeholder 2"/>
          <p:cNvSpPr txBox="1">
            <a:spLocks/>
          </p:cNvSpPr>
          <p:nvPr/>
        </p:nvSpPr>
        <p:spPr>
          <a:xfrm>
            <a:off x="6477000" y="689809"/>
            <a:ext cx="5438274" cy="6168189"/>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b="1" dirty="0"/>
              <a:t>Transport and communications</a:t>
            </a:r>
            <a:r>
              <a:rPr lang="en-GB" dirty="0"/>
              <a:t>. Faster ways of traveling were invented. George Stephenson and </a:t>
            </a:r>
            <a:r>
              <a:rPr lang="en-GB" dirty="0" err="1"/>
              <a:t>Isambard</a:t>
            </a:r>
            <a:r>
              <a:rPr lang="en-GB" dirty="0"/>
              <a:t> Kingdom Brunel helped create the 'Railway Mania' of the 1800s.</a:t>
            </a:r>
          </a:p>
          <a:p>
            <a:pPr lvl="1"/>
            <a:r>
              <a:rPr lang="en-GB" b="1" dirty="0"/>
              <a:t>Science and technology</a:t>
            </a:r>
            <a:r>
              <a:rPr lang="en-GB" dirty="0"/>
              <a:t>: There were many scientific discoveries and technological inventions that changed society and industry.</a:t>
            </a:r>
          </a:p>
          <a:p>
            <a:pPr lvl="1"/>
            <a:r>
              <a:rPr lang="en-GB" b="1" dirty="0"/>
              <a:t>Society</a:t>
            </a:r>
            <a:r>
              <a:rPr lang="en-GB" dirty="0"/>
              <a:t>: Factory owners often became ‘super rich’ and challenged the old Lords for control over the country.</a:t>
            </a:r>
          </a:p>
          <a:p>
            <a:pPr lvl="1"/>
            <a:endParaRPr lang="en-GB" dirty="0"/>
          </a:p>
          <a:p>
            <a:pPr lvl="1"/>
            <a:endParaRPr lang="en-GB" dirty="0"/>
          </a:p>
        </p:txBody>
      </p:sp>
      <p:sp>
        <p:nvSpPr>
          <p:cNvPr id="5" name="Title 1"/>
          <p:cNvSpPr txBox="1">
            <a:spLocks/>
          </p:cNvSpPr>
          <p:nvPr/>
        </p:nvSpPr>
        <p:spPr>
          <a:xfrm>
            <a:off x="6477000" y="-2"/>
            <a:ext cx="5438274" cy="68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u="sng" dirty="0"/>
              <a:t>The Industrial Revolution – </a:t>
            </a:r>
          </a:p>
          <a:p>
            <a:pPr algn="ctr"/>
            <a:r>
              <a:rPr lang="en-GB" sz="2000" u="sng" dirty="0"/>
              <a:t>what was it? (</a:t>
            </a:r>
            <a:r>
              <a:rPr lang="en-GB" sz="2000" u="sng" dirty="0" err="1"/>
              <a:t>Handout</a:t>
            </a:r>
            <a:r>
              <a:rPr lang="en-GB" sz="2000" u="sng" dirty="0"/>
              <a:t> B)</a:t>
            </a:r>
          </a:p>
        </p:txBody>
      </p:sp>
    </p:spTree>
    <p:extLst>
      <p:ext uri="{BB962C8B-B14F-4D97-AF65-F5344CB8AC3E}">
        <p14:creationId xmlns:p14="http://schemas.microsoft.com/office/powerpoint/2010/main" val="188865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2006876"/>
              </p:ext>
            </p:extLst>
          </p:nvPr>
        </p:nvGraphicFramePr>
        <p:xfrm>
          <a:off x="0" y="0"/>
          <a:ext cx="12192000" cy="6857999"/>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670532">
                <a:tc>
                  <a:txBody>
                    <a:bodyPr/>
                    <a:lstStyle/>
                    <a:p>
                      <a:pPr algn="ctr"/>
                      <a:r>
                        <a:rPr lang="en-GB" dirty="0">
                          <a:solidFill>
                            <a:schemeClr val="tx1"/>
                          </a:solidFill>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Rich and 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87467">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137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218811"/>
              </p:ext>
            </p:extLst>
          </p:nvPr>
        </p:nvGraphicFramePr>
        <p:xfrm>
          <a:off x="573206" y="365124"/>
          <a:ext cx="10590663" cy="7991856"/>
        </p:xfrm>
        <a:graphic>
          <a:graphicData uri="http://schemas.openxmlformats.org/drawingml/2006/table">
            <a:tbl>
              <a:tblPr firstRow="1" firstCol="1" lastRow="1" lastCol="1" bandRow="1" bandCol="1">
                <a:tableStyleId>{5C22544A-7EE6-4342-B048-85BDC9FD1C3A}</a:tableStyleId>
              </a:tblPr>
              <a:tblGrid>
                <a:gridCol w="1750050">
                  <a:extLst>
                    <a:ext uri="{9D8B030D-6E8A-4147-A177-3AD203B41FA5}">
                      <a16:colId xmlns:a16="http://schemas.microsoft.com/office/drawing/2014/main" val="20000"/>
                    </a:ext>
                  </a:extLst>
                </a:gridCol>
                <a:gridCol w="223992">
                  <a:extLst>
                    <a:ext uri="{9D8B030D-6E8A-4147-A177-3AD203B41FA5}">
                      <a16:colId xmlns:a16="http://schemas.microsoft.com/office/drawing/2014/main" val="20001"/>
                    </a:ext>
                  </a:extLst>
                </a:gridCol>
                <a:gridCol w="2748083">
                  <a:extLst>
                    <a:ext uri="{9D8B030D-6E8A-4147-A177-3AD203B41FA5}">
                      <a16:colId xmlns:a16="http://schemas.microsoft.com/office/drawing/2014/main" val="20002"/>
                    </a:ext>
                  </a:extLst>
                </a:gridCol>
                <a:gridCol w="928048">
                  <a:extLst>
                    <a:ext uri="{9D8B030D-6E8A-4147-A177-3AD203B41FA5}">
                      <a16:colId xmlns:a16="http://schemas.microsoft.com/office/drawing/2014/main" val="20003"/>
                    </a:ext>
                  </a:extLst>
                </a:gridCol>
                <a:gridCol w="1610436">
                  <a:extLst>
                    <a:ext uri="{9D8B030D-6E8A-4147-A177-3AD203B41FA5}">
                      <a16:colId xmlns:a16="http://schemas.microsoft.com/office/drawing/2014/main" val="20004"/>
                    </a:ext>
                  </a:extLst>
                </a:gridCol>
                <a:gridCol w="2811439">
                  <a:extLst>
                    <a:ext uri="{9D8B030D-6E8A-4147-A177-3AD203B41FA5}">
                      <a16:colId xmlns:a16="http://schemas.microsoft.com/office/drawing/2014/main" val="20005"/>
                    </a:ext>
                  </a:extLst>
                </a:gridCol>
                <a:gridCol w="518615">
                  <a:extLst>
                    <a:ext uri="{9D8B030D-6E8A-4147-A177-3AD203B41FA5}">
                      <a16:colId xmlns:a16="http://schemas.microsoft.com/office/drawing/2014/main" val="20006"/>
                    </a:ext>
                  </a:extLst>
                </a:gridCol>
              </a:tblGrid>
              <a:tr h="318776">
                <a:tc>
                  <a:txBody>
                    <a:bodyPr/>
                    <a:lstStyle/>
                    <a:p>
                      <a:pPr algn="ctr">
                        <a:lnSpc>
                          <a:spcPct val="115000"/>
                        </a:lnSpc>
                        <a:spcAft>
                          <a:spcPts val="0"/>
                        </a:spcAft>
                      </a:pPr>
                      <a:r>
                        <a:rPr lang="en-GB" sz="1200">
                          <a:effectLst/>
                        </a:rPr>
                        <a:t> </a:t>
                      </a:r>
                    </a:p>
                    <a:p>
                      <a:pPr algn="ctr">
                        <a:lnSpc>
                          <a:spcPct val="115000"/>
                        </a:lnSpc>
                        <a:spcAft>
                          <a:spcPts val="0"/>
                        </a:spcAft>
                      </a:pPr>
                      <a:r>
                        <a:rPr lang="en-GB" sz="1200">
                          <a:effectLst/>
                        </a:rPr>
                        <a:t>Learning Objectives</a:t>
                      </a:r>
                    </a:p>
                    <a:p>
                      <a:pPr algn="ct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5317" marR="5317" marT="0" marB="0" anchor="b"/>
                </a:tc>
                <a:tc gridSpan="2">
                  <a:txBody>
                    <a:bodyPr/>
                    <a:lstStyle/>
                    <a:p>
                      <a:pPr algn="ctr">
                        <a:lnSpc>
                          <a:spcPct val="115000"/>
                        </a:lnSpc>
                        <a:spcAft>
                          <a:spcPts val="0"/>
                        </a:spcAft>
                      </a:pPr>
                      <a:r>
                        <a:rPr lang="en-GB" sz="1200">
                          <a:effectLst/>
                        </a:rPr>
                        <a:t>Learning episodes</a:t>
                      </a:r>
                      <a:endParaRPr lang="en-GB" sz="1200">
                        <a:effectLst/>
                        <a:latin typeface="Times New Roman" panose="02020603050405020304" pitchFamily="18" charset="0"/>
                        <a:ea typeface="Times New Roman" panose="02020603050405020304" pitchFamily="18" charset="0"/>
                      </a:endParaRPr>
                    </a:p>
                  </a:txBody>
                  <a:tcPr marL="5317" marR="5317" marT="0" marB="0" anchor="ctr"/>
                </a:tc>
                <a:tc hMerge="1">
                  <a:txBody>
                    <a:bodyPr/>
                    <a:lstStyle/>
                    <a:p>
                      <a:endParaRPr lang="en-GB"/>
                    </a:p>
                  </a:txBody>
                  <a:tcPr/>
                </a:tc>
                <a:tc>
                  <a:txBody>
                    <a:bodyPr/>
                    <a:lstStyle/>
                    <a:p>
                      <a:pPr algn="ctr">
                        <a:lnSpc>
                          <a:spcPct val="115000"/>
                        </a:lnSpc>
                        <a:spcAft>
                          <a:spcPts val="0"/>
                        </a:spcAft>
                      </a:pPr>
                      <a:r>
                        <a:rPr lang="en-GB" sz="1200" dirty="0">
                          <a:effectLst/>
                        </a:rPr>
                        <a:t>Key Words</a:t>
                      </a:r>
                      <a:endParaRPr lang="en-GB" sz="1200" dirty="0">
                        <a:effectLst/>
                        <a:latin typeface="Times New Roman" panose="02020603050405020304" pitchFamily="18" charset="0"/>
                        <a:ea typeface="Times New Roman" panose="02020603050405020304" pitchFamily="18" charset="0"/>
                      </a:endParaRPr>
                    </a:p>
                  </a:txBody>
                  <a:tcPr marL="5317" marR="5317" marT="0" marB="0" anchor="ctr"/>
                </a:tc>
                <a:tc>
                  <a:txBody>
                    <a:bodyPr/>
                    <a:lstStyle/>
                    <a:p>
                      <a:pPr algn="ctr">
                        <a:lnSpc>
                          <a:spcPct val="115000"/>
                        </a:lnSpc>
                        <a:spcAft>
                          <a:spcPts val="0"/>
                        </a:spcAft>
                      </a:pPr>
                      <a:r>
                        <a:rPr lang="en-GB" sz="1200">
                          <a:effectLst/>
                        </a:rPr>
                        <a:t>Resources</a:t>
                      </a:r>
                      <a:endParaRPr lang="en-GB" sz="1200">
                        <a:effectLst/>
                        <a:latin typeface="Times New Roman" panose="02020603050405020304" pitchFamily="18" charset="0"/>
                        <a:ea typeface="Times New Roman" panose="02020603050405020304" pitchFamily="18" charset="0"/>
                      </a:endParaRPr>
                    </a:p>
                  </a:txBody>
                  <a:tcPr marL="5317" marR="5317" marT="0" marB="0" anchor="ctr"/>
                </a:tc>
                <a:tc>
                  <a:txBody>
                    <a:bodyPr/>
                    <a:lstStyle/>
                    <a:p>
                      <a:pPr algn="ctr">
                        <a:lnSpc>
                          <a:spcPct val="115000"/>
                        </a:lnSpc>
                        <a:spcAft>
                          <a:spcPts val="0"/>
                        </a:spcAft>
                      </a:pPr>
                      <a:r>
                        <a:rPr lang="en-GB" sz="1200">
                          <a:effectLst/>
                        </a:rPr>
                        <a:t>Assessment</a:t>
                      </a:r>
                      <a:endParaRPr lang="en-GB" sz="1200">
                        <a:effectLst/>
                        <a:latin typeface="Times New Roman" panose="02020603050405020304" pitchFamily="18" charset="0"/>
                        <a:ea typeface="Times New Roman" panose="02020603050405020304" pitchFamily="18" charset="0"/>
                      </a:endParaRPr>
                    </a:p>
                  </a:txBody>
                  <a:tcPr marL="5317" marR="5317" marT="0" marB="0" anchor="ctr"/>
                </a:tc>
                <a:tc>
                  <a:txBody>
                    <a:bodyPr/>
                    <a:lstStyle/>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281541">
                <a:tc>
                  <a:txBody>
                    <a:bodyPr/>
                    <a:lstStyle/>
                    <a:p>
                      <a:pPr marL="342900" lvl="0" indent="-342900">
                        <a:lnSpc>
                          <a:spcPct val="115000"/>
                        </a:lnSpc>
                        <a:spcAft>
                          <a:spcPts val="0"/>
                        </a:spcAft>
                        <a:buFont typeface="Symbol" panose="05050102010706020507" pitchFamily="18" charset="2"/>
                        <a:buChar char=""/>
                      </a:pPr>
                      <a:r>
                        <a:rPr lang="en-GB" sz="1200">
                          <a:effectLst/>
                        </a:rPr>
                        <a:t>Identify the key terms of the Industrial Revolution</a:t>
                      </a:r>
                    </a:p>
                    <a:p>
                      <a:pPr marL="342900" lvl="0" indent="-342900">
                        <a:lnSpc>
                          <a:spcPct val="115000"/>
                        </a:lnSpc>
                        <a:spcAft>
                          <a:spcPts val="0"/>
                        </a:spcAft>
                        <a:buFont typeface="Symbol" panose="05050102010706020507" pitchFamily="18" charset="2"/>
                        <a:buChar char=""/>
                      </a:pPr>
                      <a:r>
                        <a:rPr lang="en-GB" sz="1200">
                          <a:effectLst/>
                        </a:rPr>
                        <a:t>Describe the key changes in the Industrial Revolution.</a:t>
                      </a:r>
                    </a:p>
                    <a:p>
                      <a:pPr marL="342900" lvl="0" indent="-342900">
                        <a:lnSpc>
                          <a:spcPct val="115000"/>
                        </a:lnSpc>
                        <a:spcAft>
                          <a:spcPts val="0"/>
                        </a:spcAft>
                        <a:buFont typeface="Symbol" panose="05050102010706020507" pitchFamily="18" charset="2"/>
                        <a:buChar char=""/>
                      </a:pPr>
                      <a:r>
                        <a:rPr lang="en-GB" sz="1200">
                          <a:effectLst/>
                        </a:rPr>
                        <a:t>Explain the key changes that occurred during the Industrial Revolution.</a:t>
                      </a:r>
                      <a:endParaRPr lang="en-GB" sz="1200">
                        <a:effectLst/>
                        <a:latin typeface="Times New Roman" panose="02020603050405020304" pitchFamily="18" charset="0"/>
                        <a:ea typeface="Times New Roman" panose="02020603050405020304" pitchFamily="18" charset="0"/>
                      </a:endParaRPr>
                    </a:p>
                  </a:txBody>
                  <a:tcPr marL="5317" marR="5317" marT="0" marB="0"/>
                </a:tc>
                <a:tc gridSpan="2">
                  <a:txBody>
                    <a:bodyPr/>
                    <a:lstStyle/>
                    <a:p>
                      <a:pPr>
                        <a:lnSpc>
                          <a:spcPct val="115000"/>
                        </a:lnSpc>
                        <a:spcAft>
                          <a:spcPts val="0"/>
                        </a:spcAft>
                      </a:pPr>
                      <a:r>
                        <a:rPr lang="en-GB" sz="1200">
                          <a:effectLst/>
                        </a:rPr>
                        <a:t>1. Match up key words to definitions and write in books, mind map existing knowledge.</a:t>
                      </a:r>
                    </a:p>
                    <a:p>
                      <a:pPr>
                        <a:lnSpc>
                          <a:spcPct val="115000"/>
                        </a:lnSpc>
                        <a:spcAft>
                          <a:spcPts val="0"/>
                        </a:spcAft>
                      </a:pPr>
                      <a:r>
                        <a:rPr lang="en-GB" sz="1200">
                          <a:effectLst/>
                        </a:rPr>
                        <a:t> </a:t>
                      </a:r>
                    </a:p>
                    <a:p>
                      <a:pPr>
                        <a:lnSpc>
                          <a:spcPct val="115000"/>
                        </a:lnSpc>
                        <a:spcAft>
                          <a:spcPts val="0"/>
                        </a:spcAft>
                      </a:pPr>
                      <a:r>
                        <a:rPr lang="en-GB" sz="1200">
                          <a:effectLst/>
                        </a:rPr>
                        <a:t>2. Compare the two images, identify the differences between 1750 and 1900.</a:t>
                      </a:r>
                    </a:p>
                    <a:p>
                      <a:pPr>
                        <a:lnSpc>
                          <a:spcPct val="115000"/>
                        </a:lnSpc>
                        <a:spcAft>
                          <a:spcPts val="0"/>
                        </a:spcAft>
                      </a:pPr>
                      <a:r>
                        <a:rPr lang="en-GB" sz="1200">
                          <a:effectLst/>
                        </a:rPr>
                        <a:t> </a:t>
                      </a:r>
                    </a:p>
                    <a:p>
                      <a:pPr>
                        <a:lnSpc>
                          <a:spcPct val="115000"/>
                        </a:lnSpc>
                        <a:spcAft>
                          <a:spcPts val="0"/>
                        </a:spcAft>
                      </a:pPr>
                      <a:r>
                        <a:rPr lang="en-GB" sz="1200">
                          <a:effectLst/>
                        </a:rPr>
                        <a:t>3. Watch the Olympic video – pupils to describe their observations under the correct categories on the sheet.</a:t>
                      </a:r>
                    </a:p>
                    <a:p>
                      <a:pPr>
                        <a:lnSpc>
                          <a:spcPct val="115000"/>
                        </a:lnSpc>
                        <a:spcAft>
                          <a:spcPts val="0"/>
                        </a:spcAft>
                      </a:pPr>
                      <a:r>
                        <a:rPr lang="en-GB" sz="1200">
                          <a:effectLst/>
                        </a:rPr>
                        <a:t> </a:t>
                      </a:r>
                    </a:p>
                    <a:p>
                      <a:pPr>
                        <a:lnSpc>
                          <a:spcPct val="115000"/>
                        </a:lnSpc>
                        <a:spcAft>
                          <a:spcPts val="0"/>
                        </a:spcAft>
                      </a:pPr>
                      <a:r>
                        <a:rPr lang="en-GB" sz="1200">
                          <a:effectLst/>
                        </a:rPr>
                        <a:t>4. Information sheets – pairs take it in turns to read the information while describing additional information on their category sheet.</a:t>
                      </a:r>
                    </a:p>
                    <a:p>
                      <a:pPr>
                        <a:lnSpc>
                          <a:spcPct val="115000"/>
                        </a:lnSpc>
                        <a:spcAft>
                          <a:spcPts val="0"/>
                        </a:spcAft>
                      </a:pPr>
                      <a:r>
                        <a:rPr lang="en-GB" sz="1200">
                          <a:effectLst/>
                        </a:rPr>
                        <a:t> </a:t>
                      </a:r>
                    </a:p>
                    <a:p>
                      <a:pPr>
                        <a:lnSpc>
                          <a:spcPct val="115000"/>
                        </a:lnSpc>
                        <a:spcAft>
                          <a:spcPts val="0"/>
                        </a:spcAft>
                      </a:pPr>
                      <a:r>
                        <a:rPr lang="en-GB" sz="1200">
                          <a:effectLst/>
                        </a:rPr>
                        <a:t>5: Pupils to be reminded of PEE(L) and talk through the example before attempting their own PEE(L) paragraphs to explain</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a:txBody>
                    <a:bodyPr/>
                    <a:lstStyle/>
                    <a:p>
                      <a:pPr marL="201295">
                        <a:lnSpc>
                          <a:spcPct val="115000"/>
                        </a:lnSpc>
                        <a:spcAft>
                          <a:spcPts val="0"/>
                        </a:spcAft>
                      </a:pPr>
                      <a:r>
                        <a:rPr lang="en-GB" sz="1200">
                          <a:effectLst/>
                        </a:rPr>
                        <a:t> </a:t>
                      </a:r>
                    </a:p>
                    <a:p>
                      <a:pPr marL="201295">
                        <a:lnSpc>
                          <a:spcPct val="115000"/>
                        </a:lnSpc>
                        <a:spcAft>
                          <a:spcPts val="0"/>
                        </a:spcAft>
                      </a:pPr>
                      <a:r>
                        <a:rPr lang="en-GB" sz="1200">
                          <a:effectLst/>
                        </a:rPr>
                        <a:t>Industrial</a:t>
                      </a:r>
                    </a:p>
                    <a:p>
                      <a:pPr marL="201295">
                        <a:lnSpc>
                          <a:spcPct val="115000"/>
                        </a:lnSpc>
                        <a:spcAft>
                          <a:spcPts val="0"/>
                        </a:spcAft>
                      </a:pPr>
                      <a:r>
                        <a:rPr lang="en-GB" sz="1200">
                          <a:effectLst/>
                        </a:rPr>
                        <a:t>Revoluition</a:t>
                      </a:r>
                    </a:p>
                    <a:p>
                      <a:pPr marL="201295">
                        <a:lnSpc>
                          <a:spcPct val="115000"/>
                        </a:lnSpc>
                        <a:spcAft>
                          <a:spcPts val="0"/>
                        </a:spcAft>
                      </a:pPr>
                      <a:r>
                        <a:rPr lang="en-GB" sz="1200">
                          <a:effectLst/>
                        </a:rPr>
                        <a:t>Raw MAterials</a:t>
                      </a:r>
                    </a:p>
                    <a:p>
                      <a:pPr marL="201295">
                        <a:lnSpc>
                          <a:spcPct val="115000"/>
                        </a:lnSpc>
                        <a:spcAft>
                          <a:spcPts val="0"/>
                        </a:spcAft>
                      </a:pPr>
                      <a:r>
                        <a:rPr lang="en-GB" sz="1200">
                          <a:effectLst/>
                        </a:rPr>
                        <a:t>Manufacturing</a:t>
                      </a:r>
                      <a:endParaRPr lang="en-GB" sz="1200">
                        <a:effectLst/>
                        <a:latin typeface="Times New Roman" panose="02020603050405020304" pitchFamily="18" charset="0"/>
                        <a:ea typeface="Times New Roman" panose="02020603050405020304" pitchFamily="18" charset="0"/>
                      </a:endParaRPr>
                    </a:p>
                  </a:txBody>
                  <a:tcPr marL="5317" marR="5317" marT="0" marB="0"/>
                </a:tc>
                <a:tc>
                  <a:txBody>
                    <a:bodyPr/>
                    <a:lstStyle/>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PowerPoint:</a:t>
                      </a:r>
                    </a:p>
                    <a:p>
                      <a:pPr marL="21590">
                        <a:lnSpc>
                          <a:spcPct val="115000"/>
                        </a:lnSpc>
                        <a:spcAft>
                          <a:spcPts val="0"/>
                        </a:spcAft>
                      </a:pPr>
                      <a:r>
                        <a:rPr lang="en-GB" sz="1200">
                          <a:effectLst/>
                        </a:rPr>
                        <a:t>X&gt;Hums&gt;History&gt;Resources&gt;Year 8&gt; Ind Rev&gt;Lesson 1&gt;Intro.ppt</a:t>
                      </a:r>
                    </a:p>
                    <a:p>
                      <a:pPr marL="21590">
                        <a:lnSpc>
                          <a:spcPct val="115000"/>
                        </a:lnSpc>
                        <a:spcAft>
                          <a:spcPts val="0"/>
                        </a:spcAft>
                      </a:pPr>
                      <a:r>
                        <a:rPr lang="en-GB" sz="1200">
                          <a:effectLst/>
                        </a:rPr>
                        <a:t> </a:t>
                      </a:r>
                    </a:p>
                    <a:p>
                      <a:pPr marL="21590">
                        <a:lnSpc>
                          <a:spcPct val="115000"/>
                        </a:lnSpc>
                        <a:spcAft>
                          <a:spcPts val="0"/>
                        </a:spcAft>
                      </a:pPr>
                      <a:r>
                        <a:rPr lang="en-GB" sz="1200">
                          <a:effectLst/>
                        </a:rPr>
                        <a:t>Table of factors (for video and notes) and the notes themselves are all on the PowerPoint and can be printed if required/desierable.</a:t>
                      </a:r>
                    </a:p>
                    <a:p>
                      <a:pPr>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marL="21590">
                        <a:lnSpc>
                          <a:spcPct val="115000"/>
                        </a:lnSpc>
                        <a:spcAft>
                          <a:spcPts val="0"/>
                        </a:spcAft>
                      </a:pPr>
                      <a:r>
                        <a:rPr lang="en-GB" sz="1200">
                          <a:effectLst/>
                        </a:rPr>
                        <a:t> </a:t>
                      </a:r>
                    </a:p>
                    <a:p>
                      <a:pPr>
                        <a:lnSpc>
                          <a:spcPct val="115000"/>
                        </a:lnSpc>
                        <a:spcAft>
                          <a:spcPts val="0"/>
                        </a:spcAft>
                      </a:pPr>
                      <a:r>
                        <a:rPr lang="en-GB" sz="1200">
                          <a:effectLst/>
                        </a:rPr>
                        <a:t> </a:t>
                      </a:r>
                    </a:p>
                    <a:p>
                      <a:pPr marL="21590">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5317" marR="5317" marT="0" marB="0" anchor="b"/>
                </a:tc>
                <a:tc>
                  <a:txBody>
                    <a:bodyPr/>
                    <a:lstStyle/>
                    <a:p>
                      <a:pPr>
                        <a:lnSpc>
                          <a:spcPct val="115000"/>
                        </a:lnSpc>
                        <a:spcAft>
                          <a:spcPts val="0"/>
                        </a:spcAft>
                      </a:pPr>
                      <a:r>
                        <a:rPr lang="en-GB" sz="1200" dirty="0">
                          <a:effectLst/>
                        </a:rPr>
                        <a:t>Peer assessment.</a:t>
                      </a:r>
                    </a:p>
                    <a:p>
                      <a:pPr>
                        <a:lnSpc>
                          <a:spcPct val="115000"/>
                        </a:lnSpc>
                        <a:spcAft>
                          <a:spcPts val="0"/>
                        </a:spcAft>
                      </a:pPr>
                      <a:r>
                        <a:rPr lang="en-GB" sz="1200" dirty="0">
                          <a:effectLst/>
                        </a:rPr>
                        <a:t> </a:t>
                      </a:r>
                    </a:p>
                    <a:p>
                      <a:pPr marL="429895">
                        <a:lnSpc>
                          <a:spcPct val="115000"/>
                        </a:lnSpc>
                        <a:spcAft>
                          <a:spcPts val="0"/>
                        </a:spcAft>
                      </a:pPr>
                      <a:r>
                        <a:rPr lang="en-GB" sz="1200" dirty="0">
                          <a:effectLst/>
                        </a:rPr>
                        <a:t>paired work</a:t>
                      </a:r>
                    </a:p>
                    <a:p>
                      <a:pPr marL="429895">
                        <a:lnSpc>
                          <a:spcPct val="115000"/>
                        </a:lnSpc>
                        <a:spcAft>
                          <a:spcPts val="0"/>
                        </a:spcAft>
                      </a:pPr>
                      <a:r>
                        <a:rPr lang="en-GB" sz="1200" dirty="0">
                          <a:effectLst/>
                        </a:rPr>
                        <a:t> Group work </a:t>
                      </a:r>
                    </a:p>
                    <a:p>
                      <a:pPr marL="429895">
                        <a:lnSpc>
                          <a:spcPct val="115000"/>
                        </a:lnSpc>
                        <a:spcAft>
                          <a:spcPts val="0"/>
                        </a:spcAft>
                      </a:pPr>
                      <a:r>
                        <a:rPr lang="en-GB" sz="1200" dirty="0">
                          <a:effectLst/>
                        </a:rPr>
                        <a:t> </a:t>
                      </a:r>
                    </a:p>
                    <a:p>
                      <a:pPr>
                        <a:lnSpc>
                          <a:spcPct val="115000"/>
                        </a:lnSpc>
                        <a:spcAft>
                          <a:spcPts val="0"/>
                        </a:spcAft>
                      </a:pPr>
                      <a:r>
                        <a:rPr lang="en-GB" sz="1200" dirty="0">
                          <a:effectLst/>
                        </a:rPr>
                        <a:t> verbal and written responses</a:t>
                      </a:r>
                      <a:endParaRPr lang="en-GB" sz="1200" dirty="0">
                        <a:effectLst/>
                        <a:latin typeface="Times New Roman" panose="02020603050405020304" pitchFamily="18" charset="0"/>
                        <a:ea typeface="Times New Roman" panose="02020603050405020304" pitchFamily="18" charset="0"/>
                      </a:endParaRPr>
                    </a:p>
                  </a:txBody>
                  <a:tcPr marL="5317" marR="5317" marT="0" marB="0"/>
                </a:tc>
                <a:tc>
                  <a:txBody>
                    <a:bodyPr/>
                    <a:lstStyle/>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5286">
                <a:tc gridSpan="2">
                  <a:txBody>
                    <a:bodyPr/>
                    <a:lstStyle/>
                    <a:p>
                      <a:pPr>
                        <a:lnSpc>
                          <a:spcPct val="115000"/>
                        </a:lnSpc>
                        <a:spcAft>
                          <a:spcPts val="0"/>
                        </a:spcAft>
                      </a:pPr>
                      <a:r>
                        <a:rPr lang="en-GB" sz="1200">
                          <a:effectLst/>
                        </a:rPr>
                        <a:t>Differentiation</a:t>
                      </a:r>
                    </a:p>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gridSpan="5">
                  <a:txBody>
                    <a:bodyPr/>
                    <a:lstStyle/>
                    <a:p>
                      <a:pPr>
                        <a:lnSpc>
                          <a:spcPct val="115000"/>
                        </a:lnSpc>
                        <a:spcAft>
                          <a:spcPts val="0"/>
                        </a:spcAft>
                      </a:pPr>
                      <a:r>
                        <a:rPr lang="en-GB" sz="1200">
                          <a:effectLst/>
                        </a:rPr>
                        <a:t>Differentiated handouts for SEN</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45286">
                <a:tc gridSpan="2">
                  <a:txBody>
                    <a:bodyPr/>
                    <a:lstStyle/>
                    <a:p>
                      <a:pPr>
                        <a:lnSpc>
                          <a:spcPct val="115000"/>
                        </a:lnSpc>
                        <a:spcAft>
                          <a:spcPts val="0"/>
                        </a:spcAft>
                      </a:pPr>
                      <a:r>
                        <a:rPr lang="en-GB" sz="1200">
                          <a:effectLst/>
                        </a:rPr>
                        <a:t>Literacy Opportunities</a:t>
                      </a:r>
                    </a:p>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gridSpan="5">
                  <a:txBody>
                    <a:bodyPr/>
                    <a:lstStyle/>
                    <a:p>
                      <a:pPr>
                        <a:lnSpc>
                          <a:spcPct val="115000"/>
                        </a:lnSpc>
                        <a:spcAft>
                          <a:spcPts val="0"/>
                        </a:spcAft>
                      </a:pPr>
                      <a:r>
                        <a:rPr lang="en-GB" sz="1200">
                          <a:effectLst/>
                        </a:rPr>
                        <a:t>SPAG PEE(L), </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45286">
                <a:tc gridSpan="2">
                  <a:txBody>
                    <a:bodyPr/>
                    <a:lstStyle/>
                    <a:p>
                      <a:pPr>
                        <a:lnSpc>
                          <a:spcPct val="115000"/>
                        </a:lnSpc>
                        <a:spcAft>
                          <a:spcPts val="0"/>
                        </a:spcAft>
                      </a:pPr>
                      <a:r>
                        <a:rPr lang="en-GB" sz="1200">
                          <a:effectLst/>
                        </a:rPr>
                        <a:t>Numeracy Opportunities</a:t>
                      </a:r>
                    </a:p>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gridSpan="5">
                  <a:txBody>
                    <a:bodyPr/>
                    <a:lstStyle/>
                    <a:p>
                      <a:pPr>
                        <a:lnSpc>
                          <a:spcPct val="115000"/>
                        </a:lnSpc>
                        <a:spcAft>
                          <a:spcPts val="0"/>
                        </a:spcAft>
                      </a:pPr>
                      <a:r>
                        <a:rPr lang="en-GB" sz="1200">
                          <a:effectLst/>
                        </a:rPr>
                        <a:t>-</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33858">
                <a:tc gridSpan="2">
                  <a:txBody>
                    <a:bodyPr/>
                    <a:lstStyle/>
                    <a:p>
                      <a:pPr>
                        <a:lnSpc>
                          <a:spcPct val="115000"/>
                        </a:lnSpc>
                        <a:spcAft>
                          <a:spcPts val="0"/>
                        </a:spcAft>
                      </a:pPr>
                      <a:r>
                        <a:rPr lang="en-GB" sz="1200">
                          <a:effectLst/>
                        </a:rPr>
                        <a:t>SMSC Opportunities</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gridSpan="5">
                  <a:txBody>
                    <a:bodyPr/>
                    <a:lstStyle/>
                    <a:p>
                      <a:pPr>
                        <a:lnSpc>
                          <a:spcPct val="115000"/>
                        </a:lnSpc>
                        <a:spcAft>
                          <a:spcPts val="0"/>
                        </a:spcAft>
                      </a:pPr>
                      <a:r>
                        <a:rPr lang="en-GB" sz="1200">
                          <a:effectLst/>
                        </a:rPr>
                        <a:t>-</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5286">
                <a:tc gridSpan="2">
                  <a:txBody>
                    <a:bodyPr/>
                    <a:lstStyle/>
                    <a:p>
                      <a:pPr>
                        <a:lnSpc>
                          <a:spcPct val="115000"/>
                        </a:lnSpc>
                        <a:spcAft>
                          <a:spcPts val="0"/>
                        </a:spcAft>
                      </a:pPr>
                      <a:r>
                        <a:rPr lang="en-GB" sz="1200">
                          <a:effectLst/>
                        </a:rPr>
                        <a:t>Homework</a:t>
                      </a:r>
                    </a:p>
                    <a:p>
                      <a:pPr>
                        <a:lnSpc>
                          <a:spcPct val="115000"/>
                        </a:lnSpc>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gridSpan="5">
                  <a:txBody>
                    <a:bodyPr/>
                    <a:lstStyle/>
                    <a:p>
                      <a:pPr>
                        <a:lnSpc>
                          <a:spcPct val="115000"/>
                        </a:lnSpc>
                        <a:spcAft>
                          <a:spcPts val="0"/>
                        </a:spcAft>
                      </a:pPr>
                      <a:r>
                        <a:rPr lang="en-GB" sz="1200" dirty="0">
                          <a:effectLst/>
                        </a:rPr>
                        <a:t>-</a:t>
                      </a:r>
                      <a:endParaRPr lang="en-GB" sz="1200" dirty="0">
                        <a:effectLst/>
                        <a:latin typeface="Times New Roman" panose="02020603050405020304" pitchFamily="18" charset="0"/>
                        <a:ea typeface="Times New Roman" panose="02020603050405020304" pitchFamily="18" charset="0"/>
                      </a:endParaRPr>
                    </a:p>
                  </a:txBody>
                  <a:tcPr marL="5317" marR="531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5572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sisltportfolio.missouri.edu/jepp54/A-Portfolio/Artifacts/BLOOMS-TAX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15" y="365125"/>
            <a:ext cx="10971970" cy="916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6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3893" y="-209550"/>
            <a:ext cx="5619750" cy="1325563"/>
          </a:xfrm>
        </p:spPr>
        <p:txBody>
          <a:bodyPr/>
          <a:lstStyle/>
          <a:p>
            <a:r>
              <a:rPr lang="en-GB" b="1" u="sng" dirty="0"/>
              <a:t>EAL ASSISSTANCE SHEET</a:t>
            </a:r>
          </a:p>
        </p:txBody>
      </p:sp>
      <p:sp>
        <p:nvSpPr>
          <p:cNvPr id="31" name="Rounded Rectangular Callout 30"/>
          <p:cNvSpPr/>
          <p:nvPr/>
        </p:nvSpPr>
        <p:spPr>
          <a:xfrm>
            <a:off x="1565486" y="865427"/>
            <a:ext cx="8533553" cy="658573"/>
          </a:xfrm>
          <a:prstGeom prst="wedgeRoundRectCallout">
            <a:avLst>
              <a:gd name="adj1" fmla="val -20000"/>
              <a:gd name="adj2" fmla="val -7480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 Can you match the words to the correct image?</a:t>
            </a:r>
          </a:p>
        </p:txBody>
      </p:sp>
      <p:sp>
        <p:nvSpPr>
          <p:cNvPr id="19" name="Rounded Rectangle 5">
            <a:extLst>
              <a:ext uri="{FF2B5EF4-FFF2-40B4-BE49-F238E27FC236}">
                <a16:creationId xmlns:a16="http://schemas.microsoft.com/office/drawing/2014/main" id="{4004F3AB-23AF-4092-842B-1A7E64D013E3}"/>
              </a:ext>
            </a:extLst>
          </p:cNvPr>
          <p:cNvSpPr/>
          <p:nvPr/>
        </p:nvSpPr>
        <p:spPr>
          <a:xfrm>
            <a:off x="237155" y="1652597"/>
            <a:ext cx="11717689" cy="26585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5">
            <a:extLst>
              <a:ext uri="{FF2B5EF4-FFF2-40B4-BE49-F238E27FC236}">
                <a16:creationId xmlns:a16="http://schemas.microsoft.com/office/drawing/2014/main" id="{031C5EFA-ADC9-4A0E-A6BA-B5A50EEE36D8}"/>
              </a:ext>
            </a:extLst>
          </p:cNvPr>
          <p:cNvSpPr/>
          <p:nvPr/>
        </p:nvSpPr>
        <p:spPr>
          <a:xfrm>
            <a:off x="518761" y="1940871"/>
            <a:ext cx="2093450" cy="8279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Sheep</a:t>
            </a:r>
          </a:p>
        </p:txBody>
      </p:sp>
      <p:sp>
        <p:nvSpPr>
          <p:cNvPr id="11" name="Rounded Rectangle 5">
            <a:extLst>
              <a:ext uri="{FF2B5EF4-FFF2-40B4-BE49-F238E27FC236}">
                <a16:creationId xmlns:a16="http://schemas.microsoft.com/office/drawing/2014/main" id="{28102C21-F81F-4444-999B-63AC4761DE3F}"/>
              </a:ext>
            </a:extLst>
          </p:cNvPr>
          <p:cNvSpPr/>
          <p:nvPr/>
        </p:nvSpPr>
        <p:spPr>
          <a:xfrm>
            <a:off x="237155" y="4506181"/>
            <a:ext cx="11717689" cy="21596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7B4DF05-92C0-4765-ACEA-1643B30D8702}"/>
              </a:ext>
            </a:extLst>
          </p:cNvPr>
          <p:cNvSpPr txBox="1"/>
          <p:nvPr/>
        </p:nvSpPr>
        <p:spPr>
          <a:xfrm>
            <a:off x="2055107" y="4634778"/>
            <a:ext cx="10768842" cy="369332"/>
          </a:xfrm>
          <a:prstGeom prst="rect">
            <a:avLst/>
          </a:prstGeom>
          <a:noFill/>
        </p:spPr>
        <p:txBody>
          <a:bodyPr wrap="square" rtlCol="0">
            <a:spAutoFit/>
          </a:bodyPr>
          <a:lstStyle/>
          <a:p>
            <a:r>
              <a:rPr lang="en-GB" dirty="0"/>
              <a:t>Challenge: Write a paragraph using all of the words above. Make sure it makes sense!</a:t>
            </a:r>
          </a:p>
        </p:txBody>
      </p:sp>
      <p:sp>
        <p:nvSpPr>
          <p:cNvPr id="13" name="Rounded Rectangle 5">
            <a:extLst>
              <a:ext uri="{FF2B5EF4-FFF2-40B4-BE49-F238E27FC236}">
                <a16:creationId xmlns:a16="http://schemas.microsoft.com/office/drawing/2014/main" id="{7290A168-92DD-4119-B1EA-2872940F7C45}"/>
              </a:ext>
            </a:extLst>
          </p:cNvPr>
          <p:cNvSpPr/>
          <p:nvPr/>
        </p:nvSpPr>
        <p:spPr>
          <a:xfrm>
            <a:off x="491641" y="5030164"/>
            <a:ext cx="11208715" cy="15197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4848CAC-F5B0-40CF-9383-A9C011546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182"/>
          <a:stretch/>
        </p:blipFill>
        <p:spPr>
          <a:xfrm>
            <a:off x="5160458" y="2882756"/>
            <a:ext cx="1471373" cy="1203851"/>
          </a:xfrm>
          <a:prstGeom prst="rect">
            <a:avLst/>
          </a:prstGeom>
        </p:spPr>
      </p:pic>
      <p:pic>
        <p:nvPicPr>
          <p:cNvPr id="7" name="Picture 6">
            <a:extLst>
              <a:ext uri="{FF2B5EF4-FFF2-40B4-BE49-F238E27FC236}">
                <a16:creationId xmlns:a16="http://schemas.microsoft.com/office/drawing/2014/main" id="{E9BDE7D5-699E-497D-90C3-71F8F4CC61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943"/>
          <a:stretch/>
        </p:blipFill>
        <p:spPr>
          <a:xfrm>
            <a:off x="649579" y="2885288"/>
            <a:ext cx="1398900" cy="1203851"/>
          </a:xfrm>
          <a:prstGeom prst="rect">
            <a:avLst/>
          </a:prstGeom>
        </p:spPr>
      </p:pic>
      <p:pic>
        <p:nvPicPr>
          <p:cNvPr id="9" name="Picture 8">
            <a:extLst>
              <a:ext uri="{FF2B5EF4-FFF2-40B4-BE49-F238E27FC236}">
                <a16:creationId xmlns:a16="http://schemas.microsoft.com/office/drawing/2014/main" id="{81A27F8B-098C-4AAB-9424-A38DC5902B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96" r="4871" b="24969"/>
          <a:stretch/>
        </p:blipFill>
        <p:spPr>
          <a:xfrm>
            <a:off x="9619423" y="2973044"/>
            <a:ext cx="1559544" cy="1030117"/>
          </a:xfrm>
          <a:prstGeom prst="rect">
            <a:avLst/>
          </a:prstGeom>
        </p:spPr>
      </p:pic>
      <p:sp>
        <p:nvSpPr>
          <p:cNvPr id="20" name="Rounded Rectangle 5">
            <a:extLst>
              <a:ext uri="{FF2B5EF4-FFF2-40B4-BE49-F238E27FC236}">
                <a16:creationId xmlns:a16="http://schemas.microsoft.com/office/drawing/2014/main" id="{718602D2-26ED-4103-9326-5B109E6278B2}"/>
              </a:ext>
            </a:extLst>
          </p:cNvPr>
          <p:cNvSpPr/>
          <p:nvPr/>
        </p:nvSpPr>
        <p:spPr>
          <a:xfrm>
            <a:off x="4849420" y="1933137"/>
            <a:ext cx="2093450" cy="8279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Farmer</a:t>
            </a:r>
          </a:p>
        </p:txBody>
      </p:sp>
      <p:sp>
        <p:nvSpPr>
          <p:cNvPr id="21" name="Rounded Rectangle 5">
            <a:extLst>
              <a:ext uri="{FF2B5EF4-FFF2-40B4-BE49-F238E27FC236}">
                <a16:creationId xmlns:a16="http://schemas.microsoft.com/office/drawing/2014/main" id="{CACECD12-77AE-4639-BD67-0AAA58DE152B}"/>
              </a:ext>
            </a:extLst>
          </p:cNvPr>
          <p:cNvSpPr/>
          <p:nvPr/>
        </p:nvSpPr>
        <p:spPr>
          <a:xfrm>
            <a:off x="9451861" y="2016456"/>
            <a:ext cx="2093450" cy="8279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Factory</a:t>
            </a:r>
          </a:p>
        </p:txBody>
      </p:sp>
    </p:spTree>
    <p:extLst>
      <p:ext uri="{BB962C8B-B14F-4D97-AF65-F5344CB8AC3E}">
        <p14:creationId xmlns:p14="http://schemas.microsoft.com/office/powerpoint/2010/main" val="401175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909" y="254707"/>
            <a:ext cx="11964091" cy="627609"/>
          </a:xfrm>
        </p:spPr>
        <p:txBody>
          <a:bodyPr>
            <a:noAutofit/>
          </a:bodyPr>
          <a:lstStyle/>
          <a:p>
            <a:r>
              <a:rPr lang="en-GB" sz="4400" dirty="0"/>
              <a:t>Industrial Revolution SOW</a:t>
            </a:r>
          </a:p>
        </p:txBody>
      </p:sp>
      <p:graphicFrame>
        <p:nvGraphicFramePr>
          <p:cNvPr id="5" name="Table 4"/>
          <p:cNvGraphicFramePr>
            <a:graphicFrameLocks noGrp="1"/>
          </p:cNvGraphicFramePr>
          <p:nvPr>
            <p:extLst/>
          </p:nvPr>
        </p:nvGraphicFramePr>
        <p:xfrm>
          <a:off x="545428" y="1026696"/>
          <a:ext cx="11342644" cy="5227374"/>
        </p:xfrm>
        <a:graphic>
          <a:graphicData uri="http://schemas.openxmlformats.org/drawingml/2006/table">
            <a:tbl>
              <a:tblPr firstRow="1" bandRow="1">
                <a:tableStyleId>{5C22544A-7EE6-4342-B048-85BDC9FD1C3A}</a:tableStyleId>
              </a:tblPr>
              <a:tblGrid>
                <a:gridCol w="1138936">
                  <a:extLst>
                    <a:ext uri="{9D8B030D-6E8A-4147-A177-3AD203B41FA5}">
                      <a16:colId xmlns:a16="http://schemas.microsoft.com/office/drawing/2014/main" val="1497966930"/>
                    </a:ext>
                  </a:extLst>
                </a:gridCol>
                <a:gridCol w="1689050">
                  <a:extLst>
                    <a:ext uri="{9D8B030D-6E8A-4147-A177-3AD203B41FA5}">
                      <a16:colId xmlns:a16="http://schemas.microsoft.com/office/drawing/2014/main" val="3476020912"/>
                    </a:ext>
                  </a:extLst>
                </a:gridCol>
                <a:gridCol w="1189304">
                  <a:extLst>
                    <a:ext uri="{9D8B030D-6E8A-4147-A177-3AD203B41FA5}">
                      <a16:colId xmlns:a16="http://schemas.microsoft.com/office/drawing/2014/main" val="4030794084"/>
                    </a:ext>
                  </a:extLst>
                </a:gridCol>
                <a:gridCol w="1620728">
                  <a:extLst>
                    <a:ext uri="{9D8B030D-6E8A-4147-A177-3AD203B41FA5}">
                      <a16:colId xmlns:a16="http://schemas.microsoft.com/office/drawing/2014/main" val="2478643967"/>
                    </a:ext>
                  </a:extLst>
                </a:gridCol>
                <a:gridCol w="1234889">
                  <a:extLst>
                    <a:ext uri="{9D8B030D-6E8A-4147-A177-3AD203B41FA5}">
                      <a16:colId xmlns:a16="http://schemas.microsoft.com/office/drawing/2014/main" val="921377047"/>
                    </a:ext>
                  </a:extLst>
                </a:gridCol>
                <a:gridCol w="1222323">
                  <a:extLst>
                    <a:ext uri="{9D8B030D-6E8A-4147-A177-3AD203B41FA5}">
                      <a16:colId xmlns:a16="http://schemas.microsoft.com/office/drawing/2014/main" val="4077438028"/>
                    </a:ext>
                  </a:extLst>
                </a:gridCol>
                <a:gridCol w="1623707">
                  <a:extLst>
                    <a:ext uri="{9D8B030D-6E8A-4147-A177-3AD203B41FA5}">
                      <a16:colId xmlns:a16="http://schemas.microsoft.com/office/drawing/2014/main" val="3592659076"/>
                    </a:ext>
                  </a:extLst>
                </a:gridCol>
                <a:gridCol w="1623707">
                  <a:extLst>
                    <a:ext uri="{9D8B030D-6E8A-4147-A177-3AD203B41FA5}">
                      <a16:colId xmlns:a16="http://schemas.microsoft.com/office/drawing/2014/main" val="924419386"/>
                    </a:ext>
                  </a:extLst>
                </a:gridCol>
              </a:tblGrid>
              <a:tr h="890723">
                <a:tc>
                  <a:txBody>
                    <a:bodyPr/>
                    <a:lstStyle/>
                    <a:p>
                      <a:pPr algn="ctr"/>
                      <a:r>
                        <a:rPr lang="en-GB" sz="5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639975"/>
                  </a:ext>
                </a:extLst>
              </a:tr>
              <a:tr h="1380152">
                <a:tc>
                  <a:txBody>
                    <a:bodyPr/>
                    <a:lstStyle/>
                    <a:p>
                      <a:pPr algn="ctr"/>
                      <a:endParaRPr lang="en-GB" dirty="0">
                        <a:solidFill>
                          <a:schemeClr val="tx1"/>
                        </a:solidFill>
                      </a:endParaRPr>
                    </a:p>
                    <a:p>
                      <a:pPr algn="ctr"/>
                      <a:r>
                        <a:rPr lang="en-GB" sz="3600" b="1" dirty="0">
                          <a:solidFill>
                            <a:schemeClr val="tx1"/>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Intro </a:t>
                      </a:r>
                    </a:p>
                    <a:p>
                      <a:pPr algn="ctr"/>
                      <a:r>
                        <a:rPr lang="en-GB" dirty="0">
                          <a:solidFill>
                            <a:schemeClr val="tx1"/>
                          </a:solidFill>
                        </a:rPr>
                        <a:t>to </a:t>
                      </a:r>
                    </a:p>
                    <a:p>
                      <a:pPr algn="ctr"/>
                      <a:r>
                        <a:rPr lang="en-GB" dirty="0">
                          <a:solidFill>
                            <a:schemeClr val="tx1"/>
                          </a:solidFill>
                        </a:rPr>
                        <a:t>Industrial </a:t>
                      </a:r>
                    </a:p>
                    <a:p>
                      <a:pPr algn="ctr"/>
                      <a:r>
                        <a:rPr lang="en-GB" dirty="0">
                          <a:solidFill>
                            <a:schemeClr val="tx1"/>
                          </a:solidFill>
                        </a:rPr>
                        <a:t>Revolution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Population </a:t>
                      </a:r>
                    </a:p>
                    <a:p>
                      <a:pPr algn="ctr"/>
                      <a:r>
                        <a:rPr lang="en-GB" dirty="0">
                          <a:solidFill>
                            <a:schemeClr val="tx1"/>
                          </a:solidFill>
                        </a:rPr>
                        <a:t>Boom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Factories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Coal Mining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Robert</a:t>
                      </a:r>
                    </a:p>
                    <a:p>
                      <a:pPr algn="ctr"/>
                      <a:r>
                        <a:rPr lang="en-GB" dirty="0">
                          <a:solidFill>
                            <a:schemeClr val="tx1"/>
                          </a:solidFill>
                        </a:rPr>
                        <a:t> Stephenson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Industrial</a:t>
                      </a:r>
                    </a:p>
                    <a:p>
                      <a:pPr algn="ctr"/>
                      <a:r>
                        <a:rPr lang="en-GB" dirty="0">
                          <a:solidFill>
                            <a:schemeClr val="tx1"/>
                          </a:solidFill>
                        </a:rPr>
                        <a:t>Revolution</a:t>
                      </a:r>
                    </a:p>
                    <a:p>
                      <a:pPr algn="ctr"/>
                      <a:r>
                        <a:rPr lang="en-GB" dirty="0">
                          <a:solidFill>
                            <a:schemeClr val="tx1"/>
                          </a:solidFill>
                        </a:rPr>
                        <a:t>Inventions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689496"/>
                  </a:ext>
                </a:extLst>
              </a:tr>
              <a:tr h="2932822">
                <a:tc>
                  <a:txBody>
                    <a:bodyP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b="1" dirty="0">
                          <a:solidFill>
                            <a:schemeClr val="tx1"/>
                          </a:solidFill>
                        </a:rPr>
                        <a:t>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Olympics Video </a:t>
                      </a:r>
                    </a:p>
                    <a:p>
                      <a:pPr algn="ctr"/>
                      <a:r>
                        <a:rPr lang="en-GB" dirty="0">
                          <a:solidFill>
                            <a:schemeClr val="tx1"/>
                          </a:solidFill>
                        </a:rPr>
                        <a:t>–</a:t>
                      </a:r>
                    </a:p>
                    <a:p>
                      <a:pPr algn="ctr"/>
                      <a:r>
                        <a:rPr lang="en-GB" dirty="0">
                          <a:solidFill>
                            <a:schemeClr val="tx1"/>
                          </a:solidFill>
                        </a:rPr>
                        <a:t> Key words</a:t>
                      </a:r>
                    </a:p>
                    <a:p>
                      <a:pPr algn="ctr"/>
                      <a:r>
                        <a:rPr lang="en-GB" dirty="0">
                          <a:solidFill>
                            <a:schemeClr val="tx1"/>
                          </a:solidFill>
                        </a:rPr>
                        <a:t> – </a:t>
                      </a:r>
                    </a:p>
                    <a:p>
                      <a:pPr algn="ctr"/>
                      <a:r>
                        <a:rPr lang="en-GB" dirty="0">
                          <a:solidFill>
                            <a:schemeClr val="tx1"/>
                          </a:solidFill>
                        </a:rPr>
                        <a:t>Focus 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Think/Pair/Share</a:t>
                      </a:r>
                    </a:p>
                    <a:p>
                      <a:pPr algn="ctr"/>
                      <a:r>
                        <a:rPr lang="en-GB" dirty="0">
                          <a:solidFill>
                            <a:schemeClr val="tx1"/>
                          </a:solidFill>
                        </a:rPr>
                        <a:t>-</a:t>
                      </a:r>
                    </a:p>
                    <a:p>
                      <a:pPr algn="ctr"/>
                      <a:r>
                        <a:rPr lang="en-GB" dirty="0">
                          <a:solidFill>
                            <a:schemeClr val="tx1"/>
                          </a:solidFill>
                        </a:rPr>
                        <a:t>Group work</a:t>
                      </a:r>
                    </a:p>
                    <a:p>
                      <a:pPr algn="ctr"/>
                      <a:r>
                        <a:rPr lang="en-GB" dirty="0">
                          <a:solidFill>
                            <a:schemeClr val="tx1"/>
                          </a:solidFill>
                        </a:rPr>
                        <a:t>-</a:t>
                      </a:r>
                    </a:p>
                    <a:p>
                      <a:pPr algn="ctr"/>
                      <a:r>
                        <a:rPr lang="en-GB" dirty="0">
                          <a:solidFill>
                            <a:schemeClr val="tx1"/>
                          </a:solidFill>
                        </a:rPr>
                        <a:t>Time travel writing 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Summary task</a:t>
                      </a:r>
                    </a:p>
                    <a:p>
                      <a:pPr algn="ctr"/>
                      <a:r>
                        <a:rPr lang="en-GB" dirty="0">
                          <a:solidFill>
                            <a:schemeClr val="tx1"/>
                          </a:solidFill>
                        </a:rPr>
                        <a:t>-</a:t>
                      </a:r>
                    </a:p>
                    <a:p>
                      <a:pPr algn="ctr"/>
                      <a:r>
                        <a:rPr lang="en-GB" dirty="0">
                          <a:solidFill>
                            <a:schemeClr val="tx1"/>
                          </a:solidFill>
                        </a:rPr>
                        <a:t>Group Relay </a:t>
                      </a:r>
                    </a:p>
                    <a:p>
                      <a:pPr algn="ctr"/>
                      <a:r>
                        <a:rPr lang="en-GB" dirty="0">
                          <a:solidFill>
                            <a:schemeClr val="tx1"/>
                          </a:solidFill>
                        </a:rPr>
                        <a:t>Activity</a:t>
                      </a:r>
                    </a:p>
                    <a:p>
                      <a:pPr algn="ctr"/>
                      <a:r>
                        <a:rPr lang="en-GB" dirty="0">
                          <a:solidFill>
                            <a:schemeClr val="tx1"/>
                          </a:solidFill>
                        </a:rPr>
                        <a:t>-</a:t>
                      </a:r>
                    </a:p>
                    <a:p>
                      <a:pPr algn="ctr"/>
                      <a:r>
                        <a:rPr lang="en-GB" dirty="0">
                          <a:solidFill>
                            <a:schemeClr val="tx1"/>
                          </a:solidFill>
                        </a:rPr>
                        <a:t>PEEL paragraphs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Literacy </a:t>
                      </a:r>
                    </a:p>
                    <a:p>
                      <a:pPr algn="ctr"/>
                      <a:r>
                        <a:rPr lang="en-GB" dirty="0">
                          <a:solidFill>
                            <a:schemeClr val="tx1"/>
                          </a:solidFill>
                        </a:rPr>
                        <a:t>Task</a:t>
                      </a:r>
                    </a:p>
                    <a:p>
                      <a:pPr algn="ctr"/>
                      <a:r>
                        <a:rPr lang="en-GB" dirty="0">
                          <a:solidFill>
                            <a:schemeClr val="tx1"/>
                          </a:solidFill>
                        </a:rPr>
                        <a:t>-</a:t>
                      </a:r>
                    </a:p>
                    <a:p>
                      <a:pPr algn="ctr"/>
                      <a:r>
                        <a:rPr lang="en-GB" dirty="0">
                          <a:solidFill>
                            <a:schemeClr val="tx1"/>
                          </a:solidFill>
                        </a:rPr>
                        <a:t>Source </a:t>
                      </a:r>
                    </a:p>
                    <a:p>
                      <a:pPr algn="ctr"/>
                      <a:r>
                        <a:rPr lang="en-GB" dirty="0">
                          <a:solidFill>
                            <a:schemeClr val="tx1"/>
                          </a:solidFill>
                        </a:rPr>
                        <a:t>Analysis</a:t>
                      </a:r>
                    </a:p>
                    <a:p>
                      <a:pPr algn="ctr"/>
                      <a:r>
                        <a:rPr lang="en-GB" dirty="0">
                          <a:solidFill>
                            <a:schemeClr val="tx1"/>
                          </a:solidFill>
                        </a:rPr>
                        <a:t>-</a:t>
                      </a:r>
                    </a:p>
                    <a:p>
                      <a:pPr algn="ctr"/>
                      <a:r>
                        <a:rPr lang="en-GB" dirty="0">
                          <a:solidFill>
                            <a:schemeClr val="tx1"/>
                          </a:solidFill>
                        </a:rPr>
                        <a:t>Structured </a:t>
                      </a:r>
                    </a:p>
                    <a:p>
                      <a:pPr algn="ctr"/>
                      <a:r>
                        <a:rPr lang="en-GB" dirty="0">
                          <a:solidFill>
                            <a:schemeClr val="tx1"/>
                          </a:solidFill>
                        </a:rPr>
                        <a:t>written </a:t>
                      </a:r>
                    </a:p>
                    <a:p>
                      <a:pPr algn="ctr"/>
                      <a:r>
                        <a:rPr lang="en-GB" dirty="0">
                          <a:solidFill>
                            <a:schemeClr val="tx1"/>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Summary </a:t>
                      </a:r>
                    </a:p>
                    <a:p>
                      <a:pPr algn="ctr"/>
                      <a:r>
                        <a:rPr lang="en-GB" dirty="0">
                          <a:solidFill>
                            <a:schemeClr val="tx1"/>
                          </a:solidFill>
                        </a:rPr>
                        <a:t>task</a:t>
                      </a:r>
                    </a:p>
                    <a:p>
                      <a:pPr algn="ctr"/>
                      <a:r>
                        <a:rPr lang="en-GB" dirty="0">
                          <a:solidFill>
                            <a:schemeClr val="tx1"/>
                          </a:solidFill>
                        </a:rPr>
                        <a:t>-</a:t>
                      </a:r>
                    </a:p>
                    <a:p>
                      <a:pPr algn="ctr"/>
                      <a:r>
                        <a:rPr lang="en-GB" dirty="0">
                          <a:solidFill>
                            <a:schemeClr val="tx1"/>
                          </a:solidFill>
                        </a:rPr>
                        <a:t>Teach </a:t>
                      </a:r>
                    </a:p>
                    <a:p>
                      <a:pPr algn="ctr"/>
                      <a:r>
                        <a:rPr lang="en-GB" dirty="0">
                          <a:solidFill>
                            <a:schemeClr val="tx1"/>
                          </a:solidFill>
                        </a:rPr>
                        <a:t>roulette</a:t>
                      </a:r>
                    </a:p>
                    <a:p>
                      <a:pPr algn="ctr"/>
                      <a:r>
                        <a:rPr lang="en-GB" dirty="0">
                          <a:solidFill>
                            <a:schemeClr val="tx1"/>
                          </a:solidFill>
                        </a:rPr>
                        <a:t>-</a:t>
                      </a:r>
                    </a:p>
                    <a:p>
                      <a:pPr algn="ctr"/>
                      <a:r>
                        <a:rPr lang="en-GB" dirty="0">
                          <a:solidFill>
                            <a:schemeClr val="tx1"/>
                          </a:solidFill>
                        </a:rPr>
                        <a:t>Grid </a:t>
                      </a:r>
                    </a:p>
                    <a:p>
                      <a:pPr algn="ctr"/>
                      <a:r>
                        <a:rPr lang="en-GB" dirty="0">
                          <a:solidFill>
                            <a:schemeClr val="tx1"/>
                          </a:solidFill>
                        </a:rPr>
                        <a:t>questioning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Quiz/Quiz/Trade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Group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Thinking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Modelled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paragraph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Justification</a:t>
                      </a:r>
                    </a:p>
                    <a:p>
                      <a:pPr algn="ctr"/>
                      <a:r>
                        <a:rPr lang="en-GB" dirty="0">
                          <a:solidFill>
                            <a:schemeClr val="tx1"/>
                          </a:solidFill>
                        </a:rPr>
                        <a:t>Task &amp; </a:t>
                      </a:r>
                    </a:p>
                    <a:p>
                      <a:pPr algn="ctr"/>
                      <a:r>
                        <a:rPr lang="en-GB" dirty="0">
                          <a:solidFill>
                            <a:schemeClr val="tx1"/>
                          </a:solidFill>
                        </a:rPr>
                        <a:t>Morse Code</a:t>
                      </a:r>
                    </a:p>
                    <a:p>
                      <a:pPr algn="ctr"/>
                      <a:r>
                        <a:rPr lang="en-GB" dirty="0">
                          <a:solidFill>
                            <a:schemeClr val="tx1"/>
                          </a:solidFill>
                        </a:rPr>
                        <a:t>–</a:t>
                      </a:r>
                    </a:p>
                    <a:p>
                      <a:pPr algn="ctr"/>
                      <a:r>
                        <a:rPr lang="en-GB" dirty="0">
                          <a:solidFill>
                            <a:schemeClr val="tx1"/>
                          </a:solidFill>
                        </a:rPr>
                        <a:t> Group</a:t>
                      </a:r>
                    </a:p>
                    <a:p>
                      <a:pPr algn="ctr"/>
                      <a:r>
                        <a:rPr lang="en-GB" dirty="0">
                          <a:solidFill>
                            <a:schemeClr val="tx1"/>
                          </a:solidFill>
                        </a:rPr>
                        <a:t>Research</a:t>
                      </a:r>
                    </a:p>
                    <a:p>
                      <a:pPr algn="ctr"/>
                      <a:r>
                        <a:rPr lang="en-GB" dirty="0">
                          <a:solidFill>
                            <a:schemeClr val="tx1"/>
                          </a:solidFill>
                        </a:rPr>
                        <a:t>Task</a:t>
                      </a:r>
                    </a:p>
                    <a:p>
                      <a:pPr algn="ctr"/>
                      <a:r>
                        <a:rPr lang="en-GB" dirty="0">
                          <a:solidFill>
                            <a:schemeClr val="tx1"/>
                          </a:solidFill>
                        </a:rPr>
                        <a:t> – </a:t>
                      </a:r>
                    </a:p>
                    <a:p>
                      <a:pPr algn="ctr"/>
                      <a:r>
                        <a:rPr lang="en-GB" dirty="0">
                          <a:solidFill>
                            <a:schemeClr val="tx1"/>
                          </a:solidFill>
                        </a:rPr>
                        <a:t>Dragon’s Den</a:t>
                      </a:r>
                    </a:p>
                    <a:p>
                      <a:pPr algn="ctr"/>
                      <a:r>
                        <a:rPr lang="en-GB" dirty="0">
                          <a:solidFill>
                            <a:schemeClr val="tx1"/>
                          </a:solidFill>
                        </a:rPr>
                        <a:t>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524000"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t>All available at the Wolsey Academy TES Shop </a:t>
            </a:r>
          </a:p>
        </p:txBody>
      </p:sp>
    </p:spTree>
    <p:extLst>
      <p:ext uri="{BB962C8B-B14F-4D97-AF65-F5344CB8AC3E}">
        <p14:creationId xmlns:p14="http://schemas.microsoft.com/office/powerpoint/2010/main" val="254055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385A156-DB9A-418A-A548-BD6CFFED92B7}"/>
              </a:ext>
            </a:extLst>
          </p:cNvPr>
          <p:cNvGraphicFramePr>
            <a:graphicFrameLocks noGrp="1"/>
          </p:cNvGraphicFramePr>
          <p:nvPr>
            <p:extLst/>
          </p:nvPr>
        </p:nvGraphicFramePr>
        <p:xfrm>
          <a:off x="356038" y="950313"/>
          <a:ext cx="11368412" cy="5053103"/>
        </p:xfrm>
        <a:graphic>
          <a:graphicData uri="http://schemas.openxmlformats.org/drawingml/2006/table">
            <a:tbl>
              <a:tblPr firstRow="1" bandRow="1">
                <a:tableStyleId>{5C22544A-7EE6-4342-B048-85BDC9FD1C3A}</a:tableStyleId>
              </a:tblPr>
              <a:tblGrid>
                <a:gridCol w="1138936">
                  <a:extLst>
                    <a:ext uri="{9D8B030D-6E8A-4147-A177-3AD203B41FA5}">
                      <a16:colId xmlns:a16="http://schemas.microsoft.com/office/drawing/2014/main" val="2501976514"/>
                    </a:ext>
                  </a:extLst>
                </a:gridCol>
                <a:gridCol w="1086939">
                  <a:extLst>
                    <a:ext uri="{9D8B030D-6E8A-4147-A177-3AD203B41FA5}">
                      <a16:colId xmlns:a16="http://schemas.microsoft.com/office/drawing/2014/main" val="780696292"/>
                    </a:ext>
                  </a:extLst>
                </a:gridCol>
                <a:gridCol w="1481228">
                  <a:extLst>
                    <a:ext uri="{9D8B030D-6E8A-4147-A177-3AD203B41FA5}">
                      <a16:colId xmlns:a16="http://schemas.microsoft.com/office/drawing/2014/main" val="1859492608"/>
                    </a:ext>
                  </a:extLst>
                </a:gridCol>
                <a:gridCol w="1481228">
                  <a:extLst>
                    <a:ext uri="{9D8B030D-6E8A-4147-A177-3AD203B41FA5}">
                      <a16:colId xmlns:a16="http://schemas.microsoft.com/office/drawing/2014/main" val="942061472"/>
                    </a:ext>
                  </a:extLst>
                </a:gridCol>
                <a:gridCol w="1427861">
                  <a:extLst>
                    <a:ext uri="{9D8B030D-6E8A-4147-A177-3AD203B41FA5}">
                      <a16:colId xmlns:a16="http://schemas.microsoft.com/office/drawing/2014/main" val="1540979935"/>
                    </a:ext>
                  </a:extLst>
                </a:gridCol>
                <a:gridCol w="1630362">
                  <a:extLst>
                    <a:ext uri="{9D8B030D-6E8A-4147-A177-3AD203B41FA5}">
                      <a16:colId xmlns:a16="http://schemas.microsoft.com/office/drawing/2014/main" val="1257466428"/>
                    </a:ext>
                  </a:extLst>
                </a:gridCol>
                <a:gridCol w="1640630">
                  <a:extLst>
                    <a:ext uri="{9D8B030D-6E8A-4147-A177-3AD203B41FA5}">
                      <a16:colId xmlns:a16="http://schemas.microsoft.com/office/drawing/2014/main" val="2859885431"/>
                    </a:ext>
                  </a:extLst>
                </a:gridCol>
                <a:gridCol w="1481228">
                  <a:extLst>
                    <a:ext uri="{9D8B030D-6E8A-4147-A177-3AD203B41FA5}">
                      <a16:colId xmlns:a16="http://schemas.microsoft.com/office/drawing/2014/main" val="1306016836"/>
                    </a:ext>
                  </a:extLst>
                </a:gridCol>
              </a:tblGrid>
              <a:tr h="815039">
                <a:tc>
                  <a:txBody>
                    <a:bodyPr/>
                    <a:lstStyle/>
                    <a:p>
                      <a:pPr algn="ctr"/>
                      <a:r>
                        <a:rPr lang="en-GB" sz="5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014057"/>
                  </a:ext>
                </a:extLst>
              </a:tr>
              <a:tr h="1304063">
                <a:tc>
                  <a:txBody>
                    <a:bodyPr/>
                    <a:lstStyle/>
                    <a:p>
                      <a:pPr algn="ctr"/>
                      <a:endParaRPr lang="en-GB" dirty="0">
                        <a:solidFill>
                          <a:schemeClr val="tx1"/>
                        </a:solidFill>
                      </a:endParaRPr>
                    </a:p>
                    <a:p>
                      <a:pPr algn="ctr"/>
                      <a:r>
                        <a:rPr lang="en-GB" sz="3600" b="1" dirty="0">
                          <a:solidFill>
                            <a:schemeClr val="tx1"/>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Child</a:t>
                      </a:r>
                    </a:p>
                    <a:p>
                      <a:pPr algn="ctr"/>
                      <a:r>
                        <a:rPr lang="en-GB" dirty="0">
                          <a:solidFill>
                            <a:schemeClr val="tx1"/>
                          </a:solidFill>
                        </a:rPr>
                        <a:t> Labour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Public</a:t>
                      </a:r>
                    </a:p>
                    <a:p>
                      <a:pPr algn="ctr"/>
                      <a:r>
                        <a:rPr lang="en-GB" dirty="0">
                          <a:solidFill>
                            <a:schemeClr val="tx1"/>
                          </a:solidFill>
                        </a:rPr>
                        <a:t>Health</a:t>
                      </a:r>
                    </a:p>
                    <a:p>
                      <a:pPr algn="ctr"/>
                      <a:r>
                        <a:rPr lang="en-GB" dirty="0">
                          <a:solidFill>
                            <a:schemeClr val="tx1"/>
                          </a:solidFill>
                        </a:rPr>
                        <a:t>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Public</a:t>
                      </a:r>
                    </a:p>
                    <a:p>
                      <a:pPr algn="ctr"/>
                      <a:r>
                        <a:rPr lang="en-GB" dirty="0">
                          <a:solidFill>
                            <a:schemeClr val="tx1"/>
                          </a:solidFill>
                        </a:rPr>
                        <a:t>Health</a:t>
                      </a:r>
                    </a:p>
                    <a:p>
                      <a:pPr algn="ctr"/>
                      <a:r>
                        <a:rPr lang="en-GB" dirty="0">
                          <a:solidFill>
                            <a:schemeClr val="tx1"/>
                          </a:solidFill>
                        </a:rPr>
                        <a:t>&amp;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Public </a:t>
                      </a:r>
                    </a:p>
                    <a:p>
                      <a:pPr algn="ctr"/>
                      <a:r>
                        <a:rPr lang="en-GB" dirty="0">
                          <a:solidFill>
                            <a:schemeClr val="tx1"/>
                          </a:solidFill>
                        </a:rPr>
                        <a:t>Health </a:t>
                      </a:r>
                    </a:p>
                    <a:p>
                      <a:pPr algn="ctr"/>
                      <a:r>
                        <a:rPr lang="en-GB" dirty="0">
                          <a:solidFill>
                            <a:schemeClr val="tx1"/>
                          </a:solidFill>
                        </a:rPr>
                        <a:t>Source</a:t>
                      </a:r>
                    </a:p>
                    <a:p>
                      <a:pPr algn="ctr"/>
                      <a:r>
                        <a:rPr lang="en-GB" dirty="0">
                          <a:solidFill>
                            <a:schemeClr val="tx1"/>
                          </a:solidFill>
                        </a:rPr>
                        <a:t>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Luddites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Empire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Empire:</a:t>
                      </a:r>
                    </a:p>
                    <a:p>
                      <a:pPr algn="ctr"/>
                      <a:r>
                        <a:rPr lang="en-GB" dirty="0">
                          <a:solidFill>
                            <a:schemeClr val="tx1"/>
                          </a:solidFill>
                        </a:rPr>
                        <a:t>Source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3968321"/>
                  </a:ext>
                </a:extLst>
              </a:tr>
              <a:tr h="2526621">
                <a:tc>
                  <a:txBody>
                    <a:bodyP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b="1" dirty="0">
                          <a:solidFill>
                            <a:schemeClr val="tx1"/>
                          </a:solidFill>
                        </a:rPr>
                        <a:t>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Note</a:t>
                      </a:r>
                    </a:p>
                    <a:p>
                      <a:pPr algn="ctr"/>
                      <a:r>
                        <a:rPr lang="en-GB" dirty="0">
                          <a:solidFill>
                            <a:schemeClr val="tx1"/>
                          </a:solidFill>
                        </a:rPr>
                        <a:t>Taking</a:t>
                      </a:r>
                    </a:p>
                    <a:p>
                      <a:pPr algn="ctr"/>
                      <a:r>
                        <a:rPr lang="en-GB" dirty="0">
                          <a:solidFill>
                            <a:schemeClr val="tx1"/>
                          </a:solidFill>
                        </a:rPr>
                        <a:t>-</a:t>
                      </a:r>
                    </a:p>
                    <a:p>
                      <a:pPr algn="ctr"/>
                      <a:r>
                        <a:rPr lang="en-GB" dirty="0">
                          <a:solidFill>
                            <a:schemeClr val="tx1"/>
                          </a:solidFill>
                        </a:rPr>
                        <a:t>Source</a:t>
                      </a:r>
                    </a:p>
                    <a:p>
                      <a:pPr algn="ctr"/>
                      <a:r>
                        <a:rPr lang="en-GB" dirty="0">
                          <a:solidFill>
                            <a:schemeClr val="tx1"/>
                          </a:solidFill>
                        </a:rPr>
                        <a:t>Analysis</a:t>
                      </a:r>
                    </a:p>
                    <a:p>
                      <a:pPr algn="ctr"/>
                      <a:r>
                        <a:rPr lang="en-GB" dirty="0">
                          <a:solidFill>
                            <a:schemeClr val="tx1"/>
                          </a:solidFill>
                        </a:rPr>
                        <a:t>-</a:t>
                      </a:r>
                    </a:p>
                    <a:p>
                      <a:pPr algn="ctr"/>
                      <a:r>
                        <a:rPr lang="en-GB" dirty="0">
                          <a:solidFill>
                            <a:schemeClr val="tx1"/>
                          </a:solidFill>
                        </a:rPr>
                        <a:t>Structured</a:t>
                      </a:r>
                    </a:p>
                    <a:p>
                      <a:pPr algn="ctr"/>
                      <a:r>
                        <a:rPr lang="en-GB" dirty="0">
                          <a:solidFill>
                            <a:schemeClr val="tx1"/>
                          </a:solidFill>
                        </a:rPr>
                        <a:t>Writing</a:t>
                      </a:r>
                    </a:p>
                    <a:p>
                      <a:pPr algn="ctr"/>
                      <a:r>
                        <a:rPr lang="en-GB" dirty="0">
                          <a:solidFill>
                            <a:schemeClr val="tx1"/>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Reading Task</a:t>
                      </a:r>
                    </a:p>
                    <a:p>
                      <a:pPr algn="ctr"/>
                      <a:r>
                        <a:rPr lang="en-GB" dirty="0">
                          <a:solidFill>
                            <a:schemeClr val="tx1"/>
                          </a:solidFill>
                        </a:rPr>
                        <a:t>-</a:t>
                      </a:r>
                    </a:p>
                    <a:p>
                      <a:pPr algn="ctr"/>
                      <a:r>
                        <a:rPr lang="en-GB" dirty="0">
                          <a:solidFill>
                            <a:schemeClr val="tx1"/>
                          </a:solidFill>
                        </a:rPr>
                        <a:t>Creative</a:t>
                      </a:r>
                    </a:p>
                    <a:p>
                      <a:pPr algn="ctr"/>
                      <a:r>
                        <a:rPr lang="en-GB" dirty="0">
                          <a:solidFill>
                            <a:schemeClr val="tx1"/>
                          </a:solidFill>
                        </a:rPr>
                        <a:t>Writing</a:t>
                      </a:r>
                    </a:p>
                    <a:p>
                      <a:pPr algn="ctr"/>
                      <a:r>
                        <a:rPr lang="en-GB" dirty="0">
                          <a:solidFill>
                            <a:schemeClr val="tx1"/>
                          </a:solidFill>
                        </a:rPr>
                        <a:t>Task</a:t>
                      </a:r>
                    </a:p>
                    <a:p>
                      <a:pPr algn="ctr"/>
                      <a:r>
                        <a:rPr lang="en-GB" dirty="0">
                          <a:solidFill>
                            <a:schemeClr val="tx1"/>
                          </a:solidFill>
                        </a:rPr>
                        <a:t>-</a:t>
                      </a:r>
                    </a:p>
                    <a:p>
                      <a:pPr algn="ctr"/>
                      <a:r>
                        <a:rPr lang="en-GB" dirty="0">
                          <a:solidFill>
                            <a:schemeClr val="tx1"/>
                          </a:solidFill>
                        </a:rPr>
                        <a:t>Hot seating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Source</a:t>
                      </a:r>
                    </a:p>
                    <a:p>
                      <a:pPr algn="ctr"/>
                      <a:r>
                        <a:rPr lang="en-GB" dirty="0">
                          <a:solidFill>
                            <a:schemeClr val="tx1"/>
                          </a:solidFill>
                        </a:rPr>
                        <a:t>Categorising</a:t>
                      </a:r>
                    </a:p>
                    <a:p>
                      <a:pPr algn="ctr"/>
                      <a:r>
                        <a:rPr lang="en-GB" dirty="0">
                          <a:solidFill>
                            <a:schemeClr val="tx1"/>
                          </a:solidFill>
                        </a:rPr>
                        <a:t>Task</a:t>
                      </a:r>
                    </a:p>
                    <a:p>
                      <a:pPr algn="ctr"/>
                      <a:r>
                        <a:rPr lang="en-GB" dirty="0">
                          <a:solidFill>
                            <a:schemeClr val="tx1"/>
                          </a:solidFill>
                        </a:rPr>
                        <a:t>-</a:t>
                      </a:r>
                    </a:p>
                    <a:p>
                      <a:pPr algn="ctr"/>
                      <a:r>
                        <a:rPr lang="en-GB" dirty="0">
                          <a:solidFill>
                            <a:schemeClr val="tx1"/>
                          </a:solidFill>
                        </a:rPr>
                        <a:t>Group</a:t>
                      </a:r>
                    </a:p>
                    <a:p>
                      <a:pPr algn="ctr"/>
                      <a:r>
                        <a:rPr lang="en-GB" dirty="0">
                          <a:solidFill>
                            <a:schemeClr val="tx1"/>
                          </a:solidFill>
                        </a:rPr>
                        <a:t>Discussions</a:t>
                      </a:r>
                    </a:p>
                    <a:p>
                      <a:pPr algn="ctr"/>
                      <a:r>
                        <a:rPr lang="en-GB" dirty="0">
                          <a:solidFill>
                            <a:schemeClr val="tx1"/>
                          </a:solidFill>
                        </a:rPr>
                        <a:t>-</a:t>
                      </a:r>
                    </a:p>
                    <a:p>
                      <a:pPr algn="ctr"/>
                      <a:r>
                        <a:rPr lang="en-GB" dirty="0">
                          <a:solidFill>
                            <a:schemeClr val="tx1"/>
                          </a:solidFill>
                        </a:rPr>
                        <a:t>PEEKA</a:t>
                      </a:r>
                    </a:p>
                    <a:p>
                      <a:pPr algn="ctr"/>
                      <a:r>
                        <a:rPr lang="en-GB" dirty="0">
                          <a:solidFill>
                            <a:schemeClr val="tx1"/>
                          </a:solidFill>
                        </a:rPr>
                        <a:t>Paragraph</a:t>
                      </a:r>
                    </a:p>
                    <a:p>
                      <a:pPr algn="ctr"/>
                      <a:r>
                        <a:rPr lang="en-GB" dirty="0">
                          <a:solidFill>
                            <a:schemeClr val="tx1"/>
                          </a:solidFill>
                        </a:rPr>
                        <a:t>Writing 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Reading Task</a:t>
                      </a:r>
                    </a:p>
                    <a:p>
                      <a:pPr algn="ctr"/>
                      <a:r>
                        <a:rPr lang="en-GB" dirty="0">
                          <a:solidFill>
                            <a:schemeClr val="tx1"/>
                          </a:solidFill>
                        </a:rPr>
                        <a:t>-</a:t>
                      </a:r>
                    </a:p>
                    <a:p>
                      <a:pPr algn="ctr"/>
                      <a:r>
                        <a:rPr lang="en-GB" dirty="0">
                          <a:solidFill>
                            <a:schemeClr val="tx1"/>
                          </a:solidFill>
                        </a:rPr>
                        <a:t>Exam Q</a:t>
                      </a:r>
                    </a:p>
                    <a:p>
                      <a:pPr algn="ctr"/>
                      <a:r>
                        <a:rPr lang="en-GB" dirty="0">
                          <a:solidFill>
                            <a:schemeClr val="tx1"/>
                          </a:solidFill>
                        </a:rPr>
                        <a:t>On </a:t>
                      </a:r>
                    </a:p>
                    <a:p>
                      <a:pPr algn="ctr"/>
                      <a:r>
                        <a:rPr lang="en-GB" dirty="0">
                          <a:solidFill>
                            <a:schemeClr val="tx1"/>
                          </a:solidFill>
                        </a:rPr>
                        <a:t>Source</a:t>
                      </a:r>
                    </a:p>
                    <a:p>
                      <a:pPr algn="ctr"/>
                      <a:r>
                        <a:rPr lang="en-GB" dirty="0">
                          <a:solidFill>
                            <a:schemeClr val="tx1"/>
                          </a:solidFill>
                        </a:rPr>
                        <a:t>-</a:t>
                      </a:r>
                    </a:p>
                    <a:p>
                      <a:pPr algn="ctr"/>
                      <a:r>
                        <a:rPr lang="en-GB" dirty="0">
                          <a:solidFill>
                            <a:schemeClr val="tx1"/>
                          </a:solidFill>
                        </a:rPr>
                        <a:t>Peer 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Class </a:t>
                      </a:r>
                    </a:p>
                    <a:p>
                      <a:pPr algn="ctr"/>
                      <a:r>
                        <a:rPr lang="en-GB" dirty="0">
                          <a:solidFill>
                            <a:schemeClr val="tx1"/>
                          </a:solidFill>
                        </a:rPr>
                        <a:t>Discussions</a:t>
                      </a:r>
                    </a:p>
                    <a:p>
                      <a:pPr algn="ctr"/>
                      <a:r>
                        <a:rPr lang="en-GB" dirty="0">
                          <a:solidFill>
                            <a:schemeClr val="tx1"/>
                          </a:solidFill>
                        </a:rPr>
                        <a:t>-</a:t>
                      </a:r>
                    </a:p>
                    <a:p>
                      <a:pPr algn="ctr"/>
                      <a:r>
                        <a:rPr lang="en-GB" dirty="0">
                          <a:solidFill>
                            <a:schemeClr val="tx1"/>
                          </a:solidFill>
                        </a:rPr>
                        <a:t>Round </a:t>
                      </a:r>
                    </a:p>
                    <a:p>
                      <a:pPr algn="ctr"/>
                      <a:r>
                        <a:rPr lang="en-GB" dirty="0">
                          <a:solidFill>
                            <a:schemeClr val="tx1"/>
                          </a:solidFill>
                        </a:rPr>
                        <a:t>The Room </a:t>
                      </a:r>
                    </a:p>
                    <a:p>
                      <a:pPr algn="ctr"/>
                      <a:r>
                        <a:rPr lang="en-GB" dirty="0">
                          <a:solidFill>
                            <a:schemeClr val="tx1"/>
                          </a:solidFill>
                        </a:rPr>
                        <a:t>Research </a:t>
                      </a:r>
                    </a:p>
                    <a:p>
                      <a:pPr algn="ctr"/>
                      <a:r>
                        <a:rPr lang="en-GB" dirty="0">
                          <a:solidFill>
                            <a:schemeClr val="tx1"/>
                          </a:solidFill>
                        </a:rPr>
                        <a:t>Task</a:t>
                      </a:r>
                    </a:p>
                    <a:p>
                      <a:pPr algn="ctr"/>
                      <a:r>
                        <a:rPr lang="en-GB" dirty="0">
                          <a:solidFill>
                            <a:schemeClr val="tx1"/>
                          </a:solidFill>
                        </a:rPr>
                        <a:t>-</a:t>
                      </a:r>
                    </a:p>
                    <a:p>
                      <a:pPr algn="ctr"/>
                      <a:r>
                        <a:rPr lang="en-GB" dirty="0">
                          <a:solidFill>
                            <a:schemeClr val="tx1"/>
                          </a:solidFill>
                        </a:rPr>
                        <a:t>Categorisation </a:t>
                      </a:r>
                    </a:p>
                    <a:p>
                      <a:pPr algn="ctr"/>
                      <a:r>
                        <a:rPr lang="en-GB" dirty="0">
                          <a:solidFill>
                            <a:schemeClr val="tx1"/>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Video</a:t>
                      </a:r>
                    </a:p>
                    <a:p>
                      <a:pPr algn="ctr"/>
                      <a:r>
                        <a:rPr lang="en-GB" dirty="0">
                          <a:solidFill>
                            <a:schemeClr val="tx1"/>
                          </a:solidFill>
                        </a:rPr>
                        <a:t>Note</a:t>
                      </a:r>
                    </a:p>
                    <a:p>
                      <a:pPr algn="ctr"/>
                      <a:r>
                        <a:rPr lang="en-GB" dirty="0">
                          <a:solidFill>
                            <a:schemeClr val="tx1"/>
                          </a:solidFill>
                        </a:rPr>
                        <a:t>Taking</a:t>
                      </a:r>
                    </a:p>
                    <a:p>
                      <a:pPr algn="ctr"/>
                      <a:r>
                        <a:rPr lang="en-GB" dirty="0">
                          <a:solidFill>
                            <a:schemeClr val="tx1"/>
                          </a:solidFill>
                        </a:rPr>
                        <a:t>-</a:t>
                      </a:r>
                    </a:p>
                    <a:p>
                      <a:pPr algn="ctr"/>
                      <a:r>
                        <a:rPr lang="en-GB" dirty="0">
                          <a:solidFill>
                            <a:schemeClr val="tx1"/>
                          </a:solidFill>
                        </a:rPr>
                        <a:t>Categorisation</a:t>
                      </a:r>
                      <a:br>
                        <a:rPr lang="en-GB" dirty="0">
                          <a:solidFill>
                            <a:schemeClr val="tx1"/>
                          </a:solidFill>
                        </a:rPr>
                      </a:br>
                      <a:r>
                        <a:rPr lang="en-GB" dirty="0">
                          <a:solidFill>
                            <a:schemeClr val="tx1"/>
                          </a:solidFill>
                        </a:rPr>
                        <a:t>Task</a:t>
                      </a:r>
                    </a:p>
                    <a:p>
                      <a:pPr algn="ctr"/>
                      <a:r>
                        <a:rPr lang="en-GB" dirty="0">
                          <a:solidFill>
                            <a:schemeClr val="tx1"/>
                          </a:solidFill>
                        </a:rPr>
                        <a:t>-</a:t>
                      </a:r>
                    </a:p>
                    <a:p>
                      <a:pPr algn="ctr"/>
                      <a:r>
                        <a:rPr lang="en-GB" dirty="0">
                          <a:solidFill>
                            <a:schemeClr val="tx1"/>
                          </a:solidFill>
                        </a:rPr>
                        <a:t>Structured</a:t>
                      </a:r>
                    </a:p>
                    <a:p>
                      <a:pPr algn="ctr"/>
                      <a:r>
                        <a:rPr lang="en-GB" dirty="0">
                          <a:solidFill>
                            <a:schemeClr val="tx1"/>
                          </a:solidFill>
                        </a:rPr>
                        <a:t>Writing</a:t>
                      </a:r>
                    </a:p>
                    <a:p>
                      <a:pPr algn="ctr"/>
                      <a:r>
                        <a:rPr lang="en-GB" dirty="0">
                          <a:solidFill>
                            <a:schemeClr val="tx1"/>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Analysis</a:t>
                      </a:r>
                    </a:p>
                    <a:p>
                      <a:pPr algn="ctr"/>
                      <a:r>
                        <a:rPr lang="en-GB" dirty="0">
                          <a:solidFill>
                            <a:schemeClr val="tx1"/>
                          </a:solidFill>
                        </a:rPr>
                        <a:t>Of</a:t>
                      </a:r>
                    </a:p>
                    <a:p>
                      <a:pPr algn="ctr"/>
                      <a:r>
                        <a:rPr lang="en-GB" dirty="0">
                          <a:solidFill>
                            <a:schemeClr val="tx1"/>
                          </a:solidFill>
                        </a:rPr>
                        <a:t>Exemplar</a:t>
                      </a:r>
                    </a:p>
                    <a:p>
                      <a:pPr algn="ctr"/>
                      <a:r>
                        <a:rPr lang="en-GB" dirty="0">
                          <a:solidFill>
                            <a:schemeClr val="tx1"/>
                          </a:solidFill>
                        </a:rPr>
                        <a:t>-</a:t>
                      </a:r>
                    </a:p>
                    <a:p>
                      <a:pPr algn="ctr"/>
                      <a:r>
                        <a:rPr lang="en-GB" dirty="0">
                          <a:solidFill>
                            <a:schemeClr val="tx1"/>
                          </a:solidFill>
                        </a:rPr>
                        <a:t>3 Source</a:t>
                      </a:r>
                    </a:p>
                    <a:p>
                      <a:pPr algn="ctr"/>
                      <a:r>
                        <a:rPr lang="en-GB" dirty="0">
                          <a:solidFill>
                            <a:schemeClr val="tx1"/>
                          </a:solidFill>
                        </a:rPr>
                        <a:t>Cross</a:t>
                      </a:r>
                    </a:p>
                    <a:p>
                      <a:pPr algn="ctr"/>
                      <a:r>
                        <a:rPr lang="en-GB" dirty="0">
                          <a:solidFill>
                            <a:schemeClr val="tx1"/>
                          </a:solidFill>
                        </a:rPr>
                        <a:t>Reference</a:t>
                      </a:r>
                    </a:p>
                    <a:p>
                      <a:pPr algn="ctr"/>
                      <a:r>
                        <a:rPr lang="en-GB" dirty="0">
                          <a:solidFill>
                            <a:schemeClr val="tx1"/>
                          </a:solidFill>
                        </a:rPr>
                        <a:t>-</a:t>
                      </a:r>
                    </a:p>
                    <a:p>
                      <a:pPr algn="ctr"/>
                      <a:r>
                        <a:rPr lang="en-GB" dirty="0">
                          <a:solidFill>
                            <a:schemeClr val="tx1"/>
                          </a:solidFill>
                        </a:rPr>
                        <a:t>Written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0764283"/>
                  </a:ext>
                </a:extLst>
              </a:tr>
            </a:tbl>
          </a:graphicData>
        </a:graphic>
      </p:graphicFrame>
      <p:sp>
        <p:nvSpPr>
          <p:cNvPr id="6" name="Title 1">
            <a:extLst>
              <a:ext uri="{FF2B5EF4-FFF2-40B4-BE49-F238E27FC236}">
                <a16:creationId xmlns:a16="http://schemas.microsoft.com/office/drawing/2014/main" id="{1D51C7D0-15E9-4BE1-BC75-9BF6BD890F83}"/>
              </a:ext>
            </a:extLst>
          </p:cNvPr>
          <p:cNvSpPr txBox="1">
            <a:spLocks/>
          </p:cNvSpPr>
          <p:nvPr/>
        </p:nvSpPr>
        <p:spPr>
          <a:xfrm>
            <a:off x="1524000"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t>All available at the Wolsey Academy TES Shop </a:t>
            </a:r>
          </a:p>
        </p:txBody>
      </p:sp>
      <p:sp>
        <p:nvSpPr>
          <p:cNvPr id="7" name="Title 1">
            <a:extLst>
              <a:ext uri="{FF2B5EF4-FFF2-40B4-BE49-F238E27FC236}">
                <a16:creationId xmlns:a16="http://schemas.microsoft.com/office/drawing/2014/main" id="{17F16987-8652-4090-8246-FB690973AD84}"/>
              </a:ext>
            </a:extLst>
          </p:cNvPr>
          <p:cNvSpPr txBox="1">
            <a:spLocks/>
          </p:cNvSpPr>
          <p:nvPr/>
        </p:nvSpPr>
        <p:spPr>
          <a:xfrm>
            <a:off x="227909" y="254707"/>
            <a:ext cx="11964091" cy="627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Industrial Revolution SOW</a:t>
            </a:r>
            <a:endParaRPr lang="en-GB" dirty="0"/>
          </a:p>
        </p:txBody>
      </p:sp>
    </p:spTree>
    <p:extLst>
      <p:ext uri="{BB962C8B-B14F-4D97-AF65-F5344CB8AC3E}">
        <p14:creationId xmlns:p14="http://schemas.microsoft.com/office/powerpoint/2010/main" val="912403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E5D"/>
        </a:solidFill>
        <a:effectLst/>
      </p:bgPr>
    </p:bg>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D8678FAC-4207-4216-88CB-71274094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640" y="21090"/>
            <a:ext cx="9580880" cy="6654030"/>
          </a:xfrm>
          <a:prstGeom prst="rect">
            <a:avLst/>
          </a:prstGeom>
        </p:spPr>
      </p:pic>
    </p:spTree>
    <p:extLst>
      <p:ext uri="{BB962C8B-B14F-4D97-AF65-F5344CB8AC3E}">
        <p14:creationId xmlns:p14="http://schemas.microsoft.com/office/powerpoint/2010/main" val="120484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55591" y="71709"/>
            <a:ext cx="11636409" cy="646331"/>
          </a:xfrm>
          <a:prstGeom prst="rect">
            <a:avLst/>
          </a:prstGeom>
          <a:noFill/>
        </p:spPr>
        <p:txBody>
          <a:bodyPr wrap="square" rtlCol="0">
            <a:spAutoFit/>
          </a:bodyPr>
          <a:lstStyle/>
          <a:p>
            <a:pPr algn="ctr"/>
            <a:r>
              <a:rPr lang="en-GB" dirty="0">
                <a:latin typeface="Arial Black" panose="020B0A04020102020204" pitchFamily="34" charset="0"/>
              </a:rPr>
              <a:t>Quick Start Guide:</a:t>
            </a:r>
          </a:p>
          <a:p>
            <a:pPr algn="ctr"/>
            <a:r>
              <a:rPr lang="en-GB" dirty="0">
                <a:latin typeface="Arial" panose="020B0604020202020204" pitchFamily="34" charset="0"/>
                <a:cs typeface="Arial" panose="020B0604020202020204" pitchFamily="34" charset="0"/>
              </a:rPr>
              <a:t>Pupils lining up at the door? Not had your coffee yet?  Follow our quick start guide…</a:t>
            </a:r>
          </a:p>
        </p:txBody>
      </p:sp>
      <p:sp>
        <p:nvSpPr>
          <p:cNvPr id="6" name="Rounded Rectangle 5"/>
          <p:cNvSpPr/>
          <p:nvPr/>
        </p:nvSpPr>
        <p:spPr>
          <a:xfrm>
            <a:off x="237155" y="3487251"/>
            <a:ext cx="11717689" cy="3019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Arrow: Right 1">
            <a:extLst>
              <a:ext uri="{FF2B5EF4-FFF2-40B4-BE49-F238E27FC236}">
                <a16:creationId xmlns:a16="http://schemas.microsoft.com/office/drawing/2014/main" id="{3B2C6C18-DAA4-4430-918B-26F55EC01E37}"/>
              </a:ext>
            </a:extLst>
          </p:cNvPr>
          <p:cNvSpPr/>
          <p:nvPr/>
        </p:nvSpPr>
        <p:spPr>
          <a:xfrm>
            <a:off x="244105" y="4207858"/>
            <a:ext cx="11710739" cy="140208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DA10040C-E78B-40DC-800A-98F7DE4CEC98}"/>
              </a:ext>
            </a:extLst>
          </p:cNvPr>
          <p:cNvSpPr txBox="1"/>
          <p:nvPr/>
        </p:nvSpPr>
        <p:spPr>
          <a:xfrm>
            <a:off x="660400" y="2947513"/>
            <a:ext cx="2045369" cy="369332"/>
          </a:xfrm>
          <a:prstGeom prst="rect">
            <a:avLst/>
          </a:prstGeom>
          <a:noFill/>
        </p:spPr>
        <p:txBody>
          <a:bodyPr wrap="square" rtlCol="0">
            <a:spAutoFit/>
          </a:bodyPr>
          <a:lstStyle/>
          <a:p>
            <a:r>
              <a:rPr lang="en-GB" dirty="0">
                <a:latin typeface="Arial Black" panose="020B0A04020102020204" pitchFamily="34" charset="0"/>
              </a:rPr>
              <a:t>Lesson Flow</a:t>
            </a:r>
            <a:endParaRPr lang="en-GB" dirty="0">
              <a:latin typeface="Arial" panose="020B0604020202020204" pitchFamily="34" charset="0"/>
              <a:cs typeface="Arial" panose="020B0604020202020204" pitchFamily="34" charset="0"/>
            </a:endParaRPr>
          </a:p>
        </p:txBody>
      </p:sp>
      <p:sp>
        <p:nvSpPr>
          <p:cNvPr id="18" name="Rounded Rectangle 5">
            <a:extLst>
              <a:ext uri="{FF2B5EF4-FFF2-40B4-BE49-F238E27FC236}">
                <a16:creationId xmlns:a16="http://schemas.microsoft.com/office/drawing/2014/main" id="{9A376B41-068A-4B16-9F93-93E7C310C283}"/>
              </a:ext>
            </a:extLst>
          </p:cNvPr>
          <p:cNvSpPr/>
          <p:nvPr/>
        </p:nvSpPr>
        <p:spPr>
          <a:xfrm>
            <a:off x="240630" y="1292114"/>
            <a:ext cx="11724638" cy="157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8ECA0FB3-8A25-4270-841E-55C6C11EB5D5}"/>
              </a:ext>
            </a:extLst>
          </p:cNvPr>
          <p:cNvSpPr txBox="1"/>
          <p:nvPr/>
        </p:nvSpPr>
        <p:spPr>
          <a:xfrm>
            <a:off x="660400" y="866705"/>
            <a:ext cx="2045369" cy="369332"/>
          </a:xfrm>
          <a:prstGeom prst="rect">
            <a:avLst/>
          </a:prstGeom>
          <a:noFill/>
        </p:spPr>
        <p:txBody>
          <a:bodyPr wrap="square" rtlCol="0">
            <a:spAutoFit/>
          </a:bodyPr>
          <a:lstStyle/>
          <a:p>
            <a:r>
              <a:rPr lang="en-GB" dirty="0">
                <a:latin typeface="Arial Black" panose="020B0A04020102020204" pitchFamily="34" charset="0"/>
              </a:rPr>
              <a:t>Lesson Prep</a:t>
            </a:r>
            <a:endParaRPr lang="en-GB" dirty="0">
              <a:latin typeface="Arial" panose="020B0604020202020204" pitchFamily="34" charset="0"/>
              <a:cs typeface="Arial" panose="020B0604020202020204" pitchFamily="34" charset="0"/>
            </a:endParaRPr>
          </a:p>
        </p:txBody>
      </p:sp>
      <p:sp>
        <p:nvSpPr>
          <p:cNvPr id="20" name="Rounded Rectangle 5">
            <a:extLst>
              <a:ext uri="{FF2B5EF4-FFF2-40B4-BE49-F238E27FC236}">
                <a16:creationId xmlns:a16="http://schemas.microsoft.com/office/drawing/2014/main" id="{4C93072C-E558-47E8-ABD2-894B882EE518}"/>
              </a:ext>
            </a:extLst>
          </p:cNvPr>
          <p:cNvSpPr/>
          <p:nvPr/>
        </p:nvSpPr>
        <p:spPr>
          <a:xfrm>
            <a:off x="765209" y="3672375"/>
            <a:ext cx="1761156" cy="2641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Key word match up, spider diagram and spot the difference activity.</a:t>
            </a:r>
          </a:p>
        </p:txBody>
      </p:sp>
      <p:sp>
        <p:nvSpPr>
          <p:cNvPr id="21" name="Rounded Rectangle 5">
            <a:extLst>
              <a:ext uri="{FF2B5EF4-FFF2-40B4-BE49-F238E27FC236}">
                <a16:creationId xmlns:a16="http://schemas.microsoft.com/office/drawing/2014/main" id="{A1DAD470-56B0-4562-A097-E6867629054A}"/>
              </a:ext>
            </a:extLst>
          </p:cNvPr>
          <p:cNvSpPr/>
          <p:nvPr/>
        </p:nvSpPr>
        <p:spPr>
          <a:xfrm>
            <a:off x="2861378" y="3650261"/>
            <a:ext cx="1761156" cy="2641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Watch the Olympics video and complete the factor table as best as possible.</a:t>
            </a:r>
          </a:p>
        </p:txBody>
      </p:sp>
      <p:sp>
        <p:nvSpPr>
          <p:cNvPr id="22" name="Rounded Rectangle 5">
            <a:extLst>
              <a:ext uri="{FF2B5EF4-FFF2-40B4-BE49-F238E27FC236}">
                <a16:creationId xmlns:a16="http://schemas.microsoft.com/office/drawing/2014/main" id="{05B97F42-DF83-46A2-829D-4845EDADBE21}"/>
              </a:ext>
            </a:extLst>
          </p:cNvPr>
          <p:cNvSpPr/>
          <p:nvPr/>
        </p:nvSpPr>
        <p:spPr>
          <a:xfrm>
            <a:off x="4956341" y="3672375"/>
            <a:ext cx="1761156" cy="2641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Pupils to read through the factor sheets.</a:t>
            </a:r>
          </a:p>
          <a:p>
            <a:pPr algn="ctr"/>
            <a:r>
              <a:rPr lang="en-GB" sz="1400" dirty="0">
                <a:solidFill>
                  <a:schemeClr val="tx1"/>
                </a:solidFill>
              </a:rPr>
              <a:t>(rotate sheets/roulette/up on the wall/relay outside etc)</a:t>
            </a:r>
          </a:p>
        </p:txBody>
      </p:sp>
      <p:sp>
        <p:nvSpPr>
          <p:cNvPr id="23" name="Rounded Rectangle 5">
            <a:extLst>
              <a:ext uri="{FF2B5EF4-FFF2-40B4-BE49-F238E27FC236}">
                <a16:creationId xmlns:a16="http://schemas.microsoft.com/office/drawing/2014/main" id="{B5B6F8F1-F9CF-4179-B7E8-39A0644FAB7E}"/>
              </a:ext>
            </a:extLst>
          </p:cNvPr>
          <p:cNvSpPr/>
          <p:nvPr/>
        </p:nvSpPr>
        <p:spPr>
          <a:xfrm>
            <a:off x="7051304" y="3672375"/>
            <a:ext cx="1761156" cy="2641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Sort the PEEL paragraph.</a:t>
            </a:r>
          </a:p>
          <a:p>
            <a:pPr algn="ctr"/>
            <a:endParaRPr lang="en-GB" sz="1400" dirty="0">
              <a:solidFill>
                <a:schemeClr val="tx1"/>
              </a:solidFill>
            </a:endParaRPr>
          </a:p>
          <a:p>
            <a:pPr algn="ctr"/>
            <a:r>
              <a:rPr lang="en-GB" sz="1400" dirty="0">
                <a:solidFill>
                  <a:schemeClr val="tx1"/>
                </a:solidFill>
              </a:rPr>
              <a:t>Write PEEL paragraphs on each factor.</a:t>
            </a:r>
          </a:p>
        </p:txBody>
      </p:sp>
      <p:sp>
        <p:nvSpPr>
          <p:cNvPr id="24" name="Rounded Rectangle 5">
            <a:extLst>
              <a:ext uri="{FF2B5EF4-FFF2-40B4-BE49-F238E27FC236}">
                <a16:creationId xmlns:a16="http://schemas.microsoft.com/office/drawing/2014/main" id="{F963B178-2537-443D-ABBE-B694E874B459}"/>
              </a:ext>
            </a:extLst>
          </p:cNvPr>
          <p:cNvSpPr/>
          <p:nvPr/>
        </p:nvSpPr>
        <p:spPr>
          <a:xfrm>
            <a:off x="9071141" y="3672375"/>
            <a:ext cx="1761156" cy="2641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Peer assessment and add new information to spider diagram.</a:t>
            </a:r>
          </a:p>
        </p:txBody>
      </p:sp>
      <p:sp>
        <p:nvSpPr>
          <p:cNvPr id="27" name="Rounded Rectangle 5">
            <a:extLst>
              <a:ext uri="{FF2B5EF4-FFF2-40B4-BE49-F238E27FC236}">
                <a16:creationId xmlns:a16="http://schemas.microsoft.com/office/drawing/2014/main" id="{B2AE3FFB-801D-477A-94AC-EFF83AC09305}"/>
              </a:ext>
            </a:extLst>
          </p:cNvPr>
          <p:cNvSpPr/>
          <p:nvPr/>
        </p:nvSpPr>
        <p:spPr>
          <a:xfrm>
            <a:off x="765209" y="1503483"/>
            <a:ext cx="1761156" cy="1158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Print the six factors </a:t>
            </a:r>
          </a:p>
          <a:p>
            <a:pPr algn="ctr"/>
            <a:r>
              <a:rPr lang="en-GB" sz="1400" dirty="0">
                <a:solidFill>
                  <a:schemeClr val="tx1"/>
                </a:solidFill>
              </a:rPr>
              <a:t>High ability slide 19</a:t>
            </a:r>
          </a:p>
          <a:p>
            <a:pPr algn="ctr"/>
            <a:r>
              <a:rPr lang="en-GB" sz="1400" dirty="0">
                <a:solidFill>
                  <a:schemeClr val="tx1"/>
                </a:solidFill>
              </a:rPr>
              <a:t>Low ability slide 20</a:t>
            </a:r>
          </a:p>
        </p:txBody>
      </p:sp>
      <p:sp>
        <p:nvSpPr>
          <p:cNvPr id="28" name="Rounded Rectangle 5">
            <a:extLst>
              <a:ext uri="{FF2B5EF4-FFF2-40B4-BE49-F238E27FC236}">
                <a16:creationId xmlns:a16="http://schemas.microsoft.com/office/drawing/2014/main" id="{8D9DADA9-8631-47F6-B9F3-F5BEEE9F2A5B}"/>
              </a:ext>
            </a:extLst>
          </p:cNvPr>
          <p:cNvSpPr/>
          <p:nvPr/>
        </p:nvSpPr>
        <p:spPr>
          <a:xfrm>
            <a:off x="2861378" y="1481369"/>
            <a:ext cx="1761156" cy="1158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Print the factor table slide 21 </a:t>
            </a:r>
          </a:p>
          <a:p>
            <a:pPr algn="ctr"/>
            <a:r>
              <a:rPr lang="en-GB" sz="1400" dirty="0">
                <a:solidFill>
                  <a:schemeClr val="tx1"/>
                </a:solidFill>
              </a:rPr>
              <a:t>(or get the pupils to draw it u) </a:t>
            </a:r>
          </a:p>
        </p:txBody>
      </p:sp>
      <p:sp>
        <p:nvSpPr>
          <p:cNvPr id="29" name="Rounded Rectangle 5">
            <a:extLst>
              <a:ext uri="{FF2B5EF4-FFF2-40B4-BE49-F238E27FC236}">
                <a16:creationId xmlns:a16="http://schemas.microsoft.com/office/drawing/2014/main" id="{1D8461EC-C47B-429A-A876-3CCEB6975478}"/>
              </a:ext>
            </a:extLst>
          </p:cNvPr>
          <p:cNvSpPr/>
          <p:nvPr/>
        </p:nvSpPr>
        <p:spPr>
          <a:xfrm>
            <a:off x="4955135" y="1500295"/>
            <a:ext cx="1761156" cy="1158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Plan differentiated questioning using blooms taxonomy (see end of slide)</a:t>
            </a:r>
          </a:p>
        </p:txBody>
      </p:sp>
      <p:sp>
        <p:nvSpPr>
          <p:cNvPr id="30" name="Rounded Rectangle 5">
            <a:extLst>
              <a:ext uri="{FF2B5EF4-FFF2-40B4-BE49-F238E27FC236}">
                <a16:creationId xmlns:a16="http://schemas.microsoft.com/office/drawing/2014/main" id="{5B5CF5B8-52F3-4948-B0A7-4F343943529B}"/>
              </a:ext>
            </a:extLst>
          </p:cNvPr>
          <p:cNvSpPr/>
          <p:nvPr/>
        </p:nvSpPr>
        <p:spPr>
          <a:xfrm>
            <a:off x="7051304" y="1503483"/>
            <a:ext cx="1761156" cy="1158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Check the link works on slide 6 </a:t>
            </a:r>
          </a:p>
        </p:txBody>
      </p:sp>
      <p:sp>
        <p:nvSpPr>
          <p:cNvPr id="31" name="Rounded Rectangle 5">
            <a:extLst>
              <a:ext uri="{FF2B5EF4-FFF2-40B4-BE49-F238E27FC236}">
                <a16:creationId xmlns:a16="http://schemas.microsoft.com/office/drawing/2014/main" id="{B95CB094-0E6C-4868-88D5-5331167312C9}"/>
              </a:ext>
            </a:extLst>
          </p:cNvPr>
          <p:cNvSpPr/>
          <p:nvPr/>
        </p:nvSpPr>
        <p:spPr>
          <a:xfrm>
            <a:off x="9071141" y="1503483"/>
            <a:ext cx="1761156" cy="1158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Print the EAL assistance sheet if applicable.</a:t>
            </a:r>
          </a:p>
        </p:txBody>
      </p:sp>
    </p:spTree>
    <p:extLst>
      <p:ext uri="{BB962C8B-B14F-4D97-AF65-F5344CB8AC3E}">
        <p14:creationId xmlns:p14="http://schemas.microsoft.com/office/powerpoint/2010/main" val="1801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lker.com/cliparts/j/K/g/T/d/K/yellow-cog-wheel-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2254932"/>
            <a:ext cx="3789728" cy="378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399032"/>
            <a:ext cx="9144000" cy="938449"/>
          </a:xfrm>
        </p:spPr>
        <p:txBody>
          <a:bodyPr/>
          <a:lstStyle/>
          <a:p>
            <a:r>
              <a:rPr lang="en-GB" b="1" u="sng" dirty="0"/>
              <a:t>The Industrial Revolution</a:t>
            </a:r>
          </a:p>
        </p:txBody>
      </p:sp>
      <p:sp>
        <p:nvSpPr>
          <p:cNvPr id="3" name="Subtitle 2"/>
          <p:cNvSpPr>
            <a:spLocks noGrp="1"/>
          </p:cNvSpPr>
          <p:nvPr>
            <p:ph type="subTitle" idx="1"/>
          </p:nvPr>
        </p:nvSpPr>
        <p:spPr>
          <a:xfrm>
            <a:off x="-461889" y="1505779"/>
            <a:ext cx="9144000" cy="702675"/>
          </a:xfrm>
        </p:spPr>
        <p:txBody>
          <a:bodyPr>
            <a:normAutofit fontScale="92500" lnSpcReduction="20000"/>
          </a:bodyPr>
          <a:lstStyle/>
          <a:p>
            <a:r>
              <a:rPr lang="en-GB" dirty="0"/>
              <a:t>1. Match the Industrial Revolution keywords to the correct definition.</a:t>
            </a:r>
          </a:p>
          <a:p>
            <a:r>
              <a:rPr lang="en-GB" dirty="0"/>
              <a:t>Write them down in your book.</a:t>
            </a:r>
          </a:p>
          <a:p>
            <a:endParaRPr lang="en-GB" dirty="0"/>
          </a:p>
          <a:p>
            <a:endParaRPr lang="en-GB" dirty="0"/>
          </a:p>
        </p:txBody>
      </p:sp>
      <p:sp>
        <p:nvSpPr>
          <p:cNvPr id="4" name="Date Placeholder 3"/>
          <p:cNvSpPr>
            <a:spLocks noGrp="1"/>
          </p:cNvSpPr>
          <p:nvPr>
            <p:ph type="dt" sz="half" idx="10"/>
          </p:nvPr>
        </p:nvSpPr>
        <p:spPr>
          <a:xfrm>
            <a:off x="6224743" y="78136"/>
            <a:ext cx="5641145" cy="409372"/>
          </a:xfrm>
        </p:spPr>
        <p:txBody>
          <a:bodyPr/>
          <a:lstStyle/>
          <a:p>
            <a:fld id="{39FF435E-F80F-4B99-80D7-E8B5FCB3DED4}" type="datetime2">
              <a:rPr lang="en-GB" sz="3200" u="sng" smtClean="0">
                <a:solidFill>
                  <a:schemeClr val="tx1"/>
                </a:solidFill>
              </a:rPr>
              <a:t>Saturday, 10 March 2018</a:t>
            </a:fld>
            <a:endParaRPr lang="en-GB" sz="3200" u="sng" dirty="0">
              <a:solidFill>
                <a:schemeClr val="tx1"/>
              </a:solidFill>
            </a:endParaRPr>
          </a:p>
        </p:txBody>
      </p:sp>
      <p:sp>
        <p:nvSpPr>
          <p:cNvPr id="6" name="Title 1"/>
          <p:cNvSpPr txBox="1">
            <a:spLocks/>
          </p:cNvSpPr>
          <p:nvPr/>
        </p:nvSpPr>
        <p:spPr>
          <a:xfrm>
            <a:off x="-461889" y="-193819"/>
            <a:ext cx="1685778" cy="66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a:t>C/W</a:t>
            </a:r>
          </a:p>
        </p:txBody>
      </p:sp>
      <p:sp>
        <p:nvSpPr>
          <p:cNvPr id="5" name="Rectangle 4"/>
          <p:cNvSpPr/>
          <p:nvPr/>
        </p:nvSpPr>
        <p:spPr>
          <a:xfrm>
            <a:off x="539262" y="2362856"/>
            <a:ext cx="2766646" cy="8162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Industrial</a:t>
            </a:r>
          </a:p>
        </p:txBody>
      </p:sp>
      <p:sp>
        <p:nvSpPr>
          <p:cNvPr id="8" name="Rectangle 7"/>
          <p:cNvSpPr/>
          <p:nvPr/>
        </p:nvSpPr>
        <p:spPr>
          <a:xfrm>
            <a:off x="539261" y="3333527"/>
            <a:ext cx="2766646" cy="8162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Revolution</a:t>
            </a:r>
          </a:p>
        </p:txBody>
      </p:sp>
      <p:sp>
        <p:nvSpPr>
          <p:cNvPr id="9" name="Rectangle 8"/>
          <p:cNvSpPr/>
          <p:nvPr/>
        </p:nvSpPr>
        <p:spPr>
          <a:xfrm>
            <a:off x="539261" y="4304198"/>
            <a:ext cx="2766646" cy="8162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Raw Materials</a:t>
            </a:r>
          </a:p>
        </p:txBody>
      </p:sp>
      <p:sp>
        <p:nvSpPr>
          <p:cNvPr id="10" name="Rectangle 9"/>
          <p:cNvSpPr/>
          <p:nvPr/>
        </p:nvSpPr>
        <p:spPr>
          <a:xfrm>
            <a:off x="539261" y="5330968"/>
            <a:ext cx="2766646" cy="8162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Manufacturing</a:t>
            </a:r>
          </a:p>
        </p:txBody>
      </p:sp>
      <p:sp>
        <p:nvSpPr>
          <p:cNvPr id="11" name="Rectangle 10"/>
          <p:cNvSpPr/>
          <p:nvPr/>
        </p:nvSpPr>
        <p:spPr>
          <a:xfrm>
            <a:off x="3941299" y="2362856"/>
            <a:ext cx="3636206" cy="8162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Rapid and dramatic change</a:t>
            </a:r>
          </a:p>
        </p:txBody>
      </p:sp>
      <p:sp>
        <p:nvSpPr>
          <p:cNvPr id="12" name="Rectangle 11"/>
          <p:cNvSpPr/>
          <p:nvPr/>
        </p:nvSpPr>
        <p:spPr>
          <a:xfrm>
            <a:off x="3941298" y="3333527"/>
            <a:ext cx="3636206" cy="8162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Materials used to make other materials, </a:t>
            </a:r>
          </a:p>
          <a:p>
            <a:pPr algn="ctr"/>
            <a:r>
              <a:rPr lang="en-GB" dirty="0"/>
              <a:t>e.g. wood, wool and coal.</a:t>
            </a:r>
          </a:p>
        </p:txBody>
      </p:sp>
      <p:sp>
        <p:nvSpPr>
          <p:cNvPr id="13" name="Rectangle 12"/>
          <p:cNvSpPr/>
          <p:nvPr/>
        </p:nvSpPr>
        <p:spPr>
          <a:xfrm>
            <a:off x="3941298" y="4304198"/>
            <a:ext cx="3636206" cy="8162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Making goods to sell</a:t>
            </a:r>
          </a:p>
        </p:txBody>
      </p:sp>
      <p:sp>
        <p:nvSpPr>
          <p:cNvPr id="14" name="Rectangle 13"/>
          <p:cNvSpPr/>
          <p:nvPr/>
        </p:nvSpPr>
        <p:spPr>
          <a:xfrm>
            <a:off x="3941298" y="5330968"/>
            <a:ext cx="3636206" cy="8162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use of machines to manufacture goods on a large scale</a:t>
            </a:r>
          </a:p>
        </p:txBody>
      </p:sp>
      <p:sp>
        <p:nvSpPr>
          <p:cNvPr id="15" name="Oval 14"/>
          <p:cNvSpPr/>
          <p:nvPr/>
        </p:nvSpPr>
        <p:spPr>
          <a:xfrm>
            <a:off x="8696325" y="2770990"/>
            <a:ext cx="2715602" cy="26793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do you already think you know about the Industrial Revolution?</a:t>
            </a:r>
          </a:p>
        </p:txBody>
      </p:sp>
      <p:sp>
        <p:nvSpPr>
          <p:cNvPr id="18" name="Subtitle 2"/>
          <p:cNvSpPr txBox="1">
            <a:spLocks/>
          </p:cNvSpPr>
          <p:nvPr/>
        </p:nvSpPr>
        <p:spPr>
          <a:xfrm>
            <a:off x="8872463" y="1393285"/>
            <a:ext cx="2920512" cy="7026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2. Complete the spider diagram…</a:t>
            </a:r>
          </a:p>
        </p:txBody>
      </p:sp>
    </p:spTree>
    <p:extLst>
      <p:ext uri="{BB962C8B-B14F-4D97-AF65-F5344CB8AC3E}">
        <p14:creationId xmlns:p14="http://schemas.microsoft.com/office/powerpoint/2010/main" val="221299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0188"/>
            <a:ext cx="10515600" cy="1325563"/>
          </a:xfrm>
        </p:spPr>
        <p:txBody>
          <a:bodyPr/>
          <a:lstStyle/>
          <a:p>
            <a:r>
              <a:rPr lang="en-GB" dirty="0"/>
              <a:t>Examine the images in front of you.</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0130" b="69271" l="63543" r="73865"/>
                    </a14:imgEffect>
                  </a14:imgLayer>
                </a14:imgProps>
              </a:ext>
            </a:extLst>
          </a:blip>
          <a:srcRect l="63763" t="51302" r="27159" b="30990"/>
          <a:stretch/>
        </p:blipFill>
        <p:spPr>
          <a:xfrm>
            <a:off x="114300" y="230188"/>
            <a:ext cx="1181100" cy="1295400"/>
          </a:xfrm>
          <a:prstGeom prst="rect">
            <a:avLst/>
          </a:prstGeom>
        </p:spPr>
      </p:pic>
      <p:sp>
        <p:nvSpPr>
          <p:cNvPr id="7" name="Rounded Rectangle 6"/>
          <p:cNvSpPr/>
          <p:nvPr/>
        </p:nvSpPr>
        <p:spPr>
          <a:xfrm>
            <a:off x="9729951" y="1197280"/>
            <a:ext cx="2414752" cy="51419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changes do you notice?</a:t>
            </a:r>
          </a:p>
          <a:p>
            <a:pPr algn="ctr"/>
            <a:endParaRPr lang="en-GB" sz="2400" dirty="0"/>
          </a:p>
          <a:p>
            <a:pPr algn="ctr"/>
            <a:r>
              <a:rPr lang="en-GB" sz="2400" dirty="0"/>
              <a:t>Can you categorise those changes?</a:t>
            </a:r>
          </a:p>
          <a:p>
            <a:pPr algn="ctr"/>
            <a:endParaRPr lang="en-GB" sz="2400" dirty="0"/>
          </a:p>
          <a:p>
            <a:pPr algn="ctr"/>
            <a:r>
              <a:rPr lang="en-GB" sz="2400" dirty="0"/>
              <a:t>What has caused them?</a:t>
            </a:r>
          </a:p>
          <a:p>
            <a:pPr algn="ctr"/>
            <a:endParaRPr lang="en-GB" sz="2400" dirty="0"/>
          </a:p>
          <a:p>
            <a:pPr algn="ctr"/>
            <a:r>
              <a:rPr lang="en-GB" sz="2400" dirty="0"/>
              <a:t>What might the consequences be?</a:t>
            </a:r>
          </a:p>
        </p:txBody>
      </p:sp>
      <p:pic>
        <p:nvPicPr>
          <p:cNvPr id="1026" name="Picture 2" descr="F:\Industrial Revolution SOW\SWScan000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9" r="51844"/>
          <a:stretch/>
        </p:blipFill>
        <p:spPr bwMode="auto">
          <a:xfrm>
            <a:off x="704850" y="1205951"/>
            <a:ext cx="4277053" cy="533411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F:\Industrial Revolution SOW\SWScan0000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736" b="2545"/>
          <a:stretch/>
        </p:blipFill>
        <p:spPr bwMode="auto">
          <a:xfrm rot="5400000">
            <a:off x="4680924" y="1730144"/>
            <a:ext cx="5342781" cy="427705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465786" y="1190844"/>
            <a:ext cx="1516117" cy="66278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1750</a:t>
            </a:r>
          </a:p>
        </p:txBody>
      </p:sp>
      <p:sp>
        <p:nvSpPr>
          <p:cNvPr id="9" name="Title 1"/>
          <p:cNvSpPr txBox="1">
            <a:spLocks/>
          </p:cNvSpPr>
          <p:nvPr/>
        </p:nvSpPr>
        <p:spPr>
          <a:xfrm>
            <a:off x="7974725" y="1205951"/>
            <a:ext cx="1516117" cy="66278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1900</a:t>
            </a:r>
          </a:p>
        </p:txBody>
      </p:sp>
    </p:spTree>
    <p:extLst>
      <p:ext uri="{BB962C8B-B14F-4D97-AF65-F5344CB8AC3E}">
        <p14:creationId xmlns:p14="http://schemas.microsoft.com/office/powerpoint/2010/main" val="310917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Carefully watch the video and complete the grid with as many observations as you can.</a:t>
            </a:r>
          </a:p>
        </p:txBody>
      </p:sp>
      <p:graphicFrame>
        <p:nvGraphicFramePr>
          <p:cNvPr id="5" name="Table 4"/>
          <p:cNvGraphicFramePr>
            <a:graphicFrameLocks noGrp="1"/>
          </p:cNvGraphicFramePr>
          <p:nvPr>
            <p:extLst>
              <p:ext uri="{D42A27DB-BD31-4B8C-83A1-F6EECF244321}">
                <p14:modId xmlns:p14="http://schemas.microsoft.com/office/powerpoint/2010/main" val="4279257923"/>
              </p:ext>
            </p:extLst>
          </p:nvPr>
        </p:nvGraphicFramePr>
        <p:xfrm>
          <a:off x="838200" y="5405966"/>
          <a:ext cx="10382250" cy="1261534"/>
        </p:xfrm>
        <a:graphic>
          <a:graphicData uri="http://schemas.openxmlformats.org/drawingml/2006/table">
            <a:tbl>
              <a:tblPr firstRow="1" bandRow="1">
                <a:tableStyleId>{21E4AEA4-8DFA-4A89-87EB-49C32662AFE0}</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gridCol w="2076450">
                  <a:extLst>
                    <a:ext uri="{9D8B030D-6E8A-4147-A177-3AD203B41FA5}">
                      <a16:colId xmlns:a16="http://schemas.microsoft.com/office/drawing/2014/main" val="20004"/>
                    </a:ext>
                  </a:extLst>
                </a:gridCol>
              </a:tblGrid>
              <a:tr h="630767">
                <a:tc>
                  <a:txBody>
                    <a:bodyPr/>
                    <a:lstStyle/>
                    <a:p>
                      <a:pPr algn="ctr"/>
                      <a:r>
                        <a:rPr lang="en-GB" dirty="0"/>
                        <a:t>Environment</a:t>
                      </a:r>
                    </a:p>
                  </a:txBody>
                  <a:tcPr/>
                </a:tc>
                <a:tc>
                  <a:txBody>
                    <a:bodyPr/>
                    <a:lstStyle/>
                    <a:p>
                      <a:pPr algn="ctr"/>
                      <a:r>
                        <a:rPr lang="en-GB" dirty="0"/>
                        <a:t>Rich and poor</a:t>
                      </a:r>
                    </a:p>
                  </a:txBody>
                  <a:tcPr/>
                </a:tc>
                <a:tc>
                  <a:txBody>
                    <a:bodyPr/>
                    <a:lstStyle/>
                    <a:p>
                      <a:pPr algn="ctr"/>
                      <a:r>
                        <a:rPr lang="en-GB" dirty="0"/>
                        <a:t>Industry</a:t>
                      </a:r>
                    </a:p>
                  </a:txBody>
                  <a:tcPr/>
                </a:tc>
                <a:tc>
                  <a:txBody>
                    <a:bodyPr/>
                    <a:lstStyle/>
                    <a:p>
                      <a:pPr algn="ctr"/>
                      <a:r>
                        <a:rPr lang="en-GB" dirty="0"/>
                        <a:t>Events</a:t>
                      </a:r>
                    </a:p>
                  </a:txBody>
                  <a:tcPr/>
                </a:tc>
                <a:tc>
                  <a:txBody>
                    <a:bodyPr/>
                    <a:lstStyle/>
                    <a:p>
                      <a:pPr algn="ctr"/>
                      <a:r>
                        <a:rPr lang="en-GB" dirty="0"/>
                        <a:t>Individuals</a:t>
                      </a:r>
                    </a:p>
                  </a:txBody>
                  <a:tcPr/>
                </a:tc>
                <a:extLst>
                  <a:ext uri="{0D108BD9-81ED-4DB2-BD59-A6C34878D82A}">
                    <a16:rowId xmlns:a16="http://schemas.microsoft.com/office/drawing/2014/main" val="10000"/>
                  </a:ext>
                </a:extLst>
              </a:tr>
              <a:tr h="630767">
                <a:tc>
                  <a:txBody>
                    <a:bodyPr/>
                    <a:lstStyle/>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0001"/>
                  </a:ext>
                </a:extLst>
              </a:tr>
            </a:tbl>
          </a:graphicData>
        </a:graphic>
      </p:graphicFrame>
      <p:pic>
        <p:nvPicPr>
          <p:cNvPr id="3074" name="Picture 2" descr="http://upload.wikimedia.org/wikipedia/commons/3/34/2012_Olympics_opening_ceremony,_Industrial_Revolution_sce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530" y="1690688"/>
            <a:ext cx="4938940" cy="32918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21581" y="4059181"/>
            <a:ext cx="3118172" cy="923330"/>
          </a:xfrm>
          <a:prstGeom prst="rect">
            <a:avLst/>
          </a:prstGeom>
        </p:spPr>
        <p:txBody>
          <a:bodyPr wrap="square">
            <a:spAutoFit/>
          </a:bodyPr>
          <a:lstStyle/>
          <a:p>
            <a:r>
              <a:rPr lang="en-GB" dirty="0">
                <a:hlinkClick r:id="rId4"/>
              </a:rPr>
              <a:t>http://www.youtube.com/watch?v=E6NBHx80ovY</a:t>
            </a:r>
            <a:endParaRPr lang="en-GB" dirty="0"/>
          </a:p>
          <a:p>
            <a:endParaRPr lang="en-GB" dirty="0"/>
          </a:p>
        </p:txBody>
      </p:sp>
    </p:spTree>
    <p:extLst>
      <p:ext uri="{BB962C8B-B14F-4D97-AF65-F5344CB8AC3E}">
        <p14:creationId xmlns:p14="http://schemas.microsoft.com/office/powerpoint/2010/main" val="97947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see take place?</a:t>
            </a:r>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224771372"/>
              </p:ext>
            </p:extLst>
          </p:nvPr>
        </p:nvGraphicFramePr>
        <p:xfrm>
          <a:off x="838200" y="1825625"/>
          <a:ext cx="10936460" cy="4204997"/>
        </p:xfrm>
        <a:graphic>
          <a:graphicData uri="http://schemas.openxmlformats.org/drawingml/2006/table">
            <a:tbl>
              <a:tblPr firstRow="1" bandRow="1">
                <a:tableStyleId>{21E4AEA4-8DFA-4A89-87EB-49C32662AFE0}</a:tableStyleId>
              </a:tblPr>
              <a:tblGrid>
                <a:gridCol w="2187292">
                  <a:extLst>
                    <a:ext uri="{9D8B030D-6E8A-4147-A177-3AD203B41FA5}">
                      <a16:colId xmlns:a16="http://schemas.microsoft.com/office/drawing/2014/main" val="20000"/>
                    </a:ext>
                  </a:extLst>
                </a:gridCol>
                <a:gridCol w="2187292">
                  <a:extLst>
                    <a:ext uri="{9D8B030D-6E8A-4147-A177-3AD203B41FA5}">
                      <a16:colId xmlns:a16="http://schemas.microsoft.com/office/drawing/2014/main" val="20001"/>
                    </a:ext>
                  </a:extLst>
                </a:gridCol>
                <a:gridCol w="2187292">
                  <a:extLst>
                    <a:ext uri="{9D8B030D-6E8A-4147-A177-3AD203B41FA5}">
                      <a16:colId xmlns:a16="http://schemas.microsoft.com/office/drawing/2014/main" val="20002"/>
                    </a:ext>
                  </a:extLst>
                </a:gridCol>
                <a:gridCol w="2187292">
                  <a:extLst>
                    <a:ext uri="{9D8B030D-6E8A-4147-A177-3AD203B41FA5}">
                      <a16:colId xmlns:a16="http://schemas.microsoft.com/office/drawing/2014/main" val="20003"/>
                    </a:ext>
                  </a:extLst>
                </a:gridCol>
                <a:gridCol w="2187292">
                  <a:extLst>
                    <a:ext uri="{9D8B030D-6E8A-4147-A177-3AD203B41FA5}">
                      <a16:colId xmlns:a16="http://schemas.microsoft.com/office/drawing/2014/main" val="20004"/>
                    </a:ext>
                  </a:extLst>
                </a:gridCol>
              </a:tblGrid>
              <a:tr h="411138">
                <a:tc>
                  <a:txBody>
                    <a:bodyPr/>
                    <a:lstStyle/>
                    <a:p>
                      <a:pPr algn="ctr"/>
                      <a:r>
                        <a:rPr lang="en-GB" dirty="0"/>
                        <a:t>Environment</a:t>
                      </a:r>
                    </a:p>
                  </a:txBody>
                  <a:tcPr/>
                </a:tc>
                <a:tc>
                  <a:txBody>
                    <a:bodyPr/>
                    <a:lstStyle/>
                    <a:p>
                      <a:pPr algn="ctr"/>
                      <a:r>
                        <a:rPr lang="en-GB" dirty="0"/>
                        <a:t>Rich and poor</a:t>
                      </a:r>
                    </a:p>
                  </a:txBody>
                  <a:tcPr/>
                </a:tc>
                <a:tc>
                  <a:txBody>
                    <a:bodyPr/>
                    <a:lstStyle/>
                    <a:p>
                      <a:pPr algn="ctr"/>
                      <a:r>
                        <a:rPr lang="en-GB" dirty="0"/>
                        <a:t>Industry</a:t>
                      </a:r>
                    </a:p>
                  </a:txBody>
                  <a:tcPr/>
                </a:tc>
                <a:tc>
                  <a:txBody>
                    <a:bodyPr/>
                    <a:lstStyle/>
                    <a:p>
                      <a:pPr algn="ctr"/>
                      <a:r>
                        <a:rPr lang="en-GB" dirty="0"/>
                        <a:t>Events</a:t>
                      </a:r>
                    </a:p>
                  </a:txBody>
                  <a:tcPr/>
                </a:tc>
                <a:tc>
                  <a:txBody>
                    <a:bodyPr/>
                    <a:lstStyle/>
                    <a:p>
                      <a:pPr algn="ctr"/>
                      <a:r>
                        <a:rPr lang="en-GB" dirty="0"/>
                        <a:t>Individuals</a:t>
                      </a:r>
                    </a:p>
                  </a:txBody>
                  <a:tcPr/>
                </a:tc>
                <a:extLst>
                  <a:ext uri="{0D108BD9-81ED-4DB2-BD59-A6C34878D82A}">
                    <a16:rowId xmlns:a16="http://schemas.microsoft.com/office/drawing/2014/main" val="10000"/>
                  </a:ext>
                </a:extLst>
              </a:tr>
              <a:tr h="3793859">
                <a:tc>
                  <a:txBody>
                    <a:bodyPr/>
                    <a:lstStyle/>
                    <a:p>
                      <a:pPr algn="ctr"/>
                      <a:r>
                        <a:rPr lang="en-GB" dirty="0"/>
                        <a:t>The countryside</a:t>
                      </a:r>
                      <a:r>
                        <a:rPr lang="en-GB" baseline="0" dirty="0"/>
                        <a:t> ‘retreated’ and was replaced with industry.</a:t>
                      </a:r>
                    </a:p>
                    <a:p>
                      <a:pPr algn="ctr"/>
                      <a:endParaRPr lang="en-GB" baseline="0" dirty="0"/>
                    </a:p>
                    <a:p>
                      <a:pPr algn="ctr"/>
                      <a:r>
                        <a:rPr lang="en-GB" baseline="0" dirty="0"/>
                        <a:t>The skyline was dominated by huge factories and chimneys.</a:t>
                      </a:r>
                    </a:p>
                    <a:p>
                      <a:pPr algn="ctr"/>
                      <a:endParaRPr lang="en-GB" baseline="0" dirty="0"/>
                    </a:p>
                    <a:p>
                      <a:pPr algn="ctr"/>
                      <a:endParaRPr lang="en-GB" dirty="0"/>
                    </a:p>
                  </a:txBody>
                  <a:tcPr/>
                </a:tc>
                <a:tc>
                  <a:txBody>
                    <a:bodyPr/>
                    <a:lstStyle/>
                    <a:p>
                      <a:pPr algn="ctr"/>
                      <a:r>
                        <a:rPr lang="en-GB" dirty="0"/>
                        <a:t>Two very distinct classes.</a:t>
                      </a:r>
                    </a:p>
                    <a:p>
                      <a:pPr algn="ctr"/>
                      <a:endParaRPr lang="en-GB" dirty="0"/>
                    </a:p>
                    <a:p>
                      <a:pPr algn="ctr"/>
                      <a:r>
                        <a:rPr lang="en-GB" dirty="0"/>
                        <a:t>Two</a:t>
                      </a:r>
                      <a:r>
                        <a:rPr lang="en-GB" baseline="0" dirty="0"/>
                        <a:t> very different ways of dressing.</a:t>
                      </a:r>
                    </a:p>
                    <a:p>
                      <a:pPr algn="ctr"/>
                      <a:endParaRPr lang="en-GB" baseline="0" dirty="0"/>
                    </a:p>
                    <a:p>
                      <a:pPr algn="ctr"/>
                      <a:r>
                        <a:rPr lang="en-GB" baseline="0" dirty="0"/>
                        <a:t>Two different levels of activity/manual labour.</a:t>
                      </a:r>
                      <a:endParaRPr lang="en-GB" dirty="0"/>
                    </a:p>
                  </a:txBody>
                  <a:tcPr/>
                </a:tc>
                <a:tc>
                  <a:txBody>
                    <a:bodyPr/>
                    <a:lstStyle/>
                    <a:p>
                      <a:pPr algn="ctr"/>
                      <a:endParaRPr lang="en-GB" dirty="0"/>
                    </a:p>
                    <a:p>
                      <a:pPr algn="ctr"/>
                      <a:r>
                        <a:rPr lang="en-GB" dirty="0"/>
                        <a:t>New wealth</a:t>
                      </a:r>
                    </a:p>
                    <a:p>
                      <a:pPr algn="ctr"/>
                      <a:endParaRPr lang="en-GB" dirty="0"/>
                    </a:p>
                    <a:p>
                      <a:pPr algn="ctr"/>
                      <a:r>
                        <a:rPr lang="en-GB" dirty="0"/>
                        <a:t>Smoke</a:t>
                      </a:r>
                    </a:p>
                    <a:p>
                      <a:pPr algn="ctr"/>
                      <a:endParaRPr lang="en-GB" dirty="0"/>
                    </a:p>
                    <a:p>
                      <a:pPr algn="ctr"/>
                      <a:r>
                        <a:rPr lang="en-GB" dirty="0"/>
                        <a:t>Burning coal</a:t>
                      </a:r>
                    </a:p>
                    <a:p>
                      <a:pPr algn="ctr"/>
                      <a:endParaRPr lang="en-GB" dirty="0"/>
                    </a:p>
                    <a:p>
                      <a:pPr algn="ctr"/>
                      <a:r>
                        <a:rPr lang="en-GB" dirty="0"/>
                        <a:t>Factories</a:t>
                      </a:r>
                    </a:p>
                    <a:p>
                      <a:pPr algn="ctr"/>
                      <a:endParaRPr lang="en-GB" dirty="0"/>
                    </a:p>
                    <a:p>
                      <a:pPr algn="ctr"/>
                      <a:r>
                        <a:rPr lang="en-GB" dirty="0"/>
                        <a:t>Mass</a:t>
                      </a:r>
                      <a:r>
                        <a:rPr lang="en-GB" baseline="0" dirty="0"/>
                        <a:t> production.</a:t>
                      </a:r>
                      <a:endParaRPr lang="en-GB" dirty="0"/>
                    </a:p>
                    <a:p>
                      <a:pPr algn="ctr"/>
                      <a:endParaRPr lang="en-GB" dirty="0"/>
                    </a:p>
                    <a:p>
                      <a:pPr algn="ctr"/>
                      <a:endParaRPr lang="en-GB" dirty="0"/>
                    </a:p>
                  </a:txBody>
                  <a:tcPr/>
                </a:tc>
                <a:tc>
                  <a:txBody>
                    <a:bodyPr/>
                    <a:lstStyle/>
                    <a:p>
                      <a:pPr algn="ctr"/>
                      <a:endParaRPr lang="en-GB" baseline="0" dirty="0"/>
                    </a:p>
                    <a:p>
                      <a:pPr algn="ctr"/>
                      <a:r>
                        <a:rPr lang="en-GB" baseline="0" dirty="0"/>
                        <a:t>Suffrage movement (right to vote)</a:t>
                      </a:r>
                    </a:p>
                    <a:p>
                      <a:pPr algn="ctr"/>
                      <a:endParaRPr lang="en-GB" baseline="0" dirty="0"/>
                    </a:p>
                    <a:p>
                      <a:pPr algn="ctr"/>
                      <a:r>
                        <a:rPr lang="en-GB" dirty="0"/>
                        <a:t>First</a:t>
                      </a:r>
                      <a:r>
                        <a:rPr lang="en-GB" baseline="0" dirty="0"/>
                        <a:t> World War</a:t>
                      </a:r>
                    </a:p>
                    <a:p>
                      <a:pPr algn="ctr"/>
                      <a:endParaRPr lang="en-GB" baseline="0" dirty="0"/>
                    </a:p>
                    <a:p>
                      <a:pPr marL="0" marR="0" indent="0" algn="ctr" defTabSz="914400" rtl="0" eaLnBrk="1" fontAlgn="auto" latinLnBrk="0" hangingPunct="1">
                        <a:lnSpc>
                          <a:spcPct val="100000"/>
                        </a:lnSpc>
                        <a:spcBef>
                          <a:spcPts val="0"/>
                        </a:spcBef>
                        <a:spcAft>
                          <a:spcPts val="0"/>
                        </a:spcAft>
                        <a:buClrTx/>
                        <a:buSzTx/>
                        <a:buFontTx/>
                        <a:buNone/>
                        <a:tabLst/>
                        <a:defRPr/>
                      </a:pPr>
                      <a:r>
                        <a:rPr lang="en-GB" dirty="0"/>
                        <a:t>Jarrow March</a:t>
                      </a:r>
                    </a:p>
                    <a:p>
                      <a:pPr algn="ctr"/>
                      <a:endParaRPr lang="en-GB" dirty="0"/>
                    </a:p>
                  </a:txBody>
                  <a:tcPr/>
                </a:tc>
                <a:tc>
                  <a:txBody>
                    <a:bodyPr/>
                    <a:lstStyle/>
                    <a:p>
                      <a:pPr algn="ctr"/>
                      <a:endParaRPr lang="en-GB" dirty="0"/>
                    </a:p>
                    <a:p>
                      <a:pPr algn="ctr"/>
                      <a:r>
                        <a:rPr lang="en-GB" dirty="0"/>
                        <a:t>Brunel</a:t>
                      </a:r>
                    </a:p>
                    <a:p>
                      <a:pPr algn="ctr"/>
                      <a:r>
                        <a:rPr lang="en-GB" dirty="0"/>
                        <a:t> (The</a:t>
                      </a:r>
                      <a:r>
                        <a:rPr lang="en-GB" baseline="0" dirty="0"/>
                        <a:t> e</a:t>
                      </a:r>
                      <a:r>
                        <a:rPr lang="en-GB" dirty="0"/>
                        <a:t>ngineer/industrialist</a:t>
                      </a:r>
                      <a:r>
                        <a:rPr lang="en-GB" baseline="0" dirty="0"/>
                        <a:t> in the top hat)</a:t>
                      </a:r>
                    </a:p>
                    <a:p>
                      <a:pPr algn="ctr"/>
                      <a:endParaRPr lang="en-GB" baseline="0" dirty="0"/>
                    </a:p>
                    <a:p>
                      <a:pPr algn="ctr"/>
                      <a:endParaRPr lang="en-GB" baseline="0" dirty="0"/>
                    </a:p>
                    <a:p>
                      <a:pPr algn="ctr"/>
                      <a:r>
                        <a:rPr lang="en-GB" baseline="0" dirty="0"/>
                        <a:t>Emily Davidson (The suffragette who is run down by the Kings’ horse)</a:t>
                      </a:r>
                      <a:endParaRPr lang="en-GB"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838200" y="2304288"/>
            <a:ext cx="2161032" cy="3657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999232" y="2304288"/>
            <a:ext cx="2208494" cy="3657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207726" y="2304288"/>
            <a:ext cx="2205010" cy="3657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412736" y="2304288"/>
            <a:ext cx="2142744" cy="3657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555480" y="2304288"/>
            <a:ext cx="2142744" cy="3657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13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484" y="214145"/>
            <a:ext cx="10515600" cy="4652211"/>
          </a:xfrm>
          <a:solidFill>
            <a:schemeClr val="accent1">
              <a:lumMod val="60000"/>
              <a:lumOff val="40000"/>
            </a:schemeClr>
          </a:solidFill>
        </p:spPr>
        <p:txBody>
          <a:bodyPr>
            <a:normAutofit fontScale="90000"/>
          </a:bodyPr>
          <a:lstStyle/>
          <a:p>
            <a:r>
              <a:rPr lang="en-GB" dirty="0"/>
              <a:t>On the following slides (or on your </a:t>
            </a:r>
            <a:r>
              <a:rPr lang="en-GB" dirty="0" err="1"/>
              <a:t>handouts</a:t>
            </a:r>
            <a:r>
              <a:rPr lang="en-GB" dirty="0"/>
              <a:t>) you will see a series of statements about the Industrial Revolution.</a:t>
            </a:r>
            <a:br>
              <a:rPr lang="en-GB" dirty="0"/>
            </a:br>
            <a:br>
              <a:rPr lang="en-GB" dirty="0"/>
            </a:br>
            <a:r>
              <a:rPr lang="en-GB" dirty="0"/>
              <a:t>Take turns reading them to each other and then discuss what new information you can now add to your tables. Try to get as many new details and facts as you can.</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0130" b="69271" l="63543" r="73865"/>
                    </a14:imgEffect>
                  </a14:imgLayer>
                </a14:imgProps>
              </a:ext>
            </a:extLst>
          </a:blip>
          <a:srcRect l="63763" t="51302" r="27159" b="30990"/>
          <a:stretch/>
        </p:blipFill>
        <p:spPr>
          <a:xfrm>
            <a:off x="338889" y="1706062"/>
            <a:ext cx="1181100" cy="1295400"/>
          </a:xfrm>
          <a:prstGeom prst="rect">
            <a:avLst/>
          </a:prstGeom>
        </p:spPr>
      </p:pic>
      <p:pic>
        <p:nvPicPr>
          <p:cNvPr id="6148" name="Picture 4" descr="http://img.ehowcdn.com/article-new/ehow/images/a08/6p/av/typical-workday-factories-industrial-revolution-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753" y="4166853"/>
            <a:ext cx="4745941" cy="256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7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74" y="0"/>
            <a:ext cx="10515600" cy="1325563"/>
          </a:xfrm>
        </p:spPr>
        <p:txBody>
          <a:bodyPr/>
          <a:lstStyle/>
          <a:p>
            <a:r>
              <a:rPr lang="en-GB" dirty="0"/>
              <a:t>The Industrial Revolution – what was it?</a:t>
            </a:r>
          </a:p>
        </p:txBody>
      </p:sp>
      <p:sp>
        <p:nvSpPr>
          <p:cNvPr id="3" name="Content Placeholder 2"/>
          <p:cNvSpPr>
            <a:spLocks noGrp="1"/>
          </p:cNvSpPr>
          <p:nvPr>
            <p:ph idx="1"/>
          </p:nvPr>
        </p:nvSpPr>
        <p:spPr>
          <a:xfrm>
            <a:off x="934452" y="1106905"/>
            <a:ext cx="10515600" cy="5486400"/>
          </a:xfrm>
          <a:solidFill>
            <a:schemeClr val="accent2">
              <a:lumMod val="20000"/>
              <a:lumOff val="80000"/>
            </a:schemeClr>
          </a:solidFill>
        </p:spPr>
        <p:txBody>
          <a:bodyPr>
            <a:normAutofit/>
          </a:bodyPr>
          <a:lstStyle/>
          <a:p>
            <a:r>
              <a:rPr lang="en-GB" dirty="0"/>
              <a:t>The Industrial Revolution is normally said to have occurred in Britain between 1750 and 1900. It was a period of rapid economic and social change. It was made up of many different factors which all interlinked.</a:t>
            </a:r>
          </a:p>
          <a:p>
            <a:pPr lvl="1"/>
            <a:r>
              <a:rPr lang="en-GB" b="1" dirty="0"/>
              <a:t>Agriculture</a:t>
            </a:r>
            <a:r>
              <a:rPr lang="en-GB" dirty="0"/>
              <a:t>. New methods allowed farmers grow much more food than ever before. For example ‘Turnip’ Townshend introduced the Norfolk four-course rotation of farm land and Robert Bakewell used selective breeding to develop the New Leicester sheep.</a:t>
            </a:r>
          </a:p>
          <a:p>
            <a:pPr lvl="1"/>
            <a:r>
              <a:rPr lang="en-GB" b="1" dirty="0"/>
              <a:t>Industry</a:t>
            </a:r>
            <a:r>
              <a:rPr lang="en-GB" dirty="0"/>
              <a:t>. New methods of manufacturing using large factories made thousands of basic products like clothes and tools easier to build and cheaper to buy. Richard Arkwright's Mill at </a:t>
            </a:r>
            <a:r>
              <a:rPr lang="en-GB" dirty="0" err="1"/>
              <a:t>Cromford</a:t>
            </a:r>
            <a:r>
              <a:rPr lang="en-GB" dirty="0"/>
              <a:t> heralded 'the Factory Age' of the textile industry, production of iron increased 30-fold, and production of coal increased 20-fold.</a:t>
            </a:r>
          </a:p>
        </p:txBody>
      </p:sp>
    </p:spTree>
    <p:extLst>
      <p:ext uri="{BB962C8B-B14F-4D97-AF65-F5344CB8AC3E}">
        <p14:creationId xmlns:p14="http://schemas.microsoft.com/office/powerpoint/2010/main" val="2492457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KEY" val="PEBEW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1983</Words>
  <Application>Microsoft Office PowerPoint</Application>
  <PresentationFormat>Widescreen</PresentationFormat>
  <Paragraphs>417</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Calibri Light</vt:lpstr>
      <vt:lpstr>Symbol</vt:lpstr>
      <vt:lpstr>Times New Roman</vt:lpstr>
      <vt:lpstr>Trebuchet MS</vt:lpstr>
      <vt:lpstr>Office Theme</vt:lpstr>
      <vt:lpstr>PowerPoint Presentation</vt:lpstr>
      <vt:lpstr>PowerPoint Presentation</vt:lpstr>
      <vt:lpstr>PowerPoint Presentation</vt:lpstr>
      <vt:lpstr>The Industrial Revolution</vt:lpstr>
      <vt:lpstr>Examine the images in front of you.</vt:lpstr>
      <vt:lpstr>Carefully watch the video and complete the grid with as many observations as you can.</vt:lpstr>
      <vt:lpstr>What did you see take place?</vt:lpstr>
      <vt:lpstr>On the following slides (or on your handouts) you will see a series of statements about the Industrial Revolution.  Take turns reading them to each other and then discuss what new information you can now add to your tables. Try to get as many new details and facts as you can.</vt:lpstr>
      <vt:lpstr>The Industrial Revolution – what was it?</vt:lpstr>
      <vt:lpstr>The Industrial Revolution – what was it?</vt:lpstr>
      <vt:lpstr>The Industrial Revolution – what was it?</vt:lpstr>
      <vt:lpstr>Describe the key features  of the Industrial Revolution</vt:lpstr>
      <vt:lpstr>Can you rearrange this paragraph into PEEL?</vt:lpstr>
      <vt:lpstr>Can you rearrange this paragraph into PEEL?</vt:lpstr>
      <vt:lpstr>Explain some of the key changes of the Industrial Revolution</vt:lpstr>
      <vt:lpstr>Peer Assess</vt:lpstr>
      <vt:lpstr>Plenary:  Add new knowledge to your initial diagram in a different colour</vt:lpstr>
      <vt:lpstr>PowerPoint Presentation</vt:lpstr>
      <vt:lpstr>The Industrial Revolution  – what was it? (Handout A)</vt:lpstr>
      <vt:lpstr>The Industrial Revolution  – what was it? (Handout A)</vt:lpstr>
      <vt:lpstr>PowerPoint Presentation</vt:lpstr>
      <vt:lpstr>PowerPoint Presentation</vt:lpstr>
      <vt:lpstr>PowerPoint Presentation</vt:lpstr>
      <vt:lpstr>EAL ASSISSTANCE SHEET</vt:lpstr>
      <vt:lpstr>Industrial Revolution SOW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Paul Grange</dc:creator>
  <cp:lastModifiedBy>Paul Grange</cp:lastModifiedBy>
  <cp:revision>38</cp:revision>
  <dcterms:created xsi:type="dcterms:W3CDTF">2014-02-10T22:17:03Z</dcterms:created>
  <dcterms:modified xsi:type="dcterms:W3CDTF">2018-03-10T16:18:01Z</dcterms:modified>
</cp:coreProperties>
</file>